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62" r:id="rId4"/>
    <p:sldId id="266" r:id="rId5"/>
    <p:sldId id="265" r:id="rId6"/>
    <p:sldId id="260" r:id="rId7"/>
    <p:sldId id="256" r:id="rId8"/>
    <p:sldId id="257" r:id="rId9"/>
    <p:sldId id="258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4133-5792-264A-8319-7EFDF0CF626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9790-7856-874C-845B-59F1979F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304" y="953886"/>
            <a:ext cx="4089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Evlab17 preprocessing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3019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303" y="953886"/>
            <a:ext cx="4888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Evlab17 </a:t>
            </a:r>
          </a:p>
          <a:p>
            <a:r>
              <a:rPr lang="en-US" sz="3600" b="1" dirty="0"/>
              <a:t>Quality Assurance plots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80072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preprocessing: Syntax and setting files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1941" y="774949"/>
            <a:ext cx="449353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evlab17_qaplots</a:t>
            </a:r>
            <a:r>
              <a:rPr lang="en-US" dirty="0"/>
              <a:t>    /SUBJECTS/</a:t>
            </a:r>
            <a:r>
              <a:rPr lang="en-US" dirty="0" err="1"/>
              <a:t>mysubject</a:t>
            </a:r>
            <a:r>
              <a:rPr lang="en-US" dirty="0"/>
              <a:t>/</a:t>
            </a:r>
            <a:r>
              <a:rPr lang="en-US" dirty="0" err="1"/>
              <a:t>nii</a:t>
            </a:r>
            <a:r>
              <a:rPr lang="en-US" dirty="0"/>
              <a:t>;</a:t>
            </a:r>
          </a:p>
        </p:txBody>
      </p:sp>
      <p:pic>
        <p:nvPicPr>
          <p:cNvPr id="2" name="Picture 1" descr="Screen Shot 2017-04-26 at 23.0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" y="1577493"/>
            <a:ext cx="7507069" cy="4139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4365" y="6227535"/>
            <a:ext cx="853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your data properly realigned? Is your data </a:t>
            </a:r>
            <a:r>
              <a:rPr lang="en-US" dirty="0" err="1"/>
              <a:t>coregistered</a:t>
            </a:r>
            <a:r>
              <a:rPr lang="en-US" dirty="0"/>
              <a:t> to MNI space? Does your data show residual subject-motion, physiological or </a:t>
            </a:r>
            <a:r>
              <a:rPr lang="en-US" dirty="0" err="1"/>
              <a:t>artifactual</a:t>
            </a:r>
            <a:r>
              <a:rPr lang="en-US" dirty="0"/>
              <a:t> effects?</a:t>
            </a:r>
          </a:p>
        </p:txBody>
      </p:sp>
    </p:spTree>
    <p:extLst>
      <p:ext uri="{BB962C8B-B14F-4D97-AF65-F5344CB8AC3E}">
        <p14:creationId xmlns:p14="http://schemas.microsoft.com/office/powerpoint/2010/main" val="37481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367" y="1790046"/>
            <a:ext cx="1946376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dirty="0"/>
              <a:t>Preprocessing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preprocessing: Syntax and setting files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1941" y="774949"/>
            <a:ext cx="903823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evlab17_run_preproc</a:t>
            </a:r>
            <a:r>
              <a:rPr lang="en-US" dirty="0"/>
              <a:t>    </a:t>
            </a:r>
            <a:r>
              <a:rPr lang="en-US" dirty="0" err="1"/>
              <a:t>pipeline_preproc_DefaultMNI.cfg</a:t>
            </a:r>
            <a:r>
              <a:rPr lang="en-US" dirty="0"/>
              <a:t>  /SUBJECTS/</a:t>
            </a:r>
            <a:r>
              <a:rPr lang="en-US" dirty="0" err="1"/>
              <a:t>mysubject</a:t>
            </a:r>
            <a:r>
              <a:rPr lang="en-US" dirty="0"/>
              <a:t>/</a:t>
            </a:r>
            <a:r>
              <a:rPr lang="en-US" dirty="0" err="1"/>
              <a:t>datafiles.cfg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426" y="1489574"/>
            <a:ext cx="132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pipeline.cfg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68527" y="6411134"/>
            <a:ext cx="73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i="1" dirty="0"/>
              <a:t>help evlab17_run_preproc” </a:t>
            </a:r>
            <a:r>
              <a:rPr lang="en-US" dirty="0"/>
              <a:t>for format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9059" y="1790046"/>
            <a:ext cx="2478686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dirty="0"/>
              <a:t>Functional/structural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57118" y="1489574"/>
            <a:ext cx="141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datafiles.cfg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184367" y="5026139"/>
            <a:ext cx="39536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 example ready-to-use pipelines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preproc_pipeline_DefaultMNI.cfg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preproc_pipeline_DefaultMNI_IndirectNormalization.cfg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preproc_pipeline_DefaultMNI_LiberalOutliers.cfg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preproc_pipeline_DefaultMNI_SliceTiming.cfg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preproc_pipeline_DefaultFS.cfg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preproc_pipeline_DefaultFS_Segment.cfg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767684" y="5026139"/>
            <a:ext cx="3953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 example </a:t>
            </a:r>
            <a:r>
              <a:rPr lang="en-US" sz="1200" dirty="0" err="1"/>
              <a:t>datafiles</a:t>
            </a:r>
            <a:endParaRPr lang="en-US" sz="1200" dirty="0"/>
          </a:p>
          <a:p>
            <a:r>
              <a:rPr lang="en-US" sz="1200" dirty="0" err="1"/>
              <a:t>example_datafiles_DicomFunctionals.cfg</a:t>
            </a:r>
            <a:endParaRPr lang="en-US" sz="1200" dirty="0"/>
          </a:p>
          <a:p>
            <a:r>
              <a:rPr lang="en-US" sz="1200" dirty="0" err="1"/>
              <a:t>example_datafiles_DicomFunctionalsStructurals.cfg</a:t>
            </a:r>
            <a:endParaRPr lang="en-US" sz="1200" dirty="0"/>
          </a:p>
          <a:p>
            <a:r>
              <a:rPr lang="en-US" sz="1200" dirty="0" err="1"/>
              <a:t>example_datafiles_NiftiFunctionals.cfg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302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227" y="1790046"/>
            <a:ext cx="3748757" cy="206210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</a:t>
            </a:r>
            <a:r>
              <a:rPr lang="en-US" sz="1600" b="1" dirty="0" err="1"/>
              <a:t>dicoms</a:t>
            </a:r>
            <a:endParaRPr lang="en-US" sz="1600" b="1" dirty="0"/>
          </a:p>
          <a:p>
            <a:r>
              <a:rPr lang="en-US" sz="1600" dirty="0"/>
              <a:t>/SUBJECTS/</a:t>
            </a:r>
            <a:r>
              <a:rPr lang="en-US" sz="1600" dirty="0" err="1"/>
              <a:t>mysubject_dicoms</a:t>
            </a:r>
            <a:r>
              <a:rPr lang="en-US" sz="1600" dirty="0"/>
              <a:t>/*-1.dcm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functionals</a:t>
            </a:r>
            <a:endParaRPr lang="en-US" sz="1600" b="1" dirty="0"/>
          </a:p>
          <a:p>
            <a:r>
              <a:rPr lang="is-IS" sz="1600" dirty="0"/>
              <a:t>7 9 11 13</a:t>
            </a:r>
          </a:p>
          <a:p>
            <a:r>
              <a:rPr lang="is-IS" sz="1600" dirty="0"/>
              <a:t> </a:t>
            </a:r>
          </a:p>
          <a:p>
            <a:r>
              <a:rPr lang="uk-UA" sz="1600" b="1" dirty="0"/>
              <a:t>#RT</a:t>
            </a:r>
          </a:p>
          <a:p>
            <a:r>
              <a:rPr lang="is-IS" sz="1600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preprocessing: Syntax and setting files</a:t>
            </a:r>
            <a:endParaRPr lang="en-US" b="1" i="1" dirty="0"/>
          </a:p>
        </p:txBody>
      </p:sp>
      <p:sp>
        <p:nvSpPr>
          <p:cNvPr id="12" name="Rectangle 11"/>
          <p:cNvSpPr/>
          <p:nvPr/>
        </p:nvSpPr>
        <p:spPr>
          <a:xfrm>
            <a:off x="6581682" y="1866022"/>
            <a:ext cx="261076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Location of </a:t>
            </a:r>
            <a:r>
              <a:rPr lang="en-US" dirty="0" err="1"/>
              <a:t>dicom</a:t>
            </a:r>
            <a:r>
              <a:rPr lang="en-US" dirty="0"/>
              <a:t> files</a:t>
            </a:r>
          </a:p>
          <a:p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05950" y="2104962"/>
            <a:ext cx="797170" cy="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41227" y="1489574"/>
            <a:ext cx="141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datafiles.cfg</a:t>
            </a:r>
            <a:endParaRPr lang="en-US" i="1" dirty="0"/>
          </a:p>
        </p:txBody>
      </p:sp>
      <p:sp>
        <p:nvSpPr>
          <p:cNvPr id="19" name="Rectangle 18"/>
          <p:cNvSpPr/>
          <p:nvPr/>
        </p:nvSpPr>
        <p:spPr>
          <a:xfrm>
            <a:off x="6581682" y="2584775"/>
            <a:ext cx="261076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Functional runs</a:t>
            </a:r>
          </a:p>
          <a:p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05950" y="2823715"/>
            <a:ext cx="797170" cy="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1682" y="3225819"/>
            <a:ext cx="261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acquisition time (s)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05950" y="3464759"/>
            <a:ext cx="797170" cy="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527" y="6411134"/>
            <a:ext cx="73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i="1" dirty="0"/>
              <a:t>help evlab17_run_preproc” </a:t>
            </a:r>
            <a:r>
              <a:rPr lang="en-US" dirty="0"/>
              <a:t>for format details</a:t>
            </a:r>
          </a:p>
        </p:txBody>
      </p:sp>
    </p:spTree>
    <p:extLst>
      <p:ext uri="{BB962C8B-B14F-4D97-AF65-F5344CB8AC3E}">
        <p14:creationId xmlns:p14="http://schemas.microsoft.com/office/powerpoint/2010/main" val="288793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65" y="1790046"/>
            <a:ext cx="3564393" cy="35394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#steps</a:t>
            </a:r>
          </a:p>
          <a:p>
            <a:r>
              <a:rPr lang="en-US" sz="1600" b="1" dirty="0" err="1"/>
              <a:t>f</a:t>
            </a:r>
            <a:r>
              <a:rPr lang="en-US" sz="1600" dirty="0" err="1"/>
              <a:t>unctional_realign</a:t>
            </a:r>
            <a:endParaRPr lang="en-US" sz="1600" dirty="0"/>
          </a:p>
          <a:p>
            <a:r>
              <a:rPr lang="en-US" sz="1600" dirty="0" err="1"/>
              <a:t>functional_center</a:t>
            </a:r>
            <a:endParaRPr lang="en-US" sz="1600" dirty="0"/>
          </a:p>
          <a:p>
            <a:r>
              <a:rPr lang="en-US" sz="1600" dirty="0" err="1"/>
              <a:t>functional_art</a:t>
            </a:r>
            <a:endParaRPr lang="en-US" sz="1600" dirty="0"/>
          </a:p>
          <a:p>
            <a:r>
              <a:rPr lang="en-US" sz="1600" dirty="0" err="1"/>
              <a:t>functional_segment&amp;normalize_direct</a:t>
            </a:r>
            <a:endParaRPr lang="en-US" sz="1600" dirty="0"/>
          </a:p>
          <a:p>
            <a:r>
              <a:rPr lang="en-US" sz="1600" dirty="0" err="1"/>
              <a:t>functional_smooth</a:t>
            </a:r>
            <a:endParaRPr lang="en-US" sz="1600" dirty="0"/>
          </a:p>
          <a:p>
            <a:r>
              <a:rPr lang="en-US" sz="1600" dirty="0" err="1"/>
              <a:t>functional_smooth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fwhm</a:t>
            </a:r>
            <a:endParaRPr lang="en-US" sz="1600" b="1" dirty="0"/>
          </a:p>
          <a:p>
            <a:r>
              <a:rPr lang="en-US" sz="1600" dirty="0"/>
              <a:t>4</a:t>
            </a:r>
          </a:p>
          <a:p>
            <a:r>
              <a:rPr lang="is-IS" sz="1600" dirty="0"/>
              <a:t>6.9282</a:t>
            </a:r>
          </a:p>
          <a:p>
            <a:endParaRPr lang="is-IS" sz="1600" dirty="0"/>
          </a:p>
          <a:p>
            <a:r>
              <a:rPr lang="en-US" sz="1600" b="1" dirty="0"/>
              <a:t>#</a:t>
            </a:r>
            <a:r>
              <a:rPr lang="en-US" sz="1600" b="1" dirty="0" err="1"/>
              <a:t>art_thresholds</a:t>
            </a:r>
            <a:endParaRPr lang="en-US" sz="1600" b="1" dirty="0"/>
          </a:p>
          <a:p>
            <a:r>
              <a:rPr lang="is-IS" sz="1600" dirty="0"/>
              <a:t>5 0.9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preprocessing: Syntax and setting files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102426" y="1489574"/>
            <a:ext cx="132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pipeline.cfg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6581682" y="1456282"/>
            <a:ext cx="261076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structural_manualorient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structural_cente</a:t>
            </a:r>
            <a:endParaRPr lang="en-US" sz="1100" dirty="0"/>
          </a:p>
          <a:p>
            <a:r>
              <a:rPr lang="en-US" sz="1100" dirty="0" err="1"/>
              <a:t>structural_segment</a:t>
            </a:r>
            <a:endParaRPr lang="en-US" sz="1100" dirty="0"/>
          </a:p>
          <a:p>
            <a:r>
              <a:rPr lang="en-US" sz="1100" dirty="0" err="1"/>
              <a:t>structural_normalize</a:t>
            </a:r>
            <a:endParaRPr lang="en-US" sz="1100" dirty="0"/>
          </a:p>
          <a:p>
            <a:r>
              <a:rPr lang="en-US" sz="1100" dirty="0" err="1"/>
              <a:t>structural_segment&amp;normalize</a:t>
            </a:r>
            <a:endParaRPr lang="en-US" sz="1100" dirty="0"/>
          </a:p>
          <a:p>
            <a:r>
              <a:rPr lang="en-US" sz="1100" dirty="0" err="1"/>
              <a:t>functional_removescans</a:t>
            </a:r>
            <a:endParaRPr lang="en-US" sz="1100" dirty="0"/>
          </a:p>
          <a:p>
            <a:r>
              <a:rPr lang="en-US" sz="1100" dirty="0" err="1"/>
              <a:t>functional_manualorient</a:t>
            </a:r>
            <a:endParaRPr lang="en-US" sz="1100" dirty="0"/>
          </a:p>
          <a:p>
            <a:r>
              <a:rPr lang="en-US" sz="1100" dirty="0" err="1"/>
              <a:t>functional_center</a:t>
            </a:r>
            <a:endParaRPr lang="en-US" sz="1100" dirty="0"/>
          </a:p>
          <a:p>
            <a:r>
              <a:rPr lang="en-US" sz="1100" dirty="0" err="1"/>
              <a:t>functional_slicetime</a:t>
            </a:r>
            <a:endParaRPr lang="en-US" sz="1100" dirty="0"/>
          </a:p>
          <a:p>
            <a:r>
              <a:rPr lang="en-US" sz="1100" dirty="0" err="1"/>
              <a:t>functional_realign</a:t>
            </a:r>
            <a:endParaRPr lang="en-US" sz="1100" dirty="0"/>
          </a:p>
          <a:p>
            <a:r>
              <a:rPr lang="en-US" sz="1100" dirty="0" err="1"/>
              <a:t>functional_realign_noreslice</a:t>
            </a:r>
            <a:endParaRPr lang="en-US" sz="1100" dirty="0"/>
          </a:p>
          <a:p>
            <a:r>
              <a:rPr lang="en-US" sz="1100" dirty="0" err="1"/>
              <a:t>functional_realign&amp;unwarp</a:t>
            </a:r>
            <a:endParaRPr lang="en-US" sz="1100" dirty="0"/>
          </a:p>
          <a:p>
            <a:r>
              <a:rPr lang="en-US" sz="1100" dirty="0" err="1"/>
              <a:t>functional_realign&amp;unwarp&amp;phasemap</a:t>
            </a:r>
            <a:endParaRPr lang="en-US" sz="1100" dirty="0"/>
          </a:p>
          <a:p>
            <a:r>
              <a:rPr lang="en-US" sz="1100" dirty="0" err="1"/>
              <a:t>functional_art</a:t>
            </a:r>
            <a:endParaRPr lang="en-US" sz="1100" dirty="0"/>
          </a:p>
          <a:p>
            <a:r>
              <a:rPr lang="en-US" sz="1100" dirty="0" err="1"/>
              <a:t>functional_coregister_affine</a:t>
            </a:r>
            <a:endParaRPr lang="en-US" sz="1100" dirty="0"/>
          </a:p>
          <a:p>
            <a:r>
              <a:rPr lang="en-US" sz="1100" dirty="0" err="1"/>
              <a:t>functional_coregister_nonlinear</a:t>
            </a:r>
            <a:endParaRPr lang="en-US" sz="1100" dirty="0"/>
          </a:p>
          <a:p>
            <a:r>
              <a:rPr lang="en-US" sz="1100" dirty="0" err="1"/>
              <a:t>functional_segment</a:t>
            </a:r>
            <a:endParaRPr lang="en-US" sz="1100" dirty="0"/>
          </a:p>
          <a:p>
            <a:r>
              <a:rPr lang="en-US" sz="1100" dirty="0" err="1"/>
              <a:t>functional_normalize_indirect</a:t>
            </a:r>
            <a:endParaRPr lang="en-US" sz="1100" dirty="0"/>
          </a:p>
          <a:p>
            <a:r>
              <a:rPr lang="en-US" sz="1100" dirty="0" err="1"/>
              <a:t>functional_normalize_direct</a:t>
            </a:r>
            <a:endParaRPr lang="en-US" sz="1100" dirty="0"/>
          </a:p>
          <a:p>
            <a:r>
              <a:rPr lang="en-US" sz="1100" dirty="0" err="1"/>
              <a:t>functional_segment&amp;normalize_indirect</a:t>
            </a:r>
            <a:endParaRPr lang="en-US" sz="1100" dirty="0"/>
          </a:p>
          <a:p>
            <a:r>
              <a:rPr lang="en-US" sz="1100" dirty="0" err="1"/>
              <a:t>functional_segment&amp;normalize_direct</a:t>
            </a:r>
            <a:endParaRPr lang="en-US" sz="1100" dirty="0"/>
          </a:p>
          <a:p>
            <a:r>
              <a:rPr lang="en-US" sz="1100" dirty="0" err="1"/>
              <a:t>functional_smooth</a:t>
            </a:r>
            <a:endParaRPr lang="en-US" sz="1100" dirty="0"/>
          </a:p>
          <a:p>
            <a:r>
              <a:rPr lang="en-US" sz="1100" dirty="0" err="1"/>
              <a:t>functional_motionmask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53609" y="2110154"/>
            <a:ext cx="491640" cy="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3609" y="4210742"/>
            <a:ext cx="491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5249" y="3749077"/>
            <a:ext cx="209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Addiitional</a:t>
            </a:r>
            <a:r>
              <a:rPr lang="en-US" dirty="0"/>
              <a:t> info (depending on selected steps)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5249" y="1905001"/>
            <a:ext cx="209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 steps selection and order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8527" y="6411134"/>
            <a:ext cx="73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i="1" dirty="0"/>
              <a:t>help evlab17_run_preproc” </a:t>
            </a:r>
            <a:r>
              <a:rPr lang="en-US" dirty="0"/>
              <a:t>for format details</a:t>
            </a:r>
          </a:p>
        </p:txBody>
      </p:sp>
    </p:spTree>
    <p:extLst>
      <p:ext uri="{BB962C8B-B14F-4D97-AF65-F5344CB8AC3E}">
        <p14:creationId xmlns:p14="http://schemas.microsoft.com/office/powerpoint/2010/main" val="237199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304" y="953886"/>
            <a:ext cx="4089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Evlab17 </a:t>
            </a:r>
          </a:p>
          <a:p>
            <a:r>
              <a:rPr lang="en-US" sz="3600" b="1" dirty="0"/>
              <a:t>first-level models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03551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4441" y="1790046"/>
            <a:ext cx="2182356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dirty="0"/>
              <a:t>Subject data and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2500" y="1489574"/>
            <a:ext cx="16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modelSWJN.cfg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5984002" y="2894687"/>
            <a:ext cx="1925589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i="1" dirty="0"/>
              <a:t>(List of .</a:t>
            </a:r>
            <a:r>
              <a:rPr lang="en-US" sz="1600" i="1" dirty="0" err="1"/>
              <a:t>para</a:t>
            </a:r>
            <a:r>
              <a:rPr lang="en-US" sz="1600" i="1" dirty="0"/>
              <a:t> files)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02062" y="2594215"/>
            <a:ext cx="2190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mysubject_SWJN.cat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7162591" y="3955517"/>
            <a:ext cx="1981409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dirty="0"/>
              <a:t>What is my design?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80652" y="3655045"/>
            <a:ext cx="1565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designS1.para</a:t>
            </a:r>
          </a:p>
        </p:txBody>
      </p:sp>
      <p:cxnSp>
        <p:nvCxnSpPr>
          <p:cNvPr id="3" name="Elbow Connector 2"/>
          <p:cNvCxnSpPr>
            <a:endCxn id="13" idx="1"/>
          </p:cNvCxnSpPr>
          <p:nvPr/>
        </p:nvCxnSpPr>
        <p:spPr>
          <a:xfrm rot="16200000" flipH="1">
            <a:off x="5310738" y="2513810"/>
            <a:ext cx="812253" cy="5342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8" idx="1"/>
          </p:cNvCxnSpPr>
          <p:nvPr/>
        </p:nvCxnSpPr>
        <p:spPr>
          <a:xfrm rot="16200000" flipH="1">
            <a:off x="6670473" y="3755787"/>
            <a:ext cx="768442" cy="2157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71597" y="4886423"/>
            <a:ext cx="1972403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089657" y="4585951"/>
            <a:ext cx="1565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designS2.para</a:t>
            </a:r>
          </a:p>
        </p:txBody>
      </p:sp>
      <p:cxnSp>
        <p:nvCxnSpPr>
          <p:cNvPr id="31" name="Elbow Connector 30"/>
          <p:cNvCxnSpPr>
            <a:stCxn id="13" idx="2"/>
            <a:endCxn id="29" idx="1"/>
          </p:cNvCxnSpPr>
          <p:nvPr/>
        </p:nvCxnSpPr>
        <p:spPr>
          <a:xfrm rot="16200000" flipH="1">
            <a:off x="6209523" y="4216737"/>
            <a:ext cx="1699348" cy="22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366" y="754462"/>
            <a:ext cx="8713656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evlab17_run_model</a:t>
            </a:r>
            <a:r>
              <a:rPr lang="en-US" dirty="0"/>
              <a:t>   </a:t>
            </a:r>
            <a:r>
              <a:rPr lang="en-US" i="1" dirty="0"/>
              <a:t> </a:t>
            </a:r>
            <a:r>
              <a:rPr lang="en-US" i="1" dirty="0" err="1"/>
              <a:t>pipeline_model_Default.cfg</a:t>
            </a:r>
            <a:r>
              <a:rPr lang="en-US" dirty="0"/>
              <a:t> /SUBJECTS/</a:t>
            </a:r>
            <a:r>
              <a:rPr lang="en-US" dirty="0" err="1"/>
              <a:t>mysubject</a:t>
            </a:r>
            <a:r>
              <a:rPr lang="en-US" dirty="0"/>
              <a:t>/</a:t>
            </a:r>
            <a:r>
              <a:rPr lang="en-US" dirty="0" err="1"/>
              <a:t>modelSWJN.cfg</a:t>
            </a:r>
            <a:r>
              <a:rPr lang="en-US" i="1" dirty="0"/>
              <a:t>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672" y="1790046"/>
            <a:ext cx="3414522" cy="5847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dirty="0"/>
              <a:t>General model estimation parameters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6732" y="1489574"/>
            <a:ext cx="132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pipeline.cfg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4764441" y="5872227"/>
            <a:ext cx="3953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 example model file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example_modelfiles_langlogSN.cfg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02916" y="5872227"/>
            <a:ext cx="3953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 example configuration parameters</a:t>
            </a:r>
          </a:p>
          <a:p>
            <a:r>
              <a:rPr lang="en-US" sz="1200" dirty="0" err="1"/>
              <a:t>pipeline_model_Default.cfg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68527" y="6411134"/>
            <a:ext cx="73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i="1" dirty="0"/>
              <a:t>help evlab17_run_model” </a:t>
            </a:r>
            <a:r>
              <a:rPr lang="en-US" dirty="0"/>
              <a:t>for format details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First-level model estimation: Syntax and subject-model files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89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66" y="1790046"/>
            <a:ext cx="5715319" cy="403187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/>
                <a:cs typeface="Calibri"/>
              </a:rPr>
              <a:t>#dataset</a:t>
            </a:r>
          </a:p>
          <a:p>
            <a:r>
              <a:rPr lang="en-US" sz="1600" dirty="0">
                <a:latin typeface="Calibri"/>
                <a:cs typeface="Calibri"/>
              </a:rPr>
              <a:t>/SUBJECTS/</a:t>
            </a:r>
            <a:r>
              <a:rPr lang="en-US" sz="1600" dirty="0" err="1">
                <a:latin typeface="Calibri"/>
                <a:cs typeface="Calibri"/>
              </a:rPr>
              <a:t>mysubject</a:t>
            </a:r>
            <a:r>
              <a:rPr lang="en-US" sz="1600" dirty="0">
                <a:latin typeface="Calibri"/>
                <a:cs typeface="Calibri"/>
              </a:rPr>
              <a:t>/</a:t>
            </a:r>
            <a:r>
              <a:rPr lang="en-US" sz="1600" dirty="0" err="1">
                <a:latin typeface="Calibri"/>
                <a:cs typeface="Calibri"/>
              </a:rPr>
              <a:t>nii</a:t>
            </a:r>
            <a:r>
              <a:rPr lang="en-US" sz="1600" dirty="0">
                <a:latin typeface="Calibri"/>
                <a:cs typeface="Calibri"/>
              </a:rPr>
              <a:t>/evlab17_2017_03_15_175525522.mat</a:t>
            </a:r>
          </a:p>
          <a:p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r>
              <a:rPr lang="en-US" sz="1600" b="1" dirty="0">
                <a:latin typeface="Calibri"/>
                <a:cs typeface="Calibri"/>
              </a:rPr>
              <a:t>#design </a:t>
            </a:r>
          </a:p>
          <a:p>
            <a:r>
              <a:rPr lang="en-US" sz="1600" dirty="0">
                <a:latin typeface="Calibri"/>
                <a:cs typeface="Calibri"/>
              </a:rPr>
              <a:t>/SUBJECTS/</a:t>
            </a:r>
            <a:r>
              <a:rPr lang="en-US" sz="1600" dirty="0" err="1">
                <a:latin typeface="Calibri"/>
                <a:cs typeface="Calibri"/>
              </a:rPr>
              <a:t>mysubject</a:t>
            </a:r>
            <a:r>
              <a:rPr lang="en-US" sz="1600" dirty="0">
                <a:latin typeface="Calibri"/>
                <a:cs typeface="Calibri"/>
              </a:rPr>
              <a:t>/</a:t>
            </a:r>
            <a:r>
              <a:rPr lang="en-US" sz="1600" dirty="0" err="1">
                <a:latin typeface="Calibri"/>
                <a:cs typeface="Calibri"/>
              </a:rPr>
              <a:t>mysubject_langlocSN.cat</a:t>
            </a: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r>
              <a:rPr lang="en-US" sz="1600" b="1" dirty="0">
                <a:latin typeface="Calibri"/>
                <a:cs typeface="Calibri"/>
              </a:rPr>
              <a:t>#</a:t>
            </a:r>
            <a:r>
              <a:rPr lang="en-US" sz="1600" b="1" dirty="0" err="1">
                <a:latin typeface="Calibri"/>
                <a:cs typeface="Calibri"/>
              </a:rPr>
              <a:t>model_name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langlocSN</a:t>
            </a: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r>
              <a:rPr lang="en-US" sz="1600" b="1" dirty="0">
                <a:latin typeface="Calibri"/>
                <a:cs typeface="Calibri"/>
              </a:rPr>
              <a:t>#contrasts</a:t>
            </a:r>
          </a:p>
          <a:p>
            <a:r>
              <a:rPr lang="mr-IN" sz="1600" i="1" dirty="0">
                <a:latin typeface="Calibri"/>
                <a:cs typeface="Calibri"/>
              </a:rPr>
              <a:t>Act_Diff </a:t>
            </a:r>
            <a:r>
              <a:rPr lang="en-US" sz="1600" i="1" dirty="0">
                <a:latin typeface="Calibri"/>
                <a:cs typeface="Calibri"/>
              </a:rPr>
              <a:t>  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mr-IN" sz="1600" dirty="0">
                <a:latin typeface="Calibri"/>
                <a:cs typeface="Calibri"/>
              </a:rPr>
              <a:t>SEM_Act_Diff 1                                                    </a:t>
            </a:r>
          </a:p>
          <a:p>
            <a:r>
              <a:rPr lang="mr-IN" sz="1600" i="1" dirty="0">
                <a:latin typeface="Calibri"/>
                <a:cs typeface="Calibri"/>
              </a:rPr>
              <a:t>Pas_Diff </a:t>
            </a:r>
            <a:r>
              <a:rPr lang="en-US" sz="1600" i="1" dirty="0">
                <a:latin typeface="Calibri"/>
                <a:cs typeface="Calibri"/>
              </a:rPr>
              <a:t>  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mr-IN" sz="1600" dirty="0">
                <a:latin typeface="Calibri"/>
                <a:cs typeface="Calibri"/>
              </a:rPr>
              <a:t>SEM_Pas_Diff 1                                                    </a:t>
            </a:r>
          </a:p>
          <a:p>
            <a:r>
              <a:rPr lang="mr-IN" sz="1600" i="1" dirty="0">
                <a:latin typeface="Calibri"/>
                <a:cs typeface="Calibri"/>
              </a:rPr>
              <a:t>Act</a:t>
            </a:r>
            <a:r>
              <a:rPr lang="en-US" sz="1600" i="1" dirty="0">
                <a:latin typeface="Calibri"/>
                <a:cs typeface="Calibri"/>
              </a:rPr>
              <a:t>Diff-</a:t>
            </a:r>
            <a:r>
              <a:rPr lang="en-US" sz="1600" i="1" dirty="0" err="1">
                <a:latin typeface="Calibri"/>
                <a:cs typeface="Calibri"/>
              </a:rPr>
              <a:t>PasDiff</a:t>
            </a:r>
            <a:r>
              <a:rPr lang="mr-IN" sz="1600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   </a:t>
            </a:r>
            <a:r>
              <a:rPr lang="mr-IN" sz="1600" dirty="0">
                <a:latin typeface="Calibri"/>
                <a:cs typeface="Calibri"/>
              </a:rPr>
              <a:t>SEM_Act_Same 1 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SEM_Pas_Diff</a:t>
            </a:r>
            <a:r>
              <a:rPr lang="en-US" sz="1600" dirty="0">
                <a:latin typeface="Calibri"/>
                <a:cs typeface="Calibri"/>
              </a:rPr>
              <a:t> -1 </a:t>
            </a:r>
            <a:r>
              <a:rPr lang="mr-IN" sz="1600" dirty="0">
                <a:latin typeface="Calibri"/>
                <a:cs typeface="Calibri"/>
              </a:rPr>
              <a:t>                                                   </a:t>
            </a:r>
          </a:p>
          <a:p>
            <a:r>
              <a:rPr lang="en-US" sz="1600" i="1" dirty="0">
                <a:latin typeface="Calibri"/>
                <a:cs typeface="Calibri"/>
              </a:rPr>
              <a:t>TestModulation1    </a:t>
            </a:r>
            <a:r>
              <a:rPr lang="en-US" sz="1600" dirty="0" err="1">
                <a:latin typeface="Calibri"/>
                <a:cs typeface="Calibri"/>
              </a:rPr>
              <a:t>SEM_Act_Same</a:t>
            </a:r>
            <a:r>
              <a:rPr lang="en-US" sz="1600" i="1" dirty="0" err="1">
                <a:latin typeface="Calibri"/>
                <a:cs typeface="Calibri"/>
              </a:rPr>
              <a:t>xResponseTime</a:t>
            </a:r>
            <a:r>
              <a:rPr lang="en-US" sz="1600" dirty="0">
                <a:latin typeface="Calibri"/>
                <a:cs typeface="Calibri"/>
              </a:rPr>
              <a:t> 1</a:t>
            </a:r>
          </a:p>
          <a:p>
            <a:r>
              <a:rPr lang="en-US" sz="1600" i="1" dirty="0">
                <a:latin typeface="Calibri"/>
                <a:cs typeface="Calibri"/>
              </a:rPr>
              <a:t>TestModulation2    </a:t>
            </a:r>
            <a:r>
              <a:rPr lang="en-US" sz="1600" dirty="0" err="1">
                <a:latin typeface="Calibri"/>
                <a:cs typeface="Calibri"/>
              </a:rPr>
              <a:t>SEM_Act_Diff</a:t>
            </a:r>
            <a:r>
              <a:rPr lang="en-US" sz="1600" i="1" dirty="0" err="1">
                <a:latin typeface="Calibri"/>
                <a:cs typeface="Calibri"/>
              </a:rPr>
              <a:t>xReactionTime</a:t>
            </a:r>
            <a:r>
              <a:rPr lang="en-US" sz="1600" dirty="0">
                <a:latin typeface="Calibri"/>
                <a:cs typeface="Calibri"/>
              </a:rPr>
              <a:t> 1</a:t>
            </a:r>
          </a:p>
          <a:p>
            <a:r>
              <a:rPr lang="en-US" sz="1600" i="1" dirty="0">
                <a:latin typeface="Calibri"/>
                <a:cs typeface="Calibri"/>
              </a:rPr>
              <a:t>TestModulation3    </a:t>
            </a:r>
            <a:r>
              <a:rPr lang="en-US" sz="1600" dirty="0" err="1">
                <a:latin typeface="Calibri"/>
                <a:cs typeface="Calibri"/>
              </a:rPr>
              <a:t>SEM_Pas_Same</a:t>
            </a:r>
            <a:r>
              <a:rPr lang="en-US" sz="1600" i="1" dirty="0" err="1">
                <a:latin typeface="Calibri"/>
                <a:cs typeface="Calibri"/>
              </a:rPr>
              <a:t>xtime</a:t>
            </a:r>
            <a:r>
              <a:rPr lang="en-US" sz="1600" dirty="0">
                <a:latin typeface="Calibri"/>
                <a:cs typeface="Calibri"/>
              </a:rPr>
              <a:t> 1</a:t>
            </a:r>
          </a:p>
          <a:p>
            <a:r>
              <a:rPr lang="en-US" sz="1600" i="1" dirty="0">
                <a:latin typeface="Calibri"/>
                <a:cs typeface="Calibri"/>
              </a:rPr>
              <a:t>TestModulation4    </a:t>
            </a:r>
            <a:r>
              <a:rPr lang="en-US" sz="1600" dirty="0">
                <a:latin typeface="Calibri"/>
                <a:cs typeface="Calibri"/>
              </a:rPr>
              <a:t>SEM_Pas_Diff</a:t>
            </a:r>
            <a:r>
              <a:rPr lang="en-US" sz="1600" i="1" dirty="0">
                <a:latin typeface="Calibri"/>
                <a:cs typeface="Calibri"/>
              </a:rPr>
              <a:t>_EVENT01</a:t>
            </a:r>
            <a:r>
              <a:rPr lang="en-US" sz="1600" dirty="0">
                <a:latin typeface="Calibri"/>
                <a:cs typeface="Calibri"/>
              </a:rPr>
              <a:t>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First-level model estimation: Syntax and subject-model files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102426" y="1489574"/>
            <a:ext cx="16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modelSWJN.cfg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01705" y="1945691"/>
            <a:ext cx="204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created during preprocessing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104535" y="2268857"/>
            <a:ext cx="797170" cy="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1705" y="2793820"/>
            <a:ext cx="204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.cat file (model design)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04535" y="3019460"/>
            <a:ext cx="797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527" y="6411134"/>
            <a:ext cx="738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“</a:t>
            </a:r>
            <a:r>
              <a:rPr lang="en-US" i="1" dirty="0"/>
              <a:t>help evlab17_run_model” </a:t>
            </a:r>
            <a:r>
              <a:rPr lang="en-US" dirty="0"/>
              <a:t>for format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1705" y="3941088"/>
            <a:ext cx="20485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contrast (row):</a:t>
            </a:r>
          </a:p>
          <a:p>
            <a:r>
              <a:rPr lang="en-US" dirty="0"/>
              <a:t>    Name</a:t>
            </a:r>
          </a:p>
          <a:p>
            <a:r>
              <a:rPr lang="en-US" dirty="0"/>
              <a:t>    Condition1</a:t>
            </a:r>
          </a:p>
          <a:p>
            <a:r>
              <a:rPr lang="en-US" dirty="0"/>
              <a:t>    Weight1</a:t>
            </a:r>
          </a:p>
          <a:p>
            <a:r>
              <a:rPr lang="en-US" dirty="0"/>
              <a:t>    Condition2</a:t>
            </a:r>
          </a:p>
          <a:p>
            <a:r>
              <a:rPr lang="en-US" dirty="0"/>
              <a:t>    Weight2</a:t>
            </a:r>
          </a:p>
          <a:p>
            <a:r>
              <a:rPr lang="en-US" dirty="0"/>
              <a:t>   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Note: condition names from .cat file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04535" y="4166728"/>
            <a:ext cx="797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5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888" y="805655"/>
            <a:ext cx="294851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o-RO" sz="1600" b="1" dirty="0"/>
              <a:t>#runs </a:t>
            </a:r>
            <a:r>
              <a:rPr lang="ro-RO" sz="1600" dirty="0"/>
              <a:t>1 2</a:t>
            </a:r>
          </a:p>
          <a:p>
            <a:endParaRPr lang="ro-RO" sz="1600" dirty="0"/>
          </a:p>
          <a:p>
            <a:r>
              <a:rPr lang="ro-RO" sz="1600" b="1" dirty="0"/>
              <a:t>#path </a:t>
            </a:r>
            <a:r>
              <a:rPr lang="ro-RO" sz="1600" dirty="0"/>
              <a:t>/mindhive/..../PARAS</a:t>
            </a:r>
          </a:p>
          <a:p>
            <a:endParaRPr lang="ro-RO" sz="1600" dirty="0"/>
          </a:p>
          <a:p>
            <a:r>
              <a:rPr lang="ro-RO" sz="1600" b="1" dirty="0"/>
              <a:t>#files</a:t>
            </a:r>
          </a:p>
          <a:p>
            <a:r>
              <a:rPr lang="ro-RO" sz="1600" dirty="0"/>
              <a:t>superloc2conds_Parvizi_c1.para</a:t>
            </a:r>
          </a:p>
          <a:p>
            <a:r>
              <a:rPr lang="ro-RO" sz="1600" dirty="0"/>
              <a:t>superloc2conds_Parvizi_c2.para</a:t>
            </a:r>
          </a:p>
          <a:p>
            <a:endParaRPr lang="ro-RO" sz="1600" b="0" i="0" u="none" strike="noStrike" baseline="0" dirty="0"/>
          </a:p>
        </p:txBody>
      </p:sp>
      <p:sp>
        <p:nvSpPr>
          <p:cNvPr id="5" name="Rectangle 4"/>
          <p:cNvSpPr/>
          <p:nvPr/>
        </p:nvSpPr>
        <p:spPr>
          <a:xfrm>
            <a:off x="90947" y="505183"/>
            <a:ext cx="234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mysubject_langloc.cat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389036" y="785774"/>
            <a:ext cx="2948517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#onsets</a:t>
            </a:r>
          </a:p>
          <a:p>
            <a:r>
              <a:rPr lang="nb-NO" sz="1600" dirty="0"/>
              <a:t>0.00 1</a:t>
            </a:r>
          </a:p>
          <a:p>
            <a:r>
              <a:rPr lang="hr-HR" sz="1600" dirty="0"/>
              <a:t>3.00 2</a:t>
            </a:r>
          </a:p>
          <a:p>
            <a:r>
              <a:rPr lang="nb-NO" sz="1600" dirty="0"/>
              <a:t>7.00 4</a:t>
            </a:r>
          </a:p>
          <a:p>
            <a:r>
              <a:rPr lang="hr-HR" sz="1600" dirty="0"/>
              <a:t> </a:t>
            </a:r>
          </a:p>
          <a:p>
            <a:r>
              <a:rPr lang="en-US" sz="1600" b="1" dirty="0"/>
              <a:t>#names</a:t>
            </a:r>
          </a:p>
          <a:p>
            <a:r>
              <a:rPr lang="en-US" sz="1600" dirty="0" err="1"/>
              <a:t>SEM_Act_Same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SEM_Act_Diff</a:t>
            </a:r>
            <a:endParaRPr lang="en-US" sz="1600" dirty="0"/>
          </a:p>
          <a:p>
            <a:r>
              <a:rPr lang="en-US" sz="1600" dirty="0" err="1"/>
              <a:t>SEM_Pas_Same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SEM_Pas_Diff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#durations</a:t>
            </a:r>
          </a:p>
          <a:p>
            <a:r>
              <a:rPr lang="en-US" sz="1600" dirty="0"/>
              <a:t>3 3 3 3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7095" y="485302"/>
            <a:ext cx="323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i="1" dirty="0"/>
              <a:t>superloc2conds_Parvizi_c1.para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3389036" y="4359492"/>
            <a:ext cx="204783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</a:t>
            </a:r>
            <a:r>
              <a:rPr lang="en-US" sz="1600" b="1" dirty="0" err="1"/>
              <a:t>tmod</a:t>
            </a:r>
            <a:endParaRPr lang="en-US" sz="1600" b="1" dirty="0"/>
          </a:p>
          <a:p>
            <a:r>
              <a:rPr lang="ru-RU" sz="1600" dirty="0"/>
              <a:t>0 0 </a:t>
            </a:r>
            <a:r>
              <a:rPr lang="en-US" sz="1600" dirty="0"/>
              <a:t>2</a:t>
            </a:r>
            <a:r>
              <a:rPr lang="ru-RU" sz="1600" dirty="0"/>
              <a:t> 0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9036" y="5665978"/>
            <a:ext cx="204783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</a:t>
            </a:r>
            <a:r>
              <a:rPr lang="en-US" sz="1600" b="1" dirty="0" err="1"/>
              <a:t>npmod</a:t>
            </a:r>
            <a:endParaRPr lang="en-US" sz="1600" b="1" dirty="0"/>
          </a:p>
          <a:p>
            <a:r>
              <a:rPr lang="fr-FR" sz="1600" dirty="0"/>
              <a:t>0 0 0 1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9638" y="4220618"/>
            <a:ext cx="170765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/>
              <a:t>#</a:t>
            </a:r>
            <a:r>
              <a:rPr lang="fr-FR" sz="1600" b="1" dirty="0" err="1"/>
              <a:t>pmod</a:t>
            </a:r>
            <a:endParaRPr lang="fr-FR" sz="1600" b="1" dirty="0"/>
          </a:p>
          <a:p>
            <a:r>
              <a:rPr lang="ru-RU" sz="1600" dirty="0"/>
              <a:t>1 1 0 0</a:t>
            </a:r>
          </a:p>
          <a:p>
            <a:r>
              <a:rPr lang="ru-RU" sz="1600" dirty="0"/>
              <a:t> </a:t>
            </a:r>
          </a:p>
          <a:p>
            <a:r>
              <a:rPr lang="en-US" sz="1600" dirty="0"/>
              <a:t>#</a:t>
            </a:r>
            <a:r>
              <a:rPr lang="en-US" sz="1600" b="1" dirty="0" err="1"/>
              <a:t>pmod_names</a:t>
            </a:r>
            <a:endParaRPr lang="en-US" sz="1600" b="1" dirty="0"/>
          </a:p>
          <a:p>
            <a:r>
              <a:rPr lang="en-US" sz="1600" dirty="0" err="1"/>
              <a:t>ReactionTime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#</a:t>
            </a:r>
            <a:r>
              <a:rPr lang="en-US" sz="1600" b="1" dirty="0" err="1"/>
              <a:t>pmod_values</a:t>
            </a:r>
            <a:endParaRPr lang="en-US" sz="1600" b="1" dirty="0"/>
          </a:p>
          <a:p>
            <a:r>
              <a:rPr lang="de-DE" sz="1600" dirty="0">
                <a:latin typeface="Calibri"/>
                <a:cs typeface="Calibri"/>
              </a:rPr>
              <a:t>    0. 11</a:t>
            </a:r>
          </a:p>
          <a:p>
            <a:r>
              <a:rPr lang="mr-IN" sz="1600" dirty="0">
                <a:latin typeface="Calibri"/>
                <a:cs typeface="Calibri"/>
              </a:rPr>
              <a:t>    0. 43</a:t>
            </a:r>
          </a:p>
          <a:p>
            <a:r>
              <a:rPr lang="mr-IN" sz="1600" dirty="0">
                <a:latin typeface="Calibri"/>
                <a:cs typeface="Calibri"/>
              </a:rPr>
              <a:t>    0.16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731" y="2907869"/>
            <a:ext cx="25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.cat file = list of .</a:t>
            </a:r>
            <a:r>
              <a:rPr lang="en-US" dirty="0" err="1"/>
              <a:t>para</a:t>
            </a:r>
            <a:r>
              <a:rPr lang="en-US" dirty="0"/>
              <a:t> files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5693" y="592534"/>
            <a:ext cx="196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block/event: onset and condition number</a:t>
            </a:r>
          </a:p>
          <a:p>
            <a:r>
              <a:rPr lang="en-US" dirty="0"/>
              <a:t>(note: default </a:t>
            </a:r>
            <a:r>
              <a:rPr lang="en-US" b="1" dirty="0"/>
              <a:t>#units</a:t>
            </a:r>
            <a:r>
              <a:rPr lang="en-US" dirty="0"/>
              <a:t> </a:t>
            </a:r>
            <a:r>
              <a:rPr lang="en-US" i="1" dirty="0"/>
              <a:t>scans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378523" y="1331198"/>
            <a:ext cx="797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75693" y="2158820"/>
            <a:ext cx="196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6337553" y="2343486"/>
            <a:ext cx="838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495" y="4349758"/>
            <a:ext cx="275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Temporal </a:t>
            </a:r>
            <a:r>
              <a:rPr lang="mr-IN" i="1" dirty="0"/>
              <a:t>–</a:t>
            </a:r>
            <a:r>
              <a:rPr lang="en-US" i="1" dirty="0"/>
              <a:t>modulation </a:t>
            </a:r>
            <a:r>
              <a:rPr lang="en-US" dirty="0"/>
              <a:t>Breaks specified conditions into main and temporal effects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2887" y="5571151"/>
            <a:ext cx="2948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Non-parametric- modulation</a:t>
            </a:r>
          </a:p>
          <a:p>
            <a:r>
              <a:rPr lang="en-US" dirty="0"/>
              <a:t>Breaks specified condition into block/event-specific effects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7217" y="4726267"/>
            <a:ext cx="418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97217" y="6038519"/>
            <a:ext cx="418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470201" y="4359492"/>
            <a:ext cx="1673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Parametric</a:t>
            </a:r>
            <a:r>
              <a:rPr lang="mr-IN" i="1" dirty="0"/>
              <a:t>–</a:t>
            </a:r>
            <a:r>
              <a:rPr lang="en-US" i="1" dirty="0"/>
              <a:t>modulation</a:t>
            </a:r>
          </a:p>
          <a:p>
            <a:r>
              <a:rPr lang="en-US" dirty="0"/>
              <a:t>Breaks specified conditions into main and other user-defined effects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9949" y="2659807"/>
            <a:ext cx="2361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durations (rows: one value per condition; columns: one value per block/event)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78524" y="3259972"/>
            <a:ext cx="424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First-level model estimation: Syntax and subject-model files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705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594" y="1665732"/>
            <a:ext cx="2999134" cy="452431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</a:t>
            </a:r>
            <a:r>
              <a:rPr lang="en-US" sz="1600" b="1" dirty="0" err="1"/>
              <a:t>smoothinglevel</a:t>
            </a:r>
            <a:r>
              <a:rPr lang="en-US" sz="1600" b="1" dirty="0"/>
              <a:t> </a:t>
            </a:r>
            <a:r>
              <a:rPr lang="en-US" sz="1600" dirty="0"/>
              <a:t>  1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model_basis</a:t>
            </a:r>
            <a:endParaRPr lang="en-US" sz="1600" b="1" dirty="0"/>
          </a:p>
          <a:p>
            <a:r>
              <a:rPr lang="en-US" sz="1600" dirty="0" err="1"/>
              <a:t>hrf+deriv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model_covariates</a:t>
            </a:r>
            <a:endParaRPr lang="en-US" sz="1600" b="1" dirty="0"/>
          </a:p>
          <a:p>
            <a:r>
              <a:rPr lang="en-US" sz="1600" dirty="0"/>
              <a:t>motion</a:t>
            </a:r>
          </a:p>
          <a:p>
            <a:r>
              <a:rPr lang="en-US" sz="1600" dirty="0"/>
              <a:t>art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model_serial</a:t>
            </a:r>
            <a:endParaRPr lang="en-US" sz="1600" b="1" dirty="0"/>
          </a:p>
          <a:p>
            <a:r>
              <a:rPr lang="is-IS" sz="1600" dirty="0"/>
              <a:t>AR(1)</a:t>
            </a:r>
          </a:p>
          <a:p>
            <a:r>
              <a:rPr lang="is-IS" sz="1600" dirty="0"/>
              <a:t> 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hpf</a:t>
            </a:r>
            <a:r>
              <a:rPr lang="en-US" sz="1600" dirty="0"/>
              <a:t>   </a:t>
            </a:r>
            <a:r>
              <a:rPr lang="is-IS" sz="1600" dirty="0"/>
              <a:t>128</a:t>
            </a:r>
          </a:p>
          <a:p>
            <a:r>
              <a:rPr lang="is-IS" sz="1600" dirty="0"/>
              <a:t> </a:t>
            </a:r>
          </a:p>
          <a:p>
            <a:r>
              <a:rPr lang="is-IS" sz="1600" b="1" dirty="0"/>
              <a:t>#model_session 1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contrast_addsession</a:t>
            </a:r>
            <a:r>
              <a:rPr lang="en-US" sz="1600" b="1" dirty="0"/>
              <a:t> </a:t>
            </a:r>
            <a:r>
              <a:rPr lang="en-US" sz="1600" dirty="0"/>
              <a:t>  1</a:t>
            </a:r>
            <a:endParaRPr lang="is-IS" sz="1600" dirty="0"/>
          </a:p>
          <a:p>
            <a:r>
              <a:rPr lang="en-US" sz="1600" b="1" dirty="0"/>
              <a:t>#</a:t>
            </a:r>
            <a:r>
              <a:rPr lang="en-US" sz="1600" b="1" dirty="0" err="1"/>
              <a:t>contrast_addcv</a:t>
            </a:r>
            <a:r>
              <a:rPr lang="en-US" sz="1600" b="1" dirty="0"/>
              <a:t> </a:t>
            </a:r>
            <a:r>
              <a:rPr lang="en-US" sz="1600" dirty="0"/>
              <a:t>  1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contrast_addoddeven</a:t>
            </a:r>
            <a:r>
              <a:rPr lang="en-US" sz="1600" dirty="0"/>
              <a:t>  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365" y="6227535"/>
            <a:ext cx="853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settings: (#RT) #units #</a:t>
            </a:r>
            <a:r>
              <a:rPr lang="en-US" dirty="0" err="1"/>
              <a:t>mthresh</a:t>
            </a:r>
            <a:r>
              <a:rPr lang="en-US" dirty="0"/>
              <a:t> #</a:t>
            </a:r>
            <a:r>
              <a:rPr lang="en-US" dirty="0" err="1"/>
              <a:t>explicitmask</a:t>
            </a:r>
            <a:r>
              <a:rPr lang="en-US" dirty="0"/>
              <a:t>  #</a:t>
            </a:r>
            <a:r>
              <a:rPr lang="en-US" dirty="0" err="1"/>
              <a:t>model_folder</a:t>
            </a:r>
            <a:r>
              <a:rPr lang="en-US" dirty="0"/>
              <a:t> #</a:t>
            </a:r>
            <a:r>
              <a:rPr lang="en-US" dirty="0" err="1"/>
              <a:t>contrast_addsession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358" y="63005"/>
            <a:ext cx="854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First-level model estimation: additional-settings file</a:t>
            </a:r>
            <a:endParaRPr lang="en-US" b="1" i="1" dirty="0"/>
          </a:p>
        </p:txBody>
      </p:sp>
      <p:sp>
        <p:nvSpPr>
          <p:cNvPr id="10" name="Rectangle 9"/>
          <p:cNvSpPr/>
          <p:nvPr/>
        </p:nvSpPr>
        <p:spPr>
          <a:xfrm>
            <a:off x="705497" y="1327808"/>
            <a:ext cx="2823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Pipeline_model_Default.cfg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661918" y="2213924"/>
            <a:ext cx="353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function (</a:t>
            </a:r>
            <a:r>
              <a:rPr lang="en-US" dirty="0" err="1"/>
              <a:t>hrf</a:t>
            </a:r>
            <a:r>
              <a:rPr lang="en-US" dirty="0"/>
              <a:t> / </a:t>
            </a:r>
            <a:r>
              <a:rPr lang="en-US" dirty="0" err="1"/>
              <a:t>hrf+deriv</a:t>
            </a:r>
            <a:r>
              <a:rPr lang="en-US" dirty="0"/>
              <a:t> / </a:t>
            </a:r>
            <a:r>
              <a:rPr lang="en-US" dirty="0" err="1"/>
              <a:t>hrf+derivs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89728" y="2543524"/>
            <a:ext cx="696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1918" y="3074375"/>
            <a:ext cx="353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Covariates (motion / art / session-specific files)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89728" y="3465436"/>
            <a:ext cx="696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1918" y="3895270"/>
            <a:ext cx="388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 correlations (none / AR(1))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89728" y="4142922"/>
            <a:ext cx="696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1918" y="4521114"/>
            <a:ext cx="299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High-pass filter (seconds)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89728" y="4727792"/>
            <a:ext cx="696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61918" y="5074261"/>
            <a:ext cx="299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Automatically add CV / even-odd contrasts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789728" y="5321913"/>
            <a:ext cx="696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4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15113</TotalTime>
  <Words>1002</Words>
  <Application>Microsoft Macintosh PowerPoint</Application>
  <PresentationFormat>On-screen Show (4:3)</PresentationFormat>
  <Paragraphs>206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</dc:creator>
  <cp:lastModifiedBy>Alfonso Nieto</cp:lastModifiedBy>
  <cp:revision>75</cp:revision>
  <dcterms:created xsi:type="dcterms:W3CDTF">2017-04-27T00:21:15Z</dcterms:created>
  <dcterms:modified xsi:type="dcterms:W3CDTF">2019-11-01T12:12:49Z</dcterms:modified>
</cp:coreProperties>
</file>