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F1F2D-C0E2-4583-9446-20C2FED5DD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D1E8932B-5F20-444D-9FB8-28D8829C37D8}">
      <dgm:prSet/>
      <dgm:spPr/>
      <dgm:t>
        <a:bodyPr/>
        <a:lstStyle/>
        <a:p>
          <a:r>
            <a:rPr lang="en-US"/>
            <a:t>Autoregressive Integrated Moving Average (ARIMA) for time series prediction.</a:t>
          </a:r>
        </a:p>
      </dgm:t>
    </dgm:pt>
    <dgm:pt modelId="{7A70E14D-9195-4447-8E7B-F23585509F31}" type="parTrans" cxnId="{00954698-573E-420C-97AF-4222AF27B146}">
      <dgm:prSet/>
      <dgm:spPr/>
      <dgm:t>
        <a:bodyPr/>
        <a:lstStyle/>
        <a:p>
          <a:endParaRPr lang="en-US"/>
        </a:p>
      </dgm:t>
    </dgm:pt>
    <dgm:pt modelId="{4F940980-D552-406C-B02F-529431E0D120}" type="sibTrans" cxnId="{00954698-573E-420C-97AF-4222AF27B146}">
      <dgm:prSet/>
      <dgm:spPr/>
      <dgm:t>
        <a:bodyPr/>
        <a:lstStyle/>
        <a:p>
          <a:endParaRPr lang="en-US"/>
        </a:p>
      </dgm:t>
    </dgm:pt>
    <dgm:pt modelId="{6154363B-57CD-43FE-B52F-6AA5676F1E0B}">
      <dgm:prSet/>
      <dgm:spPr/>
      <dgm:t>
        <a:bodyPr/>
        <a:lstStyle/>
        <a:p>
          <a:r>
            <a:rPr lang="en-US"/>
            <a:t>Analyzes trends, cycles, and seasonal variations in building permits data.</a:t>
          </a:r>
        </a:p>
      </dgm:t>
    </dgm:pt>
    <dgm:pt modelId="{526FE675-E08A-4359-AB08-A514774A2E28}" type="parTrans" cxnId="{6220D022-3478-442E-96A7-F94B7EC0E80E}">
      <dgm:prSet/>
      <dgm:spPr/>
      <dgm:t>
        <a:bodyPr/>
        <a:lstStyle/>
        <a:p>
          <a:endParaRPr lang="en-US"/>
        </a:p>
      </dgm:t>
    </dgm:pt>
    <dgm:pt modelId="{4EA83C89-1AFC-48AC-A43F-FA7C617D6A24}" type="sibTrans" cxnId="{6220D022-3478-442E-96A7-F94B7EC0E80E}">
      <dgm:prSet/>
      <dgm:spPr/>
      <dgm:t>
        <a:bodyPr/>
        <a:lstStyle/>
        <a:p>
          <a:endParaRPr lang="en-US"/>
        </a:p>
      </dgm:t>
    </dgm:pt>
    <dgm:pt modelId="{32F64AFC-D9AE-4C8E-90AA-CCECA5071378}">
      <dgm:prSet/>
      <dgm:spPr/>
      <dgm:t>
        <a:bodyPr/>
        <a:lstStyle/>
        <a:p>
          <a:r>
            <a:rPr lang="en-US"/>
            <a:t>Data-Driven Insights</a:t>
          </a:r>
        </a:p>
      </dgm:t>
    </dgm:pt>
    <dgm:pt modelId="{59C029CF-11C0-4DE9-9F08-1E5CABDD5BDA}" type="parTrans" cxnId="{B1529845-E44E-44F5-A49F-FA25F15A46FE}">
      <dgm:prSet/>
      <dgm:spPr/>
      <dgm:t>
        <a:bodyPr/>
        <a:lstStyle/>
        <a:p>
          <a:endParaRPr lang="en-US"/>
        </a:p>
      </dgm:t>
    </dgm:pt>
    <dgm:pt modelId="{E529BF40-D0E3-49F5-9BF8-2E651FE8B0ED}" type="sibTrans" cxnId="{B1529845-E44E-44F5-A49F-FA25F15A46FE}">
      <dgm:prSet/>
      <dgm:spPr/>
      <dgm:t>
        <a:bodyPr/>
        <a:lstStyle/>
        <a:p>
          <a:endParaRPr lang="en-US"/>
        </a:p>
      </dgm:t>
    </dgm:pt>
    <dgm:pt modelId="{F62A100F-76BB-4F7E-92C9-5E9207B79A0B}">
      <dgm:prSet/>
      <dgm:spPr/>
      <dgm:t>
        <a:bodyPr/>
        <a:lstStyle/>
        <a:p>
          <a:r>
            <a:rPr lang="en-US"/>
            <a:t>Transforms historical data into actionable forecasts.</a:t>
          </a:r>
        </a:p>
      </dgm:t>
    </dgm:pt>
    <dgm:pt modelId="{F35D5C19-7E32-45D2-8813-91918AA05286}" type="parTrans" cxnId="{1CD20936-8092-4677-8FDC-412A0370BD86}">
      <dgm:prSet/>
      <dgm:spPr/>
      <dgm:t>
        <a:bodyPr/>
        <a:lstStyle/>
        <a:p>
          <a:endParaRPr lang="en-US"/>
        </a:p>
      </dgm:t>
    </dgm:pt>
    <dgm:pt modelId="{DE79C050-FF85-40EA-98E6-D51DF30B0DEC}" type="sibTrans" cxnId="{1CD20936-8092-4677-8FDC-412A0370BD86}">
      <dgm:prSet/>
      <dgm:spPr/>
      <dgm:t>
        <a:bodyPr/>
        <a:lstStyle/>
        <a:p>
          <a:endParaRPr lang="en-US"/>
        </a:p>
      </dgm:t>
    </dgm:pt>
    <dgm:pt modelId="{415A677F-96D0-4E27-98BB-39A84DE26BF1}">
      <dgm:prSet/>
      <dgm:spPr/>
      <dgm:t>
        <a:bodyPr/>
        <a:lstStyle/>
        <a:p>
          <a:r>
            <a:rPr lang="en-US"/>
            <a:t>Supports strategic planning and investment decisions in real estate.</a:t>
          </a:r>
        </a:p>
      </dgm:t>
    </dgm:pt>
    <dgm:pt modelId="{626D9390-2974-4223-8ABA-2D5DCD6C9E96}" type="parTrans" cxnId="{AC060980-0B52-42DE-9F3F-E0AF594DCDB5}">
      <dgm:prSet/>
      <dgm:spPr/>
      <dgm:t>
        <a:bodyPr/>
        <a:lstStyle/>
        <a:p>
          <a:endParaRPr lang="en-US"/>
        </a:p>
      </dgm:t>
    </dgm:pt>
    <dgm:pt modelId="{1E7E841D-F73F-4E28-BE09-C656D1ADB3E3}" type="sibTrans" cxnId="{AC060980-0B52-42DE-9F3F-E0AF594DCDB5}">
      <dgm:prSet/>
      <dgm:spPr/>
      <dgm:t>
        <a:bodyPr/>
        <a:lstStyle/>
        <a:p>
          <a:endParaRPr lang="en-US"/>
        </a:p>
      </dgm:t>
    </dgm:pt>
    <dgm:pt modelId="{6CED1D4E-1C4B-4EDF-81CC-A67D70452634}">
      <dgm:prSet/>
      <dgm:spPr/>
      <dgm:t>
        <a:bodyPr/>
        <a:lstStyle/>
        <a:p>
          <a:r>
            <a:rPr lang="en-US"/>
            <a:t>Enables anticipation of market dynamics.</a:t>
          </a:r>
        </a:p>
      </dgm:t>
    </dgm:pt>
    <dgm:pt modelId="{325046A4-9A86-4618-A937-5B3E915F4AC5}" type="parTrans" cxnId="{CFA08AE7-DC2A-498A-93AA-CC411019BF02}">
      <dgm:prSet/>
      <dgm:spPr/>
      <dgm:t>
        <a:bodyPr/>
        <a:lstStyle/>
        <a:p>
          <a:endParaRPr lang="en-US"/>
        </a:p>
      </dgm:t>
    </dgm:pt>
    <dgm:pt modelId="{A2DF9F40-661E-4C27-ABEC-F30FB2D0BBAA}" type="sibTrans" cxnId="{CFA08AE7-DC2A-498A-93AA-CC411019BF02}">
      <dgm:prSet/>
      <dgm:spPr/>
      <dgm:t>
        <a:bodyPr/>
        <a:lstStyle/>
        <a:p>
          <a:endParaRPr lang="en-US"/>
        </a:p>
      </dgm:t>
    </dgm:pt>
    <dgm:pt modelId="{93DD6A94-E670-4569-AE9D-67DFFF3D33F4}">
      <dgm:prSet/>
      <dgm:spPr/>
      <dgm:t>
        <a:bodyPr/>
        <a:lstStyle/>
        <a:p>
          <a:r>
            <a:rPr lang="en-US"/>
            <a:t>Informs data-savvy real estate development and investment strategies.</a:t>
          </a:r>
        </a:p>
      </dgm:t>
    </dgm:pt>
    <dgm:pt modelId="{5DF5E768-3447-4978-A9F4-2E8CACA034CC}" type="parTrans" cxnId="{7F04D59B-3F4E-45DD-BED7-33F69C038A22}">
      <dgm:prSet/>
      <dgm:spPr/>
      <dgm:t>
        <a:bodyPr/>
        <a:lstStyle/>
        <a:p>
          <a:endParaRPr lang="en-US"/>
        </a:p>
      </dgm:t>
    </dgm:pt>
    <dgm:pt modelId="{9C59646C-2042-44E7-B7EE-591512B50B5A}" type="sibTrans" cxnId="{7F04D59B-3F4E-45DD-BED7-33F69C038A22}">
      <dgm:prSet/>
      <dgm:spPr/>
      <dgm:t>
        <a:bodyPr/>
        <a:lstStyle/>
        <a:p>
          <a:endParaRPr lang="en-US"/>
        </a:p>
      </dgm:t>
    </dgm:pt>
    <dgm:pt modelId="{F6BACB43-C15A-4DF0-BF89-205179B82CB8}" type="pres">
      <dgm:prSet presAssocID="{E06F1F2D-C0E2-4583-9446-20C2FED5DDDE}" presName="root" presStyleCnt="0">
        <dgm:presLayoutVars>
          <dgm:dir/>
          <dgm:resizeHandles val="exact"/>
        </dgm:presLayoutVars>
      </dgm:prSet>
      <dgm:spPr/>
    </dgm:pt>
    <dgm:pt modelId="{5DCB4FF1-874A-4976-B1B5-8EBEAB5ADFFD}" type="pres">
      <dgm:prSet presAssocID="{E06F1F2D-C0E2-4583-9446-20C2FED5DDDE}" presName="container" presStyleCnt="0">
        <dgm:presLayoutVars>
          <dgm:dir/>
          <dgm:resizeHandles val="exact"/>
        </dgm:presLayoutVars>
      </dgm:prSet>
      <dgm:spPr/>
    </dgm:pt>
    <dgm:pt modelId="{C04248ED-7B80-4822-85B4-F5653631DC4F}" type="pres">
      <dgm:prSet presAssocID="{D1E8932B-5F20-444D-9FB8-28D8829C37D8}" presName="compNode" presStyleCnt="0"/>
      <dgm:spPr/>
    </dgm:pt>
    <dgm:pt modelId="{46E28C2A-6AFD-4DBA-809D-267F37FE1470}" type="pres">
      <dgm:prSet presAssocID="{D1E8932B-5F20-444D-9FB8-28D8829C37D8}" presName="iconBgRect" presStyleLbl="bgShp" presStyleIdx="0" presStyleCnt="7"/>
      <dgm:spPr/>
    </dgm:pt>
    <dgm:pt modelId="{13A5A49F-F995-4AC2-904C-D15215B2B45B}" type="pres">
      <dgm:prSet presAssocID="{D1E8932B-5F20-444D-9FB8-28D8829C37D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ACC95E-8E68-4BAA-9F5B-F96F011987B8}" type="pres">
      <dgm:prSet presAssocID="{D1E8932B-5F20-444D-9FB8-28D8829C37D8}" presName="spaceRect" presStyleCnt="0"/>
      <dgm:spPr/>
    </dgm:pt>
    <dgm:pt modelId="{95AC28C1-77EF-4B3E-9FA4-A03F72057606}" type="pres">
      <dgm:prSet presAssocID="{D1E8932B-5F20-444D-9FB8-28D8829C37D8}" presName="textRect" presStyleLbl="revTx" presStyleIdx="0" presStyleCnt="7">
        <dgm:presLayoutVars>
          <dgm:chMax val="1"/>
          <dgm:chPref val="1"/>
        </dgm:presLayoutVars>
      </dgm:prSet>
      <dgm:spPr/>
    </dgm:pt>
    <dgm:pt modelId="{E2805485-2AB1-4460-A984-99CCEAC552F4}" type="pres">
      <dgm:prSet presAssocID="{4F940980-D552-406C-B02F-529431E0D120}" presName="sibTrans" presStyleLbl="sibTrans2D1" presStyleIdx="0" presStyleCnt="0"/>
      <dgm:spPr/>
    </dgm:pt>
    <dgm:pt modelId="{86DC8229-F8EA-485C-BE9C-AC4CFD92BA21}" type="pres">
      <dgm:prSet presAssocID="{6154363B-57CD-43FE-B52F-6AA5676F1E0B}" presName="compNode" presStyleCnt="0"/>
      <dgm:spPr/>
    </dgm:pt>
    <dgm:pt modelId="{23CDE132-25C5-4C4B-8C2D-0697DF17AB45}" type="pres">
      <dgm:prSet presAssocID="{6154363B-57CD-43FE-B52F-6AA5676F1E0B}" presName="iconBgRect" presStyleLbl="bgShp" presStyleIdx="1" presStyleCnt="7"/>
      <dgm:spPr/>
    </dgm:pt>
    <dgm:pt modelId="{16040AB8-4410-4896-B3E9-6FC9A4F2B8FB}" type="pres">
      <dgm:prSet presAssocID="{6154363B-57CD-43FE-B52F-6AA5676F1E0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76EF222-C796-45FB-8D32-56F61837B4BA}" type="pres">
      <dgm:prSet presAssocID="{6154363B-57CD-43FE-B52F-6AA5676F1E0B}" presName="spaceRect" presStyleCnt="0"/>
      <dgm:spPr/>
    </dgm:pt>
    <dgm:pt modelId="{5B3496DA-7AA2-4656-9217-C5AC2ED4BA2E}" type="pres">
      <dgm:prSet presAssocID="{6154363B-57CD-43FE-B52F-6AA5676F1E0B}" presName="textRect" presStyleLbl="revTx" presStyleIdx="1" presStyleCnt="7">
        <dgm:presLayoutVars>
          <dgm:chMax val="1"/>
          <dgm:chPref val="1"/>
        </dgm:presLayoutVars>
      </dgm:prSet>
      <dgm:spPr/>
    </dgm:pt>
    <dgm:pt modelId="{F1C0F9C3-DA39-4BE1-BF79-B1BC74ABFC15}" type="pres">
      <dgm:prSet presAssocID="{4EA83C89-1AFC-48AC-A43F-FA7C617D6A24}" presName="sibTrans" presStyleLbl="sibTrans2D1" presStyleIdx="0" presStyleCnt="0"/>
      <dgm:spPr/>
    </dgm:pt>
    <dgm:pt modelId="{B06A2943-C1CE-4CB1-B2DF-2616EB4898EC}" type="pres">
      <dgm:prSet presAssocID="{32F64AFC-D9AE-4C8E-90AA-CCECA5071378}" presName="compNode" presStyleCnt="0"/>
      <dgm:spPr/>
    </dgm:pt>
    <dgm:pt modelId="{A7DCA709-7444-4E78-9C9A-CDDC56871833}" type="pres">
      <dgm:prSet presAssocID="{32F64AFC-D9AE-4C8E-90AA-CCECA5071378}" presName="iconBgRect" presStyleLbl="bgShp" presStyleIdx="2" presStyleCnt="7"/>
      <dgm:spPr/>
    </dgm:pt>
    <dgm:pt modelId="{27EDCC82-591E-4805-93E7-0C145578760D}" type="pres">
      <dgm:prSet presAssocID="{32F64AFC-D9AE-4C8E-90AA-CCECA507137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F06E91-15E8-49D4-8DAD-FDBAA34E0C9B}" type="pres">
      <dgm:prSet presAssocID="{32F64AFC-D9AE-4C8E-90AA-CCECA5071378}" presName="spaceRect" presStyleCnt="0"/>
      <dgm:spPr/>
    </dgm:pt>
    <dgm:pt modelId="{AD66B1B2-D6F9-4BCC-B4CE-C3D53297B412}" type="pres">
      <dgm:prSet presAssocID="{32F64AFC-D9AE-4C8E-90AA-CCECA5071378}" presName="textRect" presStyleLbl="revTx" presStyleIdx="2" presStyleCnt="7">
        <dgm:presLayoutVars>
          <dgm:chMax val="1"/>
          <dgm:chPref val="1"/>
        </dgm:presLayoutVars>
      </dgm:prSet>
      <dgm:spPr/>
    </dgm:pt>
    <dgm:pt modelId="{3553E73F-D4BE-4C3D-A96C-4DA851412F42}" type="pres">
      <dgm:prSet presAssocID="{E529BF40-D0E3-49F5-9BF8-2E651FE8B0ED}" presName="sibTrans" presStyleLbl="sibTrans2D1" presStyleIdx="0" presStyleCnt="0"/>
      <dgm:spPr/>
    </dgm:pt>
    <dgm:pt modelId="{ACF9CD5E-A82F-4549-BE86-34AC3CF667FD}" type="pres">
      <dgm:prSet presAssocID="{F62A100F-76BB-4F7E-92C9-5E9207B79A0B}" presName="compNode" presStyleCnt="0"/>
      <dgm:spPr/>
    </dgm:pt>
    <dgm:pt modelId="{5703C9D6-5B81-40FE-9728-2501185302A8}" type="pres">
      <dgm:prSet presAssocID="{F62A100F-76BB-4F7E-92C9-5E9207B79A0B}" presName="iconBgRect" presStyleLbl="bgShp" presStyleIdx="3" presStyleCnt="7"/>
      <dgm:spPr/>
    </dgm:pt>
    <dgm:pt modelId="{AD39C540-EE04-4ABF-9C89-71A86EB18EFE}" type="pres">
      <dgm:prSet presAssocID="{F62A100F-76BB-4F7E-92C9-5E9207B79A0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BA511A-EF6F-4CA0-BA6A-68CC9D529F84}" type="pres">
      <dgm:prSet presAssocID="{F62A100F-76BB-4F7E-92C9-5E9207B79A0B}" presName="spaceRect" presStyleCnt="0"/>
      <dgm:spPr/>
    </dgm:pt>
    <dgm:pt modelId="{C61DFF48-D3AE-48F9-AC6A-1091A42CC083}" type="pres">
      <dgm:prSet presAssocID="{F62A100F-76BB-4F7E-92C9-5E9207B79A0B}" presName="textRect" presStyleLbl="revTx" presStyleIdx="3" presStyleCnt="7">
        <dgm:presLayoutVars>
          <dgm:chMax val="1"/>
          <dgm:chPref val="1"/>
        </dgm:presLayoutVars>
      </dgm:prSet>
      <dgm:spPr/>
    </dgm:pt>
    <dgm:pt modelId="{195C67C4-4A62-4858-8C8F-52C2952374A3}" type="pres">
      <dgm:prSet presAssocID="{DE79C050-FF85-40EA-98E6-D51DF30B0DEC}" presName="sibTrans" presStyleLbl="sibTrans2D1" presStyleIdx="0" presStyleCnt="0"/>
      <dgm:spPr/>
    </dgm:pt>
    <dgm:pt modelId="{32C2B9B0-4AD8-4B7B-B116-030165A237AB}" type="pres">
      <dgm:prSet presAssocID="{415A677F-96D0-4E27-98BB-39A84DE26BF1}" presName="compNode" presStyleCnt="0"/>
      <dgm:spPr/>
    </dgm:pt>
    <dgm:pt modelId="{8936F0A5-F125-4BC0-928F-F09131015B11}" type="pres">
      <dgm:prSet presAssocID="{415A677F-96D0-4E27-98BB-39A84DE26BF1}" presName="iconBgRect" presStyleLbl="bgShp" presStyleIdx="4" presStyleCnt="7"/>
      <dgm:spPr/>
    </dgm:pt>
    <dgm:pt modelId="{56479766-1F9A-4668-8E63-21EF5CC7BD0E}" type="pres">
      <dgm:prSet presAssocID="{415A677F-96D0-4E27-98BB-39A84DE26BF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C5D4236-6957-4A11-BAB2-0F9DC13590B6}" type="pres">
      <dgm:prSet presAssocID="{415A677F-96D0-4E27-98BB-39A84DE26BF1}" presName="spaceRect" presStyleCnt="0"/>
      <dgm:spPr/>
    </dgm:pt>
    <dgm:pt modelId="{FF705E20-E7B3-4209-9F67-B9D684362240}" type="pres">
      <dgm:prSet presAssocID="{415A677F-96D0-4E27-98BB-39A84DE26BF1}" presName="textRect" presStyleLbl="revTx" presStyleIdx="4" presStyleCnt="7">
        <dgm:presLayoutVars>
          <dgm:chMax val="1"/>
          <dgm:chPref val="1"/>
        </dgm:presLayoutVars>
      </dgm:prSet>
      <dgm:spPr/>
    </dgm:pt>
    <dgm:pt modelId="{A1AD9967-8289-4876-A386-BC94DEA66C53}" type="pres">
      <dgm:prSet presAssocID="{1E7E841D-F73F-4E28-BE09-C656D1ADB3E3}" presName="sibTrans" presStyleLbl="sibTrans2D1" presStyleIdx="0" presStyleCnt="0"/>
      <dgm:spPr/>
    </dgm:pt>
    <dgm:pt modelId="{6F567843-AEF4-4836-B1AC-C9596F92F101}" type="pres">
      <dgm:prSet presAssocID="{6CED1D4E-1C4B-4EDF-81CC-A67D70452634}" presName="compNode" presStyleCnt="0"/>
      <dgm:spPr/>
    </dgm:pt>
    <dgm:pt modelId="{096B381C-BA19-465C-8B46-FC655D0CED2A}" type="pres">
      <dgm:prSet presAssocID="{6CED1D4E-1C4B-4EDF-81CC-A67D70452634}" presName="iconBgRect" presStyleLbl="bgShp" presStyleIdx="5" presStyleCnt="7"/>
      <dgm:spPr/>
    </dgm:pt>
    <dgm:pt modelId="{E9B32243-F86E-4D53-ACAB-728A5D8F2A4C}" type="pres">
      <dgm:prSet presAssocID="{6CED1D4E-1C4B-4EDF-81CC-A67D7045263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B8516A2-0CCD-44E4-8296-F1FBBFDC44CE}" type="pres">
      <dgm:prSet presAssocID="{6CED1D4E-1C4B-4EDF-81CC-A67D70452634}" presName="spaceRect" presStyleCnt="0"/>
      <dgm:spPr/>
    </dgm:pt>
    <dgm:pt modelId="{D50A6D8D-E547-4C18-85D1-8C1C348317A1}" type="pres">
      <dgm:prSet presAssocID="{6CED1D4E-1C4B-4EDF-81CC-A67D70452634}" presName="textRect" presStyleLbl="revTx" presStyleIdx="5" presStyleCnt="7">
        <dgm:presLayoutVars>
          <dgm:chMax val="1"/>
          <dgm:chPref val="1"/>
        </dgm:presLayoutVars>
      </dgm:prSet>
      <dgm:spPr/>
    </dgm:pt>
    <dgm:pt modelId="{66CA1C4B-CC44-41BC-BEC2-A49C32B44F68}" type="pres">
      <dgm:prSet presAssocID="{A2DF9F40-661E-4C27-ABEC-F30FB2D0BBAA}" presName="sibTrans" presStyleLbl="sibTrans2D1" presStyleIdx="0" presStyleCnt="0"/>
      <dgm:spPr/>
    </dgm:pt>
    <dgm:pt modelId="{70DD3857-AC92-49F7-B9B2-FA742022AA1A}" type="pres">
      <dgm:prSet presAssocID="{93DD6A94-E670-4569-AE9D-67DFFF3D33F4}" presName="compNode" presStyleCnt="0"/>
      <dgm:spPr/>
    </dgm:pt>
    <dgm:pt modelId="{E95D68E6-E760-49E5-8A96-2D2E6A02CE20}" type="pres">
      <dgm:prSet presAssocID="{93DD6A94-E670-4569-AE9D-67DFFF3D33F4}" presName="iconBgRect" presStyleLbl="bgShp" presStyleIdx="6" presStyleCnt="7"/>
      <dgm:spPr/>
    </dgm:pt>
    <dgm:pt modelId="{C305C61C-75D8-4A28-87C3-10251698C86E}" type="pres">
      <dgm:prSet presAssocID="{93DD6A94-E670-4569-AE9D-67DFFF3D33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D9B699E-F004-4D61-BEE6-AB01CB49F327}" type="pres">
      <dgm:prSet presAssocID="{93DD6A94-E670-4569-AE9D-67DFFF3D33F4}" presName="spaceRect" presStyleCnt="0"/>
      <dgm:spPr/>
    </dgm:pt>
    <dgm:pt modelId="{26443F44-A4D5-4FD2-8574-CFF1C3AEF4CD}" type="pres">
      <dgm:prSet presAssocID="{93DD6A94-E670-4569-AE9D-67DFFF3D33F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1E0390B-D2B4-144D-B7C9-0C7FC46C6F46}" type="presOf" srcId="{6154363B-57CD-43FE-B52F-6AA5676F1E0B}" destId="{5B3496DA-7AA2-4656-9217-C5AC2ED4BA2E}" srcOrd="0" destOrd="0" presId="urn:microsoft.com/office/officeart/2018/2/layout/IconCircleList"/>
    <dgm:cxn modelId="{EE876E1A-C165-004E-BD55-E9563FBE4374}" type="presOf" srcId="{F62A100F-76BB-4F7E-92C9-5E9207B79A0B}" destId="{C61DFF48-D3AE-48F9-AC6A-1091A42CC083}" srcOrd="0" destOrd="0" presId="urn:microsoft.com/office/officeart/2018/2/layout/IconCircleList"/>
    <dgm:cxn modelId="{6220D022-3478-442E-96A7-F94B7EC0E80E}" srcId="{E06F1F2D-C0E2-4583-9446-20C2FED5DDDE}" destId="{6154363B-57CD-43FE-B52F-6AA5676F1E0B}" srcOrd="1" destOrd="0" parTransId="{526FE675-E08A-4359-AB08-A514774A2E28}" sibTransId="{4EA83C89-1AFC-48AC-A43F-FA7C617D6A24}"/>
    <dgm:cxn modelId="{1CD20936-8092-4677-8FDC-412A0370BD86}" srcId="{E06F1F2D-C0E2-4583-9446-20C2FED5DDDE}" destId="{F62A100F-76BB-4F7E-92C9-5E9207B79A0B}" srcOrd="3" destOrd="0" parTransId="{F35D5C19-7E32-45D2-8813-91918AA05286}" sibTransId="{DE79C050-FF85-40EA-98E6-D51DF30B0DEC}"/>
    <dgm:cxn modelId="{091B1F3F-8487-A14F-B21D-2F5B987566CD}" type="presOf" srcId="{4F940980-D552-406C-B02F-529431E0D120}" destId="{E2805485-2AB1-4460-A984-99CCEAC552F4}" srcOrd="0" destOrd="0" presId="urn:microsoft.com/office/officeart/2018/2/layout/IconCircleList"/>
    <dgm:cxn modelId="{B1529845-E44E-44F5-A49F-FA25F15A46FE}" srcId="{E06F1F2D-C0E2-4583-9446-20C2FED5DDDE}" destId="{32F64AFC-D9AE-4C8E-90AA-CCECA5071378}" srcOrd="2" destOrd="0" parTransId="{59C029CF-11C0-4DE9-9F08-1E5CABDD5BDA}" sibTransId="{E529BF40-D0E3-49F5-9BF8-2E651FE8B0ED}"/>
    <dgm:cxn modelId="{6F2EF259-354A-9645-97A2-E290885871FC}" type="presOf" srcId="{D1E8932B-5F20-444D-9FB8-28D8829C37D8}" destId="{95AC28C1-77EF-4B3E-9FA4-A03F72057606}" srcOrd="0" destOrd="0" presId="urn:microsoft.com/office/officeart/2018/2/layout/IconCircleList"/>
    <dgm:cxn modelId="{5AD4E269-5FF6-A24B-BACE-4DEBA9D70527}" type="presOf" srcId="{1E7E841D-F73F-4E28-BE09-C656D1ADB3E3}" destId="{A1AD9967-8289-4876-A386-BC94DEA66C53}" srcOrd="0" destOrd="0" presId="urn:microsoft.com/office/officeart/2018/2/layout/IconCircleList"/>
    <dgm:cxn modelId="{28854B6D-D700-CF4D-927B-2AF399C0B0C6}" type="presOf" srcId="{A2DF9F40-661E-4C27-ABEC-F30FB2D0BBAA}" destId="{66CA1C4B-CC44-41BC-BEC2-A49C32B44F68}" srcOrd="0" destOrd="0" presId="urn:microsoft.com/office/officeart/2018/2/layout/IconCircleList"/>
    <dgm:cxn modelId="{197D5E71-3A35-4440-AF36-63B48C9AD0C2}" type="presOf" srcId="{93DD6A94-E670-4569-AE9D-67DFFF3D33F4}" destId="{26443F44-A4D5-4FD2-8574-CFF1C3AEF4CD}" srcOrd="0" destOrd="0" presId="urn:microsoft.com/office/officeart/2018/2/layout/IconCircleList"/>
    <dgm:cxn modelId="{984C857B-9EB9-6146-9981-4985A1C7CA5E}" type="presOf" srcId="{E06F1F2D-C0E2-4583-9446-20C2FED5DDDE}" destId="{F6BACB43-C15A-4DF0-BF89-205179B82CB8}" srcOrd="0" destOrd="0" presId="urn:microsoft.com/office/officeart/2018/2/layout/IconCircleList"/>
    <dgm:cxn modelId="{AC060980-0B52-42DE-9F3F-E0AF594DCDB5}" srcId="{E06F1F2D-C0E2-4583-9446-20C2FED5DDDE}" destId="{415A677F-96D0-4E27-98BB-39A84DE26BF1}" srcOrd="4" destOrd="0" parTransId="{626D9390-2974-4223-8ABA-2D5DCD6C9E96}" sibTransId="{1E7E841D-F73F-4E28-BE09-C656D1ADB3E3}"/>
    <dgm:cxn modelId="{49C74E8B-DB87-004F-B156-64FA796ABAEF}" type="presOf" srcId="{E529BF40-D0E3-49F5-9BF8-2E651FE8B0ED}" destId="{3553E73F-D4BE-4C3D-A96C-4DA851412F42}" srcOrd="0" destOrd="0" presId="urn:microsoft.com/office/officeart/2018/2/layout/IconCircleList"/>
    <dgm:cxn modelId="{00954698-573E-420C-97AF-4222AF27B146}" srcId="{E06F1F2D-C0E2-4583-9446-20C2FED5DDDE}" destId="{D1E8932B-5F20-444D-9FB8-28D8829C37D8}" srcOrd="0" destOrd="0" parTransId="{7A70E14D-9195-4447-8E7B-F23585509F31}" sibTransId="{4F940980-D552-406C-B02F-529431E0D120}"/>
    <dgm:cxn modelId="{7F04D59B-3F4E-45DD-BED7-33F69C038A22}" srcId="{E06F1F2D-C0E2-4583-9446-20C2FED5DDDE}" destId="{93DD6A94-E670-4569-AE9D-67DFFF3D33F4}" srcOrd="6" destOrd="0" parTransId="{5DF5E768-3447-4978-A9F4-2E8CACA034CC}" sibTransId="{9C59646C-2042-44E7-B7EE-591512B50B5A}"/>
    <dgm:cxn modelId="{2F28EB9D-4EF5-F94C-8DF2-51EAC5B08439}" type="presOf" srcId="{DE79C050-FF85-40EA-98E6-D51DF30B0DEC}" destId="{195C67C4-4A62-4858-8C8F-52C2952374A3}" srcOrd="0" destOrd="0" presId="urn:microsoft.com/office/officeart/2018/2/layout/IconCircleList"/>
    <dgm:cxn modelId="{16659FAC-63E6-0243-AE9C-4B57CAB4D4D8}" type="presOf" srcId="{415A677F-96D0-4E27-98BB-39A84DE26BF1}" destId="{FF705E20-E7B3-4209-9F67-B9D684362240}" srcOrd="0" destOrd="0" presId="urn:microsoft.com/office/officeart/2018/2/layout/IconCircleList"/>
    <dgm:cxn modelId="{092895AF-0CC7-7844-8F09-01FFEF4C7C5B}" type="presOf" srcId="{6CED1D4E-1C4B-4EDF-81CC-A67D70452634}" destId="{D50A6D8D-E547-4C18-85D1-8C1C348317A1}" srcOrd="0" destOrd="0" presId="urn:microsoft.com/office/officeart/2018/2/layout/IconCircleList"/>
    <dgm:cxn modelId="{91064ABD-3831-3E42-B021-95EDD1FCB2A7}" type="presOf" srcId="{32F64AFC-D9AE-4C8E-90AA-CCECA5071378}" destId="{AD66B1B2-D6F9-4BCC-B4CE-C3D53297B412}" srcOrd="0" destOrd="0" presId="urn:microsoft.com/office/officeart/2018/2/layout/IconCircleList"/>
    <dgm:cxn modelId="{CFA08AE7-DC2A-498A-93AA-CC411019BF02}" srcId="{E06F1F2D-C0E2-4583-9446-20C2FED5DDDE}" destId="{6CED1D4E-1C4B-4EDF-81CC-A67D70452634}" srcOrd="5" destOrd="0" parTransId="{325046A4-9A86-4618-A937-5B3E915F4AC5}" sibTransId="{A2DF9F40-661E-4C27-ABEC-F30FB2D0BBAA}"/>
    <dgm:cxn modelId="{BF31E6FC-FE18-EC45-8374-16D493F8ABAA}" type="presOf" srcId="{4EA83C89-1AFC-48AC-A43F-FA7C617D6A24}" destId="{F1C0F9C3-DA39-4BE1-BF79-B1BC74ABFC15}" srcOrd="0" destOrd="0" presId="urn:microsoft.com/office/officeart/2018/2/layout/IconCircleList"/>
    <dgm:cxn modelId="{43996812-E183-2745-9B32-3BB20AE5D88C}" type="presParOf" srcId="{F6BACB43-C15A-4DF0-BF89-205179B82CB8}" destId="{5DCB4FF1-874A-4976-B1B5-8EBEAB5ADFFD}" srcOrd="0" destOrd="0" presId="urn:microsoft.com/office/officeart/2018/2/layout/IconCircleList"/>
    <dgm:cxn modelId="{E8F78F1E-BED1-4B4D-9BFA-217457013F91}" type="presParOf" srcId="{5DCB4FF1-874A-4976-B1B5-8EBEAB5ADFFD}" destId="{C04248ED-7B80-4822-85B4-F5653631DC4F}" srcOrd="0" destOrd="0" presId="urn:microsoft.com/office/officeart/2018/2/layout/IconCircleList"/>
    <dgm:cxn modelId="{7EB5DE43-49E7-3C43-98BC-4DE4060F3196}" type="presParOf" srcId="{C04248ED-7B80-4822-85B4-F5653631DC4F}" destId="{46E28C2A-6AFD-4DBA-809D-267F37FE1470}" srcOrd="0" destOrd="0" presId="urn:microsoft.com/office/officeart/2018/2/layout/IconCircleList"/>
    <dgm:cxn modelId="{37708DC5-0405-A14D-9D03-0F7FBB46EFB0}" type="presParOf" srcId="{C04248ED-7B80-4822-85B4-F5653631DC4F}" destId="{13A5A49F-F995-4AC2-904C-D15215B2B45B}" srcOrd="1" destOrd="0" presId="urn:microsoft.com/office/officeart/2018/2/layout/IconCircleList"/>
    <dgm:cxn modelId="{F20E3036-C713-C94E-B09F-8D36AE7F6269}" type="presParOf" srcId="{C04248ED-7B80-4822-85B4-F5653631DC4F}" destId="{C5ACC95E-8E68-4BAA-9F5B-F96F011987B8}" srcOrd="2" destOrd="0" presId="urn:microsoft.com/office/officeart/2018/2/layout/IconCircleList"/>
    <dgm:cxn modelId="{4F9EA536-185A-044D-A7E5-7E1EAC612A92}" type="presParOf" srcId="{C04248ED-7B80-4822-85B4-F5653631DC4F}" destId="{95AC28C1-77EF-4B3E-9FA4-A03F72057606}" srcOrd="3" destOrd="0" presId="urn:microsoft.com/office/officeart/2018/2/layout/IconCircleList"/>
    <dgm:cxn modelId="{506F6C42-5EB1-D844-B0C7-3888CA9FE1D9}" type="presParOf" srcId="{5DCB4FF1-874A-4976-B1B5-8EBEAB5ADFFD}" destId="{E2805485-2AB1-4460-A984-99CCEAC552F4}" srcOrd="1" destOrd="0" presId="urn:microsoft.com/office/officeart/2018/2/layout/IconCircleList"/>
    <dgm:cxn modelId="{BE982D56-2BB0-D04B-9200-FEB705B7812D}" type="presParOf" srcId="{5DCB4FF1-874A-4976-B1B5-8EBEAB5ADFFD}" destId="{86DC8229-F8EA-485C-BE9C-AC4CFD92BA21}" srcOrd="2" destOrd="0" presId="urn:microsoft.com/office/officeart/2018/2/layout/IconCircleList"/>
    <dgm:cxn modelId="{C5F66B6A-F57E-6342-8084-51B3F7D2651E}" type="presParOf" srcId="{86DC8229-F8EA-485C-BE9C-AC4CFD92BA21}" destId="{23CDE132-25C5-4C4B-8C2D-0697DF17AB45}" srcOrd="0" destOrd="0" presId="urn:microsoft.com/office/officeart/2018/2/layout/IconCircleList"/>
    <dgm:cxn modelId="{7C4A8DFE-09DB-8341-8F30-6DF52EFBA6AB}" type="presParOf" srcId="{86DC8229-F8EA-485C-BE9C-AC4CFD92BA21}" destId="{16040AB8-4410-4896-B3E9-6FC9A4F2B8FB}" srcOrd="1" destOrd="0" presId="urn:microsoft.com/office/officeart/2018/2/layout/IconCircleList"/>
    <dgm:cxn modelId="{3DDBF68B-BC64-F049-A5B6-A58341D8E6F6}" type="presParOf" srcId="{86DC8229-F8EA-485C-BE9C-AC4CFD92BA21}" destId="{776EF222-C796-45FB-8D32-56F61837B4BA}" srcOrd="2" destOrd="0" presId="urn:microsoft.com/office/officeart/2018/2/layout/IconCircleList"/>
    <dgm:cxn modelId="{6B9FAB79-BCB8-1941-A0A7-95206E4C5F67}" type="presParOf" srcId="{86DC8229-F8EA-485C-BE9C-AC4CFD92BA21}" destId="{5B3496DA-7AA2-4656-9217-C5AC2ED4BA2E}" srcOrd="3" destOrd="0" presId="urn:microsoft.com/office/officeart/2018/2/layout/IconCircleList"/>
    <dgm:cxn modelId="{68B36BA4-71D9-3E41-8B88-F96FC09152BE}" type="presParOf" srcId="{5DCB4FF1-874A-4976-B1B5-8EBEAB5ADFFD}" destId="{F1C0F9C3-DA39-4BE1-BF79-B1BC74ABFC15}" srcOrd="3" destOrd="0" presId="urn:microsoft.com/office/officeart/2018/2/layout/IconCircleList"/>
    <dgm:cxn modelId="{C41DD13A-460C-F044-A96E-4CE1A57E3158}" type="presParOf" srcId="{5DCB4FF1-874A-4976-B1B5-8EBEAB5ADFFD}" destId="{B06A2943-C1CE-4CB1-B2DF-2616EB4898EC}" srcOrd="4" destOrd="0" presId="urn:microsoft.com/office/officeart/2018/2/layout/IconCircleList"/>
    <dgm:cxn modelId="{413195D1-8A35-B441-96AA-911BFBEF2041}" type="presParOf" srcId="{B06A2943-C1CE-4CB1-B2DF-2616EB4898EC}" destId="{A7DCA709-7444-4E78-9C9A-CDDC56871833}" srcOrd="0" destOrd="0" presId="urn:microsoft.com/office/officeart/2018/2/layout/IconCircleList"/>
    <dgm:cxn modelId="{810E20CE-78DD-A540-B25B-C98A7A24D9FE}" type="presParOf" srcId="{B06A2943-C1CE-4CB1-B2DF-2616EB4898EC}" destId="{27EDCC82-591E-4805-93E7-0C145578760D}" srcOrd="1" destOrd="0" presId="urn:microsoft.com/office/officeart/2018/2/layout/IconCircleList"/>
    <dgm:cxn modelId="{7C65B283-EEF2-0841-A8DB-DC8662A27074}" type="presParOf" srcId="{B06A2943-C1CE-4CB1-B2DF-2616EB4898EC}" destId="{B7F06E91-15E8-49D4-8DAD-FDBAA34E0C9B}" srcOrd="2" destOrd="0" presId="urn:microsoft.com/office/officeart/2018/2/layout/IconCircleList"/>
    <dgm:cxn modelId="{21319E23-9F57-8944-9BB3-FF0FE2C59FCC}" type="presParOf" srcId="{B06A2943-C1CE-4CB1-B2DF-2616EB4898EC}" destId="{AD66B1B2-D6F9-4BCC-B4CE-C3D53297B412}" srcOrd="3" destOrd="0" presId="urn:microsoft.com/office/officeart/2018/2/layout/IconCircleList"/>
    <dgm:cxn modelId="{4EDDDE67-16B4-C941-89E4-AABD5CA06384}" type="presParOf" srcId="{5DCB4FF1-874A-4976-B1B5-8EBEAB5ADFFD}" destId="{3553E73F-D4BE-4C3D-A96C-4DA851412F42}" srcOrd="5" destOrd="0" presId="urn:microsoft.com/office/officeart/2018/2/layout/IconCircleList"/>
    <dgm:cxn modelId="{9CA3B60F-36F1-D641-B74A-0A78A4F69407}" type="presParOf" srcId="{5DCB4FF1-874A-4976-B1B5-8EBEAB5ADFFD}" destId="{ACF9CD5E-A82F-4549-BE86-34AC3CF667FD}" srcOrd="6" destOrd="0" presId="urn:microsoft.com/office/officeart/2018/2/layout/IconCircleList"/>
    <dgm:cxn modelId="{D733C965-0B3B-0E4C-8D58-50C709C34FA7}" type="presParOf" srcId="{ACF9CD5E-A82F-4549-BE86-34AC3CF667FD}" destId="{5703C9D6-5B81-40FE-9728-2501185302A8}" srcOrd="0" destOrd="0" presId="urn:microsoft.com/office/officeart/2018/2/layout/IconCircleList"/>
    <dgm:cxn modelId="{D43D6354-A0EF-CF4C-AB8F-596AD61BE2D1}" type="presParOf" srcId="{ACF9CD5E-A82F-4549-BE86-34AC3CF667FD}" destId="{AD39C540-EE04-4ABF-9C89-71A86EB18EFE}" srcOrd="1" destOrd="0" presId="urn:microsoft.com/office/officeart/2018/2/layout/IconCircleList"/>
    <dgm:cxn modelId="{AA768601-A976-9748-B9B4-E60A63C7A963}" type="presParOf" srcId="{ACF9CD5E-A82F-4549-BE86-34AC3CF667FD}" destId="{61BA511A-EF6F-4CA0-BA6A-68CC9D529F84}" srcOrd="2" destOrd="0" presId="urn:microsoft.com/office/officeart/2018/2/layout/IconCircleList"/>
    <dgm:cxn modelId="{D9A912A5-D308-BA4B-A357-9B6C7A887B2D}" type="presParOf" srcId="{ACF9CD5E-A82F-4549-BE86-34AC3CF667FD}" destId="{C61DFF48-D3AE-48F9-AC6A-1091A42CC083}" srcOrd="3" destOrd="0" presId="urn:microsoft.com/office/officeart/2018/2/layout/IconCircleList"/>
    <dgm:cxn modelId="{B867F6A6-3F3C-3F40-986D-1273DEF300A2}" type="presParOf" srcId="{5DCB4FF1-874A-4976-B1B5-8EBEAB5ADFFD}" destId="{195C67C4-4A62-4858-8C8F-52C2952374A3}" srcOrd="7" destOrd="0" presId="urn:microsoft.com/office/officeart/2018/2/layout/IconCircleList"/>
    <dgm:cxn modelId="{C13A18AC-40A8-844A-B7FE-E2344E61C942}" type="presParOf" srcId="{5DCB4FF1-874A-4976-B1B5-8EBEAB5ADFFD}" destId="{32C2B9B0-4AD8-4B7B-B116-030165A237AB}" srcOrd="8" destOrd="0" presId="urn:microsoft.com/office/officeart/2018/2/layout/IconCircleList"/>
    <dgm:cxn modelId="{9087BCAA-2CC5-834C-9277-CE54CC0684AE}" type="presParOf" srcId="{32C2B9B0-4AD8-4B7B-B116-030165A237AB}" destId="{8936F0A5-F125-4BC0-928F-F09131015B11}" srcOrd="0" destOrd="0" presId="urn:microsoft.com/office/officeart/2018/2/layout/IconCircleList"/>
    <dgm:cxn modelId="{2CE2617B-82AB-4646-B21C-0B7B600DD386}" type="presParOf" srcId="{32C2B9B0-4AD8-4B7B-B116-030165A237AB}" destId="{56479766-1F9A-4668-8E63-21EF5CC7BD0E}" srcOrd="1" destOrd="0" presId="urn:microsoft.com/office/officeart/2018/2/layout/IconCircleList"/>
    <dgm:cxn modelId="{295B4BBE-49A9-6840-AB9B-9405079ACEB8}" type="presParOf" srcId="{32C2B9B0-4AD8-4B7B-B116-030165A237AB}" destId="{3C5D4236-6957-4A11-BAB2-0F9DC13590B6}" srcOrd="2" destOrd="0" presId="urn:microsoft.com/office/officeart/2018/2/layout/IconCircleList"/>
    <dgm:cxn modelId="{E0FADC22-1C34-4442-8EFF-BBFF34E53867}" type="presParOf" srcId="{32C2B9B0-4AD8-4B7B-B116-030165A237AB}" destId="{FF705E20-E7B3-4209-9F67-B9D684362240}" srcOrd="3" destOrd="0" presId="urn:microsoft.com/office/officeart/2018/2/layout/IconCircleList"/>
    <dgm:cxn modelId="{A09079DA-FF42-EE49-BF5E-54BCEFFB6823}" type="presParOf" srcId="{5DCB4FF1-874A-4976-B1B5-8EBEAB5ADFFD}" destId="{A1AD9967-8289-4876-A386-BC94DEA66C53}" srcOrd="9" destOrd="0" presId="urn:microsoft.com/office/officeart/2018/2/layout/IconCircleList"/>
    <dgm:cxn modelId="{0AF40F23-2667-074E-96FF-0E3B896D44AC}" type="presParOf" srcId="{5DCB4FF1-874A-4976-B1B5-8EBEAB5ADFFD}" destId="{6F567843-AEF4-4836-B1AC-C9596F92F101}" srcOrd="10" destOrd="0" presId="urn:microsoft.com/office/officeart/2018/2/layout/IconCircleList"/>
    <dgm:cxn modelId="{A66D1528-C5C4-3442-944A-4DE0C828543C}" type="presParOf" srcId="{6F567843-AEF4-4836-B1AC-C9596F92F101}" destId="{096B381C-BA19-465C-8B46-FC655D0CED2A}" srcOrd="0" destOrd="0" presId="urn:microsoft.com/office/officeart/2018/2/layout/IconCircleList"/>
    <dgm:cxn modelId="{4305CCAA-833D-A147-9469-69AF463917AC}" type="presParOf" srcId="{6F567843-AEF4-4836-B1AC-C9596F92F101}" destId="{E9B32243-F86E-4D53-ACAB-728A5D8F2A4C}" srcOrd="1" destOrd="0" presId="urn:microsoft.com/office/officeart/2018/2/layout/IconCircleList"/>
    <dgm:cxn modelId="{9033D832-9D05-1C43-A8B3-E3B8991D5D3C}" type="presParOf" srcId="{6F567843-AEF4-4836-B1AC-C9596F92F101}" destId="{3B8516A2-0CCD-44E4-8296-F1FBBFDC44CE}" srcOrd="2" destOrd="0" presId="urn:microsoft.com/office/officeart/2018/2/layout/IconCircleList"/>
    <dgm:cxn modelId="{4E6E92E7-85CB-3D45-B41B-A1EDCE4D4C3E}" type="presParOf" srcId="{6F567843-AEF4-4836-B1AC-C9596F92F101}" destId="{D50A6D8D-E547-4C18-85D1-8C1C348317A1}" srcOrd="3" destOrd="0" presId="urn:microsoft.com/office/officeart/2018/2/layout/IconCircleList"/>
    <dgm:cxn modelId="{94BB0A04-E034-3646-AEC6-D9064F42241D}" type="presParOf" srcId="{5DCB4FF1-874A-4976-B1B5-8EBEAB5ADFFD}" destId="{66CA1C4B-CC44-41BC-BEC2-A49C32B44F68}" srcOrd="11" destOrd="0" presId="urn:microsoft.com/office/officeart/2018/2/layout/IconCircleList"/>
    <dgm:cxn modelId="{12D62B19-77FA-484C-A6F6-6218A8BBD084}" type="presParOf" srcId="{5DCB4FF1-874A-4976-B1B5-8EBEAB5ADFFD}" destId="{70DD3857-AC92-49F7-B9B2-FA742022AA1A}" srcOrd="12" destOrd="0" presId="urn:microsoft.com/office/officeart/2018/2/layout/IconCircleList"/>
    <dgm:cxn modelId="{72502C6B-BFE4-0E45-8D29-785C34984487}" type="presParOf" srcId="{70DD3857-AC92-49F7-B9B2-FA742022AA1A}" destId="{E95D68E6-E760-49E5-8A96-2D2E6A02CE20}" srcOrd="0" destOrd="0" presId="urn:microsoft.com/office/officeart/2018/2/layout/IconCircleList"/>
    <dgm:cxn modelId="{1807124F-7969-2C44-8804-630924BB7978}" type="presParOf" srcId="{70DD3857-AC92-49F7-B9B2-FA742022AA1A}" destId="{C305C61C-75D8-4A28-87C3-10251698C86E}" srcOrd="1" destOrd="0" presId="urn:microsoft.com/office/officeart/2018/2/layout/IconCircleList"/>
    <dgm:cxn modelId="{A39D19E6-1111-AB4E-9264-99CD5B5A496A}" type="presParOf" srcId="{70DD3857-AC92-49F7-B9B2-FA742022AA1A}" destId="{1D9B699E-F004-4D61-BEE6-AB01CB49F327}" srcOrd="2" destOrd="0" presId="urn:microsoft.com/office/officeart/2018/2/layout/IconCircleList"/>
    <dgm:cxn modelId="{D37B0555-310E-944C-B1B6-7A4DBE3091FB}" type="presParOf" srcId="{70DD3857-AC92-49F7-B9B2-FA742022AA1A}" destId="{26443F44-A4D5-4FD2-8574-CFF1C3AEF4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28C2A-6AFD-4DBA-809D-267F37FE1470}">
      <dsp:nvSpPr>
        <dsp:cNvPr id="0" name=""/>
        <dsp:cNvSpPr/>
      </dsp:nvSpPr>
      <dsp:spPr>
        <a:xfrm>
          <a:off x="834780" y="101424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5A49F-F995-4AC2-904C-D15215B2B45B}">
      <dsp:nvSpPr>
        <dsp:cNvPr id="0" name=""/>
        <dsp:cNvSpPr/>
      </dsp:nvSpPr>
      <dsp:spPr>
        <a:xfrm>
          <a:off x="991655" y="258299"/>
          <a:ext cx="433273" cy="43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C28C1-77EF-4B3E-9FA4-A03F72057606}">
      <dsp:nvSpPr>
        <dsp:cNvPr id="0" name=""/>
        <dsp:cNvSpPr/>
      </dsp:nvSpPr>
      <dsp:spPr>
        <a:xfrm>
          <a:off x="1741879" y="101424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Autoregressive Integrated Moving Average (ARIMA) for time series prediction.</a:t>
          </a:r>
        </a:p>
      </dsp:txBody>
      <dsp:txXfrm>
        <a:off x="1741879" y="101424"/>
        <a:ext cx="1760838" cy="747022"/>
      </dsp:txXfrm>
    </dsp:sp>
    <dsp:sp modelId="{23CDE132-25C5-4C4B-8C2D-0697DF17AB45}">
      <dsp:nvSpPr>
        <dsp:cNvPr id="0" name=""/>
        <dsp:cNvSpPr/>
      </dsp:nvSpPr>
      <dsp:spPr>
        <a:xfrm>
          <a:off x="3809531" y="101424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40AB8-4410-4896-B3E9-6FC9A4F2B8FB}">
      <dsp:nvSpPr>
        <dsp:cNvPr id="0" name=""/>
        <dsp:cNvSpPr/>
      </dsp:nvSpPr>
      <dsp:spPr>
        <a:xfrm>
          <a:off x="3966405" y="258299"/>
          <a:ext cx="433273" cy="43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96DA-7AA2-4656-9217-C5AC2ED4BA2E}">
      <dsp:nvSpPr>
        <dsp:cNvPr id="0" name=""/>
        <dsp:cNvSpPr/>
      </dsp:nvSpPr>
      <dsp:spPr>
        <a:xfrm>
          <a:off x="4716629" y="101424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Analyzes trends, cycles, and seasonal variations in building permits data.</a:t>
          </a:r>
        </a:p>
      </dsp:txBody>
      <dsp:txXfrm>
        <a:off x="4716629" y="101424"/>
        <a:ext cx="1760838" cy="747022"/>
      </dsp:txXfrm>
    </dsp:sp>
    <dsp:sp modelId="{A7DCA709-7444-4E78-9C9A-CDDC56871833}">
      <dsp:nvSpPr>
        <dsp:cNvPr id="0" name=""/>
        <dsp:cNvSpPr/>
      </dsp:nvSpPr>
      <dsp:spPr>
        <a:xfrm>
          <a:off x="6784281" y="101424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DCC82-591E-4805-93E7-0C145578760D}">
      <dsp:nvSpPr>
        <dsp:cNvPr id="0" name=""/>
        <dsp:cNvSpPr/>
      </dsp:nvSpPr>
      <dsp:spPr>
        <a:xfrm>
          <a:off x="6941156" y="258299"/>
          <a:ext cx="433273" cy="43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6B1B2-D6F9-4BCC-B4CE-C3D53297B412}">
      <dsp:nvSpPr>
        <dsp:cNvPr id="0" name=""/>
        <dsp:cNvSpPr/>
      </dsp:nvSpPr>
      <dsp:spPr>
        <a:xfrm>
          <a:off x="7691380" y="101424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Data-Driven Insights</a:t>
          </a:r>
        </a:p>
      </dsp:txBody>
      <dsp:txXfrm>
        <a:off x="7691380" y="101424"/>
        <a:ext cx="1760838" cy="747022"/>
      </dsp:txXfrm>
    </dsp:sp>
    <dsp:sp modelId="{5703C9D6-5B81-40FE-9728-2501185302A8}">
      <dsp:nvSpPr>
        <dsp:cNvPr id="0" name=""/>
        <dsp:cNvSpPr/>
      </dsp:nvSpPr>
      <dsp:spPr>
        <a:xfrm>
          <a:off x="834780" y="1477941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9C540-EE04-4ABF-9C89-71A86EB18EFE}">
      <dsp:nvSpPr>
        <dsp:cNvPr id="0" name=""/>
        <dsp:cNvSpPr/>
      </dsp:nvSpPr>
      <dsp:spPr>
        <a:xfrm>
          <a:off x="991655" y="1634815"/>
          <a:ext cx="433273" cy="4332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DFF48-D3AE-48F9-AC6A-1091A42CC083}">
      <dsp:nvSpPr>
        <dsp:cNvPr id="0" name=""/>
        <dsp:cNvSpPr/>
      </dsp:nvSpPr>
      <dsp:spPr>
        <a:xfrm>
          <a:off x="1741879" y="1477941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Transforms historical data into actionable forecasts.</a:t>
          </a:r>
        </a:p>
      </dsp:txBody>
      <dsp:txXfrm>
        <a:off x="1741879" y="1477941"/>
        <a:ext cx="1760838" cy="747022"/>
      </dsp:txXfrm>
    </dsp:sp>
    <dsp:sp modelId="{8936F0A5-F125-4BC0-928F-F09131015B11}">
      <dsp:nvSpPr>
        <dsp:cNvPr id="0" name=""/>
        <dsp:cNvSpPr/>
      </dsp:nvSpPr>
      <dsp:spPr>
        <a:xfrm>
          <a:off x="3809531" y="1477941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79766-1F9A-4668-8E63-21EF5CC7BD0E}">
      <dsp:nvSpPr>
        <dsp:cNvPr id="0" name=""/>
        <dsp:cNvSpPr/>
      </dsp:nvSpPr>
      <dsp:spPr>
        <a:xfrm>
          <a:off x="3966405" y="1634815"/>
          <a:ext cx="433273" cy="4332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05E20-E7B3-4209-9F67-B9D684362240}">
      <dsp:nvSpPr>
        <dsp:cNvPr id="0" name=""/>
        <dsp:cNvSpPr/>
      </dsp:nvSpPr>
      <dsp:spPr>
        <a:xfrm>
          <a:off x="4716629" y="1477941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strategic planning and investment decisions in real estate.</a:t>
          </a:r>
        </a:p>
      </dsp:txBody>
      <dsp:txXfrm>
        <a:off x="4716629" y="1477941"/>
        <a:ext cx="1760838" cy="747022"/>
      </dsp:txXfrm>
    </dsp:sp>
    <dsp:sp modelId="{096B381C-BA19-465C-8B46-FC655D0CED2A}">
      <dsp:nvSpPr>
        <dsp:cNvPr id="0" name=""/>
        <dsp:cNvSpPr/>
      </dsp:nvSpPr>
      <dsp:spPr>
        <a:xfrm>
          <a:off x="6784281" y="1477941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32243-F86E-4D53-ACAB-728A5D8F2A4C}">
      <dsp:nvSpPr>
        <dsp:cNvPr id="0" name=""/>
        <dsp:cNvSpPr/>
      </dsp:nvSpPr>
      <dsp:spPr>
        <a:xfrm>
          <a:off x="6941156" y="1634815"/>
          <a:ext cx="433273" cy="4332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A6D8D-E547-4C18-85D1-8C1C348317A1}">
      <dsp:nvSpPr>
        <dsp:cNvPr id="0" name=""/>
        <dsp:cNvSpPr/>
      </dsp:nvSpPr>
      <dsp:spPr>
        <a:xfrm>
          <a:off x="7691380" y="1477941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Enables anticipation of market dynamics.</a:t>
          </a:r>
        </a:p>
      </dsp:txBody>
      <dsp:txXfrm>
        <a:off x="7691380" y="1477941"/>
        <a:ext cx="1760838" cy="747022"/>
      </dsp:txXfrm>
    </dsp:sp>
    <dsp:sp modelId="{E95D68E6-E760-49E5-8A96-2D2E6A02CE20}">
      <dsp:nvSpPr>
        <dsp:cNvPr id="0" name=""/>
        <dsp:cNvSpPr/>
      </dsp:nvSpPr>
      <dsp:spPr>
        <a:xfrm>
          <a:off x="834780" y="2854457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5C61C-75D8-4A28-87C3-10251698C86E}">
      <dsp:nvSpPr>
        <dsp:cNvPr id="0" name=""/>
        <dsp:cNvSpPr/>
      </dsp:nvSpPr>
      <dsp:spPr>
        <a:xfrm>
          <a:off x="991655" y="3011332"/>
          <a:ext cx="433273" cy="43327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3F44-A4D5-4FD2-8574-CFF1C3AEF4CD}">
      <dsp:nvSpPr>
        <dsp:cNvPr id="0" name=""/>
        <dsp:cNvSpPr/>
      </dsp:nvSpPr>
      <dsp:spPr>
        <a:xfrm>
          <a:off x="1741879" y="2854457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Informs data-savvy real estate development and investment strategies.</a:t>
          </a:r>
        </a:p>
      </dsp:txBody>
      <dsp:txXfrm>
        <a:off x="1741879" y="2854457"/>
        <a:ext cx="1760838" cy="747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312D6-6E81-6D43-74C0-CAB6DF605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385" y="1709198"/>
            <a:ext cx="7714388" cy="104800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/>
              <a:t>Applying Data Science to Real Estate: A Case Study on Building Permits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804A-A063-A423-06B2-F660ADDCB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807" y="5463009"/>
            <a:ext cx="7714388" cy="78053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700"/>
              <a:t>Capstone Project Submission for Evaluation by the </a:t>
            </a:r>
            <a:r>
              <a:rPr lang="en-US" sz="700" err="1"/>
              <a:t>PropertyQuants</a:t>
            </a:r>
            <a:r>
              <a:rPr lang="en-US" sz="700"/>
              <a:t> Team</a:t>
            </a:r>
          </a:p>
          <a:p>
            <a:pPr algn="ctr">
              <a:lnSpc>
                <a:spcPct val="110000"/>
              </a:lnSpc>
            </a:pPr>
            <a:r>
              <a:rPr lang="en-US" sz="700"/>
              <a:t>Presented by: Alfonso Hernandez</a:t>
            </a:r>
          </a:p>
          <a:p>
            <a:pPr algn="ctr">
              <a:lnSpc>
                <a:spcPct val="110000"/>
              </a:lnSpc>
            </a:pPr>
            <a:r>
              <a:rPr lang="en-US" sz="700"/>
              <a:t>19 April 2024</a:t>
            </a:r>
          </a:p>
          <a:p>
            <a:pPr algn="ctr">
              <a:lnSpc>
                <a:spcPct val="110000"/>
              </a:lnSpc>
            </a:pPr>
            <a:endParaRPr lang="en-US" sz="700"/>
          </a:p>
        </p:txBody>
      </p:sp>
      <p:pic>
        <p:nvPicPr>
          <p:cNvPr id="1026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29161481-4A64-307B-DDC7-CCC4EF3B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2827" y="3308620"/>
            <a:ext cx="5111631" cy="18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2D6C-8B9A-4092-E5D2-D6218ADE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Appendix–Graphs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4FE-7154-B793-C660-1E043730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850" y="5643559"/>
            <a:ext cx="1536700" cy="457203"/>
          </a:xfrm>
        </p:spPr>
        <p:txBody>
          <a:bodyPr/>
          <a:lstStyle/>
          <a:p>
            <a:r>
              <a:rPr lang="en-US" dirty="0"/>
              <a:t>Austin,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794FC-309D-B277-4C84-E9B90113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743200"/>
            <a:ext cx="3556000" cy="2565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636F4A-CE8E-232C-0B30-E789C808BEE6}"/>
              </a:ext>
            </a:extLst>
          </p:cNvPr>
          <p:cNvSpPr txBox="1">
            <a:spLocks/>
          </p:cNvSpPr>
          <p:nvPr/>
        </p:nvSpPr>
        <p:spPr>
          <a:xfrm>
            <a:off x="5607050" y="5643559"/>
            <a:ext cx="1536700" cy="4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Paso, TX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3644D3-7D11-3606-3594-150ACB1F58B4}"/>
              </a:ext>
            </a:extLst>
          </p:cNvPr>
          <p:cNvSpPr txBox="1">
            <a:spLocks/>
          </p:cNvSpPr>
          <p:nvPr/>
        </p:nvSpPr>
        <p:spPr>
          <a:xfrm>
            <a:off x="9493250" y="5643559"/>
            <a:ext cx="1536700" cy="4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Atlanta, GA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82385-E2DB-11E0-4C74-ED94434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2743200"/>
            <a:ext cx="3556000" cy="256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B4EF6-5401-2BB1-87A2-37D985ABC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00" y="2730500"/>
            <a:ext cx="35560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C7FA7-9765-2E6C-F064-B358016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A2B0-0103-DDAB-1974-311FD45D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Thank you to the </a:t>
            </a:r>
            <a:r>
              <a:rPr lang="en-US" dirty="0" err="1"/>
              <a:t>PropertyQuants</a:t>
            </a:r>
            <a:r>
              <a:rPr lang="en-US" dirty="0"/>
              <a:t> team for a great curriculum and all your patience while I worked on my project. I learned a lot!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5F13017-FDAC-C608-4B06-2EF002DA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87" y="1132406"/>
            <a:ext cx="4593188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2B1BD-9250-0D14-EAFC-324064F8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909F-5389-D902-03EB-F92DD8A5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/>
              <a:t>Exploring trends in building permits to uncover real estate insights, this project is split into two distinct parts: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/>
              <a:t>Extract Transform Load (ETL) – the US Census Bureau reports the amount of residential building permits issued per Core Based Statistical Area (CBSA). The first subproject is a code-based solution to collect the reports (extract), standardize and clean the data (extract), and store them in a database (load).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/>
              <a:t>Time Series Analysis – the analysis is based on ARIMA modeling, a popular method for forecasting time series data that can account for trends, cycles, and seasonality.</a:t>
            </a:r>
          </a:p>
        </p:txBody>
      </p:sp>
      <p:pic>
        <p:nvPicPr>
          <p:cNvPr id="16" name="Picture 15" descr="Construction area">
            <a:extLst>
              <a:ext uri="{FF2B5EF4-FFF2-40B4-BE49-F238E27FC236}">
                <a16:creationId xmlns:a16="http://schemas.microsoft.com/office/drawing/2014/main" id="{C4D03F50-1FFC-1622-5CFF-86AB15212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1" r="178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61550-F713-94E1-4425-9C0B65AB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Technological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BFC1-7415-1D97-7D3A-B68E319E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Powered by: Python, Anaconda, </a:t>
            </a:r>
            <a:r>
              <a:rPr lang="en-US" dirty="0" err="1"/>
              <a:t>SQLAlchemy</a:t>
            </a:r>
            <a:r>
              <a:rPr lang="en-US" dirty="0"/>
              <a:t>, Marshmallow, SQLite, pandas,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iPython</a:t>
            </a:r>
            <a:endParaRPr lang="en-US" dirty="0"/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D5E11933-7A94-1423-AC52-3A0F06690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7" r="29689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7FB029-7D13-C26D-CE40-2F736201F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9" y="3675817"/>
            <a:ext cx="2561114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DB765-5A27-09E1-85D5-384D63A5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/>
              <a:t>ETL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022C7-A13B-21B7-13B0-2FE388D7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" r="20181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68A7-0B00-F99E-EB91-5AC46B62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/>
              <a:t>Extract: Historical data (2004-present) from text and Excel files.</a:t>
            </a:r>
          </a:p>
          <a:p>
            <a:r>
              <a:rPr lang="en-US" dirty="0"/>
              <a:t>Transform: Standardization challenges due to varying data points over years; text file parsing.</a:t>
            </a:r>
          </a:p>
          <a:p>
            <a:r>
              <a:rPr lang="en-US" dirty="0"/>
              <a:t>Load: Smooth transition with standardized CSVs for database integration.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76978-5801-2432-E8AC-06DEB3CB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Modeling: Advanced Forecasting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A7D2AA-9C6A-4432-3EA0-BEA203C46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283703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67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68749-5C11-7F5C-3B30-E2C87123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 &amp; Visual Insights</a:t>
            </a: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0A238-7607-7A98-361A-CB82E7D2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1" dirty="0"/>
              <a:t>Historical Impact Analysis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Examination of building permits data reveals clear impacts from the 2008 US Housing Crisis and the 2020 COVID Pandemic.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Notable difficulty in many CBSAs to rebound to pre-2008 levels.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 dirty="0"/>
              <a:t>Predictive Autocorrelation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Autocorrelation analysis shows permits issuance follows predictable trends, enabling forecasts up to 24 months in some metros.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Enhanced by visual autocorrelation graphs for intuitive understanding.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1608B8-10F6-70E2-3608-7BCDD046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521" y="1634291"/>
            <a:ext cx="4708521" cy="358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4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209EA-F7D2-BC4E-5110-3029A37B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 &amp; Visual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FA33-B06E-FA13-5C96-BECA958F8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Stationarity &amp; Parameter Tuning</a:t>
            </a: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Augmented Dickey-Fuller (ADF) test confirms data stationarity, a prerequisite for reliable ARIMA modeling.</a:t>
            </a:r>
          </a:p>
          <a:p>
            <a:pPr>
              <a:lnSpc>
                <a:spcPct val="110000"/>
              </a:lnSpc>
            </a:pPr>
            <a:r>
              <a:rPr lang="en-US" sz="1500"/>
              <a:t>Careful tuning of ARIMA's p,d,q parameters ensures optimal model fit.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ARIMA Predictions</a:t>
            </a: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ARIMA model forecasts future permit issuance with sensible accuracy for up to 12 months, within 95% confidence intervals.</a:t>
            </a:r>
          </a:p>
          <a:p>
            <a:pPr>
              <a:lnSpc>
                <a:spcPct val="110000"/>
              </a:lnSpc>
            </a:pPr>
            <a:r>
              <a:rPr lang="en-US" sz="1500"/>
              <a:t>Predictive graphs showcase potential future trends, aiding in strategic planning.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50F6C7-47EA-C00F-5216-F1E4C35E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521" y="2251869"/>
            <a:ext cx="4708521" cy="23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FAAD9B9-9E15-2032-5995-A48A3AF6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pic>
        <p:nvPicPr>
          <p:cNvPr id="23" name="Picture 22" descr="Graph on document with pen">
            <a:extLst>
              <a:ext uri="{FF2B5EF4-FFF2-40B4-BE49-F238E27FC236}">
                <a16:creationId xmlns:a16="http://schemas.microsoft.com/office/drawing/2014/main" id="{0E87E0B4-5C26-AD7D-D4A8-CA5F67AC6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7" r="13359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882E58-BFCA-A6FF-8070-E45B3813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900" b="1" dirty="0"/>
              <a:t>Airflow Integration:</a:t>
            </a:r>
            <a:r>
              <a:rPr lang="en-US" sz="900" dirty="0"/>
              <a:t> Implement Apache Airflow to automate the ETL pipeline, enabling the project to run on a monthly schedule and ensure timely data processing and analysis.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Refactor:</a:t>
            </a:r>
            <a:r>
              <a:rPr lang="en-US" sz="900" dirty="0"/>
              <a:t> The </a:t>
            </a:r>
            <a:r>
              <a:rPr lang="en-US" sz="900" dirty="0" err="1"/>
              <a:t>load.py</a:t>
            </a:r>
            <a:r>
              <a:rPr lang="en-US" sz="900" dirty="0"/>
              <a:t> script is procedural and can be updated to use classes instead.</a:t>
            </a:r>
          </a:p>
          <a:p>
            <a:pPr>
              <a:lnSpc>
                <a:spcPct val="110000"/>
              </a:lnSpc>
            </a:pPr>
            <a:r>
              <a:rPr lang="en-US" sz="900" b="1" dirty="0" err="1"/>
              <a:t>Dockerization</a:t>
            </a:r>
            <a:r>
              <a:rPr lang="en-US" sz="900" b="1" dirty="0"/>
              <a:t>:</a:t>
            </a:r>
            <a:r>
              <a:rPr lang="en-US" sz="900" dirty="0"/>
              <a:t> Containerize the application to streamline deployment and ensure consistency across development environments.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Database Upgrade:</a:t>
            </a:r>
            <a:r>
              <a:rPr lang="en-US" sz="900" dirty="0"/>
              <a:t> Transition from SQLite to PostgreSQL with the </a:t>
            </a:r>
            <a:r>
              <a:rPr lang="en-US" sz="900" dirty="0" err="1"/>
              <a:t>PostGIS</a:t>
            </a:r>
            <a:r>
              <a:rPr lang="en-US" sz="900" dirty="0"/>
              <a:t> extension to enhance data handling capabilities and facilitate spatial data analysis. Use Alembic to manage migrations.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API Development:</a:t>
            </a:r>
            <a:r>
              <a:rPr lang="en-US" sz="900" dirty="0"/>
              <a:t> Construct a RESTful API on top of the database to provide programmatic access to the data and analyses.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Frontend Development:</a:t>
            </a:r>
            <a:r>
              <a:rPr lang="en-US" sz="900" dirty="0"/>
              <a:t> Develop a frontend interface with analytics features to offer visual insights into the building permits data, making the data more accessible and interpretable.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Granular Data Analysis for Housing Solutions</a:t>
            </a:r>
            <a:r>
              <a:rPr lang="en-US" sz="900" dirty="0"/>
              <a:t>: take advantage of the detailed permit data split by unit type (single, double, triple, and multi-unit residential permits). Enable in-depth analysis to understand housing crisis nuances and inform targeted solutions.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31A74-A46F-21D6-211E-937F4BC4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6756-80BD-7B59-E32F-A5E99620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Your insights and questions are welcome.</a:t>
            </a:r>
          </a:p>
          <a:p>
            <a:r>
              <a:rPr lang="en-US" dirty="0"/>
              <a:t>Let’s discuss: </a:t>
            </a:r>
            <a:r>
              <a:rPr lang="en-US" dirty="0" err="1"/>
              <a:t>alfonso.m.hernandez@gmail.com</a:t>
            </a:r>
            <a:endParaRPr lang="en-US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0F8A601-A691-6CD8-DA8E-BF3F11053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77" r="2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7652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657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Next Cond</vt:lpstr>
      <vt:lpstr>Trade Gothic Next Light</vt:lpstr>
      <vt:lpstr>AfterglowVTI</vt:lpstr>
      <vt:lpstr>Applying Data Science to Real Estate: A Case Study on Building Permits</vt:lpstr>
      <vt:lpstr>Project overview</vt:lpstr>
      <vt:lpstr>Technological Stack</vt:lpstr>
      <vt:lpstr>ETL</vt:lpstr>
      <vt:lpstr>ARIMA Modeling: Advanced Forecasting</vt:lpstr>
      <vt:lpstr>Forecasting &amp; Visual Insights</vt:lpstr>
      <vt:lpstr>Forecasting &amp; Visual insights</vt:lpstr>
      <vt:lpstr>Future Enhancements</vt:lpstr>
      <vt:lpstr>Q&amp;A</vt:lpstr>
      <vt:lpstr>Appendix–Graphs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to Real Estate: A Case Study on Building Permits</dc:title>
  <dc:creator>Hernandez, Alfonso</dc:creator>
  <cp:lastModifiedBy>Hernandez, Alfonso</cp:lastModifiedBy>
  <cp:revision>2</cp:revision>
  <dcterms:created xsi:type="dcterms:W3CDTF">2024-04-06T22:15:10Z</dcterms:created>
  <dcterms:modified xsi:type="dcterms:W3CDTF">2024-04-19T01:53:31Z</dcterms:modified>
</cp:coreProperties>
</file>