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Oxygen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xygen-bold.fntdata"/><Relationship Id="rId27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3E5D0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E5D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ivinginternet.com/i/ii_ai.htm" TargetMode="External"/><Relationship Id="rId4" Type="http://schemas.openxmlformats.org/officeDocument/2006/relationships/hyperlink" Target="http://www.livinginternet.com/i/ii_ai.htm" TargetMode="External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2529860" y="370702"/>
            <a:ext cx="7422292" cy="927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1D13"/>
              </a:buClr>
              <a:buSzPts val="4800"/>
              <a:buFont typeface="Arial"/>
              <a:buNone/>
            </a:pPr>
            <a:r>
              <a:rPr i="1" lang="es-MX">
                <a:solidFill>
                  <a:srgbClr val="4C1D13"/>
                </a:solidFill>
                <a:latin typeface="Arial"/>
                <a:ea typeface="Arial"/>
                <a:cs typeface="Arial"/>
                <a:sym typeface="Arial"/>
              </a:rPr>
              <a:t>INTELIGENCIA ARTIFICIAL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341" y="1584207"/>
            <a:ext cx="6847331" cy="385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redes sociales"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7781" y="1801909"/>
            <a:ext cx="2233169" cy="293911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1946306" y="1180434"/>
            <a:ext cx="644393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 Un ejemplo de evolución de Marketing en Redes Sociales es la plataforma </a:t>
            </a: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Facebook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, propiedad de Mark Zuckerberg, cuyo equipo </a:t>
            </a: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constantemente está innovando 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y buscando nuevas maneras de facilitar la experiencia de navegación de los usuarios.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Por ello utilizan tecnología de vanguardia para distintas funciones tales como: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1410"/>
              </a:buClr>
              <a:buSzPts val="1800"/>
              <a:buFont typeface="Arial"/>
              <a:buChar char="•"/>
            </a:pP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Reconocimiento facial basado en algoritmos inteligentes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, lo cual permite etiquetar más fácilmente a una persona en una determinada fotografía. Este sistema </a:t>
            </a: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sugiere automáticamente nombres de contactos 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al subir nuevas imágenes, basados en los rasgos faciales específicos de amigos y familiares con perfiles activos en esta red social.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1410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Los </a:t>
            </a: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chatbots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 que esta red social ha desarrollado, han impulsado el comercio social por medio de su aplicación Messenger, brindando </a:t>
            </a:r>
            <a:r>
              <a:rPr b="1" i="1"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respuestas y sugerencias automáticas </a:t>
            </a:r>
            <a:r>
              <a:rPr lang="es-MX" sz="1800">
                <a:solidFill>
                  <a:srgbClr val="1F1410"/>
                </a:solidFill>
                <a:latin typeface="Oxygen"/>
                <a:ea typeface="Oxygen"/>
                <a:cs typeface="Oxygen"/>
                <a:sym typeface="Oxygen"/>
              </a:rPr>
              <a:t>a los billones de usuarios que la utilizan.</a:t>
            </a:r>
            <a:endParaRPr b="0" i="0" sz="1800">
              <a:solidFill>
                <a:srgbClr val="1F141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063578" y="376067"/>
            <a:ext cx="81678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sociales e Inteligencia Artificial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1806847" y="929415"/>
            <a:ext cx="85700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NEURONALES ARTIFICIALES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esultado de imagen para REDES NEURONALES ARTIFICIALES"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5" y="1614791"/>
            <a:ext cx="7143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296562" y="303407"/>
            <a:ext cx="1189543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redes neuronales son más que otra forma de </a:t>
            </a: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emular ciertas características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propias de los humanos,</a:t>
            </a: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la capacidad de memorizar y de asociar hechos. Si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examinan con atención aquellos problemas que no pueden expresarse a través de 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algoritmo, se observará que todos ellos tienen una característica en común</a:t>
            </a: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experiencia.</a:t>
            </a: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hombre es capaz de resolver estas situaciones acudiendo a la experiencia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acumulada.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57200" y="3603698"/>
            <a:ext cx="11734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Así, parece claro que una forma de aproximarse al problema consista en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construcción de sistemas que sean capaces de reproducir esta característica humana</a:t>
            </a: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definitiva, las redes neuronales no son más que un </a:t>
            </a: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artificial y simplificado 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cerebro humano</a:t>
            </a: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que es el ejemplo más perfecto del que disponemos para un sistema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es capaz de </a:t>
            </a:r>
            <a:r>
              <a:rPr b="0" i="0" lang="es-MX" sz="2400" u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adquirir conocimiento a través de la experiencia</a:t>
            </a: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Una red neuronal 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s-MX" sz="2400" u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nuevo sistema para el tratamiento de la información, cuya unidad básica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procesamiento está inspirada en la célula fundamental del sistema nervioso humano: </a:t>
            </a:r>
            <a:r>
              <a:rPr b="0" i="1" lang="es-MX" sz="2400" u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MX" sz="2400" u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neurona</a:t>
            </a:r>
            <a:r>
              <a:rPr b="0" i="0" lang="es-MX" sz="2400" u="none" strike="noStrike">
                <a:solidFill>
                  <a:srgbClr val="1A48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2400">
              <a:solidFill>
                <a:srgbClr val="1A485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atriainnovation.com/wp-content/uploads/2019/10/Redes_neuronales_esquema.png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80" y="1362331"/>
            <a:ext cx="9501776" cy="52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1726982" y="414636"/>
            <a:ext cx="91289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strike="noStrike">
                <a:solidFill>
                  <a:srgbClr val="3626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básicos que componen una red neuronal</a:t>
            </a:r>
            <a:endParaRPr sz="3200">
              <a:solidFill>
                <a:srgbClr val="3626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1556640" y="814059"/>
            <a:ext cx="90787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600" u="none" cap="none" strike="noStrike">
                <a:solidFill>
                  <a:srgbClr val="4C1D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1.- Introducción y Conceptos de Inteligencia Artificial</a:t>
            </a:r>
            <a:endParaRPr/>
          </a:p>
        </p:txBody>
      </p:sp>
      <p:pic>
        <p:nvPicPr>
          <p:cNvPr descr="Resultado de imagen para Conceptos de inteligencia artificial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240" y="2636190"/>
            <a:ext cx="5556858" cy="20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Que es la inteligencia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163" y="673231"/>
            <a:ext cx="8298611" cy="526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Que es la inteligencia" id="156" name="Google Shape;156;p22"/>
          <p:cNvPicPr preferRelativeResize="0"/>
          <p:nvPr/>
        </p:nvPicPr>
        <p:blipFill rotWithShape="1">
          <a:blip r:embed="rId3">
            <a:alphaModFix/>
          </a:blip>
          <a:srcRect b="8864" l="7584" r="4772" t="0"/>
          <a:stretch/>
        </p:blipFill>
        <p:spPr>
          <a:xfrm>
            <a:off x="2097152" y="491960"/>
            <a:ext cx="6602005" cy="608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1699171" y="786569"/>
            <a:ext cx="7341079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aparición de la Inteligencia Artificial (IA) ha conducido a la aparición de </a:t>
            </a:r>
            <a:r>
              <a:rPr b="1" lang="es-MX" sz="18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aplicaciones que en el momento presente están teniendo un profundo impacto en nuestra vida. </a:t>
            </a:r>
            <a:r>
              <a:rPr lang="es-MX" sz="18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trata de una tecnología que apenas tiene 60 años de existencia. Ciertamente, la expresión IA se acuñó por primera vez en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1" lang="es-MX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la conferencia de Dartmouth </a:t>
            </a:r>
            <a:r>
              <a:rPr b="1" i="1" lang="es-MX" sz="1400">
                <a:solidFill>
                  <a:srgbClr val="4C1D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privada ubicada en Hanover, Nuevo Hampshire, Estados Unidos</a:t>
            </a:r>
            <a:r>
              <a:rPr b="1" lang="es-MX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en 1956</a:t>
            </a: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Grandes expectativas…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 el momento en que empezaron a aparecer los primeros ordenadores digitales en los laboratorios universitarios. Los participantes en esta conferencia eran fundamentalmente matemáticos y científicos informáticos, muchos de los cuales estaban interesados en la demostración de teoremas y algoritmos que pudieran ser comprobados mediante estas máquinas</a:t>
            </a:r>
            <a:r>
              <a:rPr b="1" lang="es-MX" sz="18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 </a:t>
            </a:r>
            <a:endParaRPr/>
          </a:p>
        </p:txBody>
      </p:sp>
      <p:pic>
        <p:nvPicPr>
          <p:cNvPr descr="conferencia-50-anos" id="162" name="Google Shape;1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744" y="2497330"/>
            <a:ext cx="3122044" cy="186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34954234_extras_ladillos_1_0[1]"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064" y="3457789"/>
            <a:ext cx="5589917" cy="1964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2496064" y="782683"/>
            <a:ext cx="4179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¿Qué es la Inteligencia Artificial?</a:t>
            </a:r>
            <a:endParaRPr b="1" i="1" sz="1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904626" y="1238927"/>
            <a:ext cx="80934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362648"/>
              </a:buClr>
              <a:buSzPts val="1800"/>
              <a:buFont typeface="Noto Sans Symbols"/>
              <a:buChar char="❖"/>
            </a:pPr>
            <a:r>
              <a:rPr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Todas las definiciones de Inteligencia Artificial están relacionadas con la siguiente idea: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</a:t>
            </a:r>
            <a:r>
              <a:rPr b="1" i="1"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métodos y algoritmos que permitan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comportarse a las computadoras de modo inteligente.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3626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362648"/>
              </a:buClr>
              <a:buSzPts val="1800"/>
              <a:buFont typeface="Noto Sans Symbols"/>
              <a:buChar char="❖"/>
            </a:pPr>
            <a:r>
              <a:rPr lang="es-MX" sz="1800">
                <a:solidFill>
                  <a:srgbClr val="3626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Los procesos que se llevan a cabo en el cerebro pueden ser analizados, a un nivel de abstracción dado, como procesos computacionales de algún tipo.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038864" y="3457789"/>
            <a:ext cx="27529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veces llamada inteligencia de máquina, la inteligencia artificial o AI (Artificial Intelligence) cubre una vasta gama de teorías y prácticas.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3432147" y="824786"/>
            <a:ext cx="5348377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inteligente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224449" y="2298824"/>
            <a:ext cx="850564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agente inteligente, es una entidad capaz de </a:t>
            </a:r>
            <a:r>
              <a:rPr b="1"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percibir</a:t>
            </a: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 entorno, </a:t>
            </a:r>
            <a:r>
              <a:rPr b="1"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</a:t>
            </a: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tales percepciones y responder o </a:t>
            </a:r>
            <a:r>
              <a:rPr b="1"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actuar</a:t>
            </a: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su entorno de manera </a:t>
            </a:r>
            <a:r>
              <a:rPr b="1"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racional</a:t>
            </a: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es decir, de manera correcta y tendiendo a maximizar un </a:t>
            </a:r>
            <a:r>
              <a:rPr b="1"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</a:t>
            </a:r>
            <a:r>
              <a:rPr i="1" lang="es-MX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esperado.</a:t>
            </a:r>
            <a:endParaRPr/>
          </a:p>
        </p:txBody>
      </p:sp>
      <p:pic>
        <p:nvPicPr>
          <p:cNvPr descr="Imagen relacionada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49" y="528733"/>
            <a:ext cx="2633469" cy="148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3811944" y="496154"/>
            <a:ext cx="722264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propósito de la IA es hacer computacional el conocimiento humano por procedimientos simbólicos o conexionistas.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b="1" i="1"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corresponden con los dos paradigmas de la IA: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</a:t>
            </a:r>
            <a:r>
              <a:rPr b="1" i="1" lang="es-MX" sz="2400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 clásica o simbólica</a:t>
            </a:r>
            <a:r>
              <a:rPr b="1" i="1" lang="es-MX"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programable y basado en el supuesto del conocimiento explicable por procedimientos de manipulación de símbolos.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</a:t>
            </a:r>
            <a:r>
              <a:rPr b="1" i="1" lang="es-MX" sz="2400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 conexionista: </a:t>
            </a:r>
            <a:r>
              <a:rPr lang="es-MX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autoprogramable por aprendizaje y donde el conocimiento viene representado la propia estructura de la red neuronal</a:t>
            </a:r>
            <a:endParaRPr/>
          </a:p>
        </p:txBody>
      </p:sp>
      <p:pic>
        <p:nvPicPr>
          <p:cNvPr descr="Resultado de imagen para programaciÃ³n de inteligencia artificial"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98" y="2221985"/>
            <a:ext cx="3333514" cy="21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relacionada" id="188" name="Google Shape;188;p27"/>
          <p:cNvPicPr preferRelativeResize="0"/>
          <p:nvPr/>
        </p:nvPicPr>
        <p:blipFill rotWithShape="1">
          <a:blip r:embed="rId3">
            <a:alphaModFix/>
          </a:blip>
          <a:srcRect b="34698" l="1264" r="68892" t="27219"/>
          <a:stretch/>
        </p:blipFill>
        <p:spPr>
          <a:xfrm>
            <a:off x="1521888" y="1148682"/>
            <a:ext cx="3010982" cy="2162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33009" r="36701" t="54952"/>
          <a:stretch/>
        </p:blipFill>
        <p:spPr>
          <a:xfrm>
            <a:off x="7689518" y="3310821"/>
            <a:ext cx="2785514" cy="2387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90" name="Google Shape;190;p27"/>
          <p:cNvPicPr preferRelativeResize="0"/>
          <p:nvPr/>
        </p:nvPicPr>
        <p:blipFill rotWithShape="1">
          <a:blip r:embed="rId3">
            <a:alphaModFix/>
          </a:blip>
          <a:srcRect b="47423" l="53448" r="22308" t="23680"/>
          <a:stretch/>
        </p:blipFill>
        <p:spPr>
          <a:xfrm>
            <a:off x="4661022" y="2348424"/>
            <a:ext cx="2869695" cy="192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5626987" y="866161"/>
            <a:ext cx="394227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2800">
                <a:solidFill>
                  <a:srgbClr val="11303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Representación del Conocimiento</a:t>
            </a:r>
            <a:endParaRPr/>
          </a:p>
        </p:txBody>
      </p:sp>
      <p:pic>
        <p:nvPicPr>
          <p:cNvPr descr="Resultado de imagen para representaciÃ³n del conocimiento"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1379" y="3624730"/>
            <a:ext cx="2442690" cy="243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