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7" r:id="rId4"/>
    <p:sldId id="296" r:id="rId5"/>
    <p:sldId id="298" r:id="rId6"/>
    <p:sldId id="29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69" r:id="rId18"/>
    <p:sldId id="270" r:id="rId19"/>
    <p:sldId id="271" r:id="rId20"/>
    <p:sldId id="273" r:id="rId21"/>
    <p:sldId id="272" r:id="rId22"/>
    <p:sldId id="274" r:id="rId23"/>
    <p:sldId id="275" r:id="rId24"/>
    <p:sldId id="279" r:id="rId25"/>
    <p:sldId id="277" r:id="rId26"/>
    <p:sldId id="278" r:id="rId27"/>
    <p:sldId id="280" r:id="rId28"/>
    <p:sldId id="281" r:id="rId29"/>
    <p:sldId id="276" r:id="rId30"/>
    <p:sldId id="288" r:id="rId31"/>
    <p:sldId id="267" r:id="rId32"/>
    <p:sldId id="268" r:id="rId33"/>
    <p:sldId id="282" r:id="rId34"/>
    <p:sldId id="283" r:id="rId35"/>
    <p:sldId id="284" r:id="rId36"/>
    <p:sldId id="287" r:id="rId37"/>
    <p:sldId id="285" r:id="rId38"/>
    <p:sldId id="286" r:id="rId39"/>
    <p:sldId id="289" r:id="rId40"/>
    <p:sldId id="290" r:id="rId41"/>
    <p:sldId id="291" r:id="rId42"/>
    <p:sldId id="293" r:id="rId43"/>
    <p:sldId id="294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69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20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2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95" y="6356350"/>
            <a:ext cx="3673774" cy="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25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8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27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35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5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8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8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90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ASTERISK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Toolkit</a:t>
            </a:r>
            <a:r>
              <a:rPr lang="es-ES" dirty="0" smtClean="0"/>
              <a:t> para telecomunicaciones</a:t>
            </a:r>
            <a:endParaRPr lang="es-CO" dirty="0"/>
          </a:p>
        </p:txBody>
      </p:sp>
      <p:pic>
        <p:nvPicPr>
          <p:cNvPr id="4" name="Picture 5" descr="asterisk_st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87" y="839545"/>
            <a:ext cx="1626864" cy="15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570" y="4858603"/>
            <a:ext cx="8733430" cy="13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qué </a:t>
            </a:r>
            <a:r>
              <a:rPr lang="es-ES" dirty="0" err="1" smtClean="0"/>
              <a:t>VoIP</a:t>
            </a:r>
            <a:r>
              <a:rPr lang="es-ES" dirty="0" smtClean="0"/>
              <a:t> es relevante para los consumidores?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El gran MITO:</a:t>
            </a:r>
          </a:p>
          <a:p>
            <a:r>
              <a:rPr lang="es-ES" dirty="0" smtClean="0"/>
              <a:t>Si me cambio a </a:t>
            </a:r>
            <a:r>
              <a:rPr lang="es-ES" dirty="0" err="1" smtClean="0"/>
              <a:t>VoIP</a:t>
            </a:r>
            <a:r>
              <a:rPr lang="es-ES" dirty="0" smtClean="0"/>
              <a:t> tendré larga distancia gratis (No creas todo lo que oyes.)</a:t>
            </a:r>
          </a:p>
          <a:p>
            <a:r>
              <a:rPr lang="es-ES" dirty="0" err="1" smtClean="0"/>
              <a:t>Asterisk</a:t>
            </a:r>
            <a:r>
              <a:rPr lang="es-ES" dirty="0" smtClean="0"/>
              <a:t> es solo para llamadas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La Realidad</a:t>
            </a:r>
          </a:p>
          <a:p>
            <a:r>
              <a:rPr lang="es-ES" dirty="0" smtClean="0"/>
              <a:t>Balance entre calidad y confiabilidad contra Características</a:t>
            </a:r>
          </a:p>
          <a:p>
            <a:r>
              <a:rPr lang="es-ES" dirty="0" smtClean="0"/>
              <a:t>Portabilidad / Flexibilidad</a:t>
            </a:r>
          </a:p>
          <a:p>
            <a:r>
              <a:rPr lang="es-ES" dirty="0" smtClean="0"/>
              <a:t>Eficacia en Costo</a:t>
            </a:r>
          </a:p>
          <a:p>
            <a:r>
              <a:rPr lang="es-ES" dirty="0" smtClean="0"/>
              <a:t>Más elecciones y control</a:t>
            </a:r>
          </a:p>
          <a:p>
            <a:r>
              <a:rPr lang="es-ES" dirty="0" smtClean="0"/>
              <a:t>Cada $$$ gastado en </a:t>
            </a:r>
            <a:r>
              <a:rPr lang="es-ES" dirty="0" err="1" smtClean="0"/>
              <a:t>VoIP</a:t>
            </a:r>
            <a:r>
              <a:rPr lang="es-ES" dirty="0" smtClean="0"/>
              <a:t> </a:t>
            </a:r>
            <a:r>
              <a:rPr lang="es-ES" dirty="0" err="1" smtClean="0"/>
              <a:t>dá</a:t>
            </a:r>
            <a:r>
              <a:rPr lang="es-ES" dirty="0" smtClean="0"/>
              <a:t> mucho más.</a:t>
            </a:r>
          </a:p>
          <a:p>
            <a:r>
              <a:rPr lang="es-ES" dirty="0" err="1" smtClean="0"/>
              <a:t>Asterisk</a:t>
            </a:r>
            <a:r>
              <a:rPr lang="es-ES" dirty="0" smtClean="0"/>
              <a:t> puede ser un Gateway de </a:t>
            </a:r>
            <a:r>
              <a:rPr lang="es-ES" dirty="0" err="1" smtClean="0"/>
              <a:t>Features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505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qué </a:t>
            </a:r>
            <a:r>
              <a:rPr lang="es-ES" dirty="0" err="1" smtClean="0"/>
              <a:t>VoIP</a:t>
            </a:r>
            <a:r>
              <a:rPr lang="es-ES" dirty="0" smtClean="0"/>
              <a:t> es relevante para los negocios?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Nuevos flujos de ganancias</a:t>
            </a:r>
          </a:p>
          <a:p>
            <a:r>
              <a:rPr lang="es-ES" dirty="0" smtClean="0"/>
              <a:t>Proveedor de servicios de Telefonía IP</a:t>
            </a:r>
          </a:p>
          <a:p>
            <a:r>
              <a:rPr lang="es-ES" dirty="0" smtClean="0"/>
              <a:t>Administración de aplicaciones y servicios de Voz.</a:t>
            </a:r>
          </a:p>
          <a:p>
            <a:r>
              <a:rPr lang="es-ES" dirty="0" smtClean="0"/>
              <a:t>Recuperación de desastres para PBX tradicionales</a:t>
            </a:r>
          </a:p>
          <a:p>
            <a:r>
              <a:rPr lang="es-ES" dirty="0" smtClean="0"/>
              <a:t>Servicios arrendados de PBX</a:t>
            </a:r>
          </a:p>
          <a:p>
            <a:r>
              <a:rPr lang="es-ES" dirty="0" err="1" smtClean="0"/>
              <a:t>VoIP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PBX</a:t>
            </a:r>
          </a:p>
          <a:p>
            <a:r>
              <a:rPr lang="es-ES" dirty="0" err="1" smtClean="0"/>
              <a:t>VoIP</a:t>
            </a:r>
            <a:r>
              <a:rPr lang="es-ES" dirty="0" smtClean="0"/>
              <a:t> Gateway</a:t>
            </a:r>
          </a:p>
          <a:p>
            <a:r>
              <a:rPr lang="es-ES" dirty="0" err="1" smtClean="0"/>
              <a:t>Call</a:t>
            </a:r>
            <a:r>
              <a:rPr lang="es-ES" dirty="0" smtClean="0"/>
              <a:t> Center</a:t>
            </a:r>
          </a:p>
          <a:p>
            <a:r>
              <a:rPr lang="es-ES" dirty="0" err="1" smtClean="0"/>
              <a:t>Carrier</a:t>
            </a:r>
            <a:r>
              <a:rPr lang="es-ES" dirty="0" smtClean="0"/>
              <a:t> </a:t>
            </a:r>
            <a:r>
              <a:rPr lang="es-ES" dirty="0" err="1" smtClean="0"/>
              <a:t>Platform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062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qué </a:t>
            </a:r>
            <a:r>
              <a:rPr lang="es-ES" dirty="0" err="1" smtClean="0"/>
              <a:t>VoIP</a:t>
            </a:r>
            <a:r>
              <a:rPr lang="es-ES" dirty="0" smtClean="0"/>
              <a:t> es relevante para SU negocio?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convergencia esta sucediendo alrededor suyo</a:t>
            </a:r>
          </a:p>
          <a:p>
            <a:r>
              <a:rPr lang="es-ES" dirty="0" smtClean="0"/>
              <a:t>Existen oportunidades de implementación, administración y mantenimiento para empresas consultoras</a:t>
            </a:r>
          </a:p>
          <a:p>
            <a:r>
              <a:rPr lang="es-ES" dirty="0" smtClean="0"/>
              <a:t>Los PBX y los sistemas tradicionales están disminuyendo su mercado.</a:t>
            </a:r>
          </a:p>
          <a:p>
            <a:r>
              <a:rPr lang="es-ES" dirty="0" smtClean="0"/>
              <a:t>Si </a:t>
            </a:r>
            <a:r>
              <a:rPr lang="es-ES" dirty="0" err="1" smtClean="0"/>
              <a:t>ud</a:t>
            </a:r>
            <a:r>
              <a:rPr lang="es-ES" dirty="0" smtClean="0"/>
              <a:t> no provee el servicio, otros lo harán.</a:t>
            </a:r>
          </a:p>
        </p:txBody>
      </p:sp>
    </p:spTree>
    <p:extLst>
      <p:ext uri="{BB962C8B-B14F-4D97-AF65-F5344CB8AC3E}">
        <p14:creationId xmlns:p14="http://schemas.microsoft.com/office/powerpoint/2010/main" val="5342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Pero, (siempre hay más de un pero!)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VoIP</a:t>
            </a:r>
            <a:r>
              <a:rPr lang="es-ES" dirty="0" smtClean="0"/>
              <a:t> vs. </a:t>
            </a:r>
            <a:r>
              <a:rPr lang="es-ES" dirty="0" err="1" smtClean="0"/>
              <a:t>VoPI</a:t>
            </a:r>
            <a:r>
              <a:rPr lang="es-ES" dirty="0" smtClean="0"/>
              <a:t>: </a:t>
            </a:r>
            <a:r>
              <a:rPr lang="es-ES" dirty="0" err="1" smtClean="0"/>
              <a:t>Voice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Public</a:t>
            </a:r>
            <a:r>
              <a:rPr lang="es-ES" dirty="0" smtClean="0"/>
              <a:t> Internet es incontrolable una vez sale de su red.</a:t>
            </a:r>
          </a:p>
          <a:p>
            <a:r>
              <a:rPr lang="es-ES" dirty="0" smtClean="0"/>
              <a:t>Qué pasa con Skype, Google </a:t>
            </a:r>
            <a:r>
              <a:rPr lang="es-ES" dirty="0" err="1" smtClean="0"/>
              <a:t>Meet</a:t>
            </a:r>
            <a:r>
              <a:rPr lang="es-ES" dirty="0" smtClean="0"/>
              <a:t>, Microsoft </a:t>
            </a:r>
            <a:r>
              <a:rPr lang="es-ES" dirty="0" err="1" smtClean="0"/>
              <a:t>Teams</a:t>
            </a:r>
            <a:r>
              <a:rPr lang="es-ES" dirty="0" smtClean="0"/>
              <a:t>, zoom?</a:t>
            </a:r>
          </a:p>
          <a:p>
            <a:r>
              <a:rPr lang="es-ES" dirty="0" smtClean="0"/>
              <a:t>Expectativas de usuario:</a:t>
            </a:r>
          </a:p>
          <a:p>
            <a:r>
              <a:rPr lang="es-ES" dirty="0" smtClean="0"/>
              <a:t>Extremadamente ALTAS</a:t>
            </a:r>
          </a:p>
          <a:p>
            <a:r>
              <a:rPr lang="es-ES" dirty="0" smtClean="0"/>
              <a:t>La PSTN simplemente FUNCIONA</a:t>
            </a:r>
          </a:p>
          <a:p>
            <a:r>
              <a:rPr lang="es-ES" dirty="0" smtClean="0"/>
              <a:t>Algunos no saben cual es el botón “SEND”</a:t>
            </a:r>
          </a:p>
          <a:p>
            <a:r>
              <a:rPr lang="es-ES" dirty="0" smtClean="0"/>
              <a:t>Yo no sé LINUX</a:t>
            </a:r>
          </a:p>
          <a:p>
            <a:r>
              <a:rPr lang="es-ES" dirty="0" smtClean="0"/>
              <a:t>Yo no se hacer Scripts</a:t>
            </a:r>
          </a:p>
        </p:txBody>
      </p:sp>
    </p:spTree>
    <p:extLst>
      <p:ext uri="{BB962C8B-B14F-4D97-AF65-F5344CB8AC3E}">
        <p14:creationId xmlns:p14="http://schemas.microsoft.com/office/powerpoint/2010/main" val="23266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Pero, Pero (siempre hay más de un pero!)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Ud</a:t>
            </a:r>
            <a:r>
              <a:rPr lang="es-ES" dirty="0" smtClean="0"/>
              <a:t> no POSEE LA ULTIMA MILLA!!!!!</a:t>
            </a:r>
          </a:p>
        </p:txBody>
      </p:sp>
    </p:spTree>
    <p:extLst>
      <p:ext uri="{BB962C8B-B14F-4D97-AF65-F5344CB8AC3E}">
        <p14:creationId xmlns:p14="http://schemas.microsoft.com/office/powerpoint/2010/main" val="412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 a </a:t>
            </a:r>
            <a:r>
              <a:rPr lang="es-ES" dirty="0" err="1" smtClean="0"/>
              <a:t>Asterisk</a:t>
            </a:r>
            <a:endParaRPr lang="es-CO" dirty="0"/>
          </a:p>
        </p:txBody>
      </p:sp>
      <p:pic>
        <p:nvPicPr>
          <p:cNvPr id="4" name="Picture 5" descr="asterisk_stic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3" y="1590171"/>
            <a:ext cx="5249334" cy="50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 sobre </a:t>
            </a:r>
            <a:r>
              <a:rPr lang="es-ES" dirty="0" err="1" smtClean="0"/>
              <a:t>Asterisk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8955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Cuando?:1999</a:t>
            </a:r>
          </a:p>
          <a:p>
            <a:r>
              <a:rPr lang="es-ES" dirty="0" smtClean="0"/>
              <a:t>Quién? Mark Spencer</a:t>
            </a:r>
          </a:p>
          <a:p>
            <a:r>
              <a:rPr lang="es-ES" dirty="0" smtClean="0"/>
              <a:t>Por qué?</a:t>
            </a:r>
          </a:p>
          <a:p>
            <a:r>
              <a:rPr lang="es-ES" dirty="0" smtClean="0"/>
              <a:t>Necesitaba un PBX y con un presupuesto de una pequeña </a:t>
            </a:r>
            <a:r>
              <a:rPr lang="es-ES" dirty="0" err="1" smtClean="0"/>
              <a:t>startup</a:t>
            </a:r>
            <a:r>
              <a:rPr lang="es-ES" dirty="0" smtClean="0"/>
              <a:t>, solo Linux para soportar los servicios, entonces no iba a comprar un PBX, por eso construir uno, me pareció un camino muy lógico</a:t>
            </a:r>
          </a:p>
        </p:txBody>
      </p:sp>
      <p:pic>
        <p:nvPicPr>
          <p:cNvPr id="4" name="Picture 5" descr="mark_spencer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90688"/>
            <a:ext cx="4222750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0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Digium</a:t>
            </a:r>
            <a:r>
              <a:rPr lang="es-ES" dirty="0" smtClean="0"/>
              <a:t> -&gt; SANGOMA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89550" cy="4351338"/>
          </a:xfrm>
        </p:spPr>
        <p:txBody>
          <a:bodyPr>
            <a:normAutofit/>
          </a:bodyPr>
          <a:lstStyle/>
          <a:p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3" y="1825625"/>
            <a:ext cx="7648575" cy="3905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7" y="1379121"/>
            <a:ext cx="8534400" cy="47982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427412"/>
            <a:ext cx="42957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Asterisk.org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615"/>
            <a:ext cx="9296400" cy="46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apps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352" t="30439" r="18059" b="7044"/>
          <a:stretch/>
        </p:blipFill>
        <p:spPr>
          <a:xfrm>
            <a:off x="838200" y="1858595"/>
            <a:ext cx="7874759" cy="42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Terminología</a:t>
            </a:r>
          </a:p>
          <a:p>
            <a:r>
              <a:rPr lang="es-ES" dirty="0" err="1" smtClean="0"/>
              <a:t>Intro</a:t>
            </a:r>
            <a:r>
              <a:rPr lang="es-ES" dirty="0" smtClean="0"/>
              <a:t> 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s-ES" dirty="0" smtClean="0"/>
              <a:t>Historia</a:t>
            </a:r>
          </a:p>
          <a:p>
            <a:r>
              <a:rPr lang="es-ES" dirty="0" smtClean="0"/>
              <a:t>Qué no es?</a:t>
            </a:r>
          </a:p>
          <a:p>
            <a:r>
              <a:rPr lang="es-ES" dirty="0" smtClean="0"/>
              <a:t>Qué es?</a:t>
            </a:r>
          </a:p>
          <a:p>
            <a:r>
              <a:rPr lang="es-ES" dirty="0" smtClean="0"/>
              <a:t>Composición 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s-ES" dirty="0" smtClean="0"/>
              <a:t>Requisitos aprendizaje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16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guerra de los herederos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70" y="1822203"/>
            <a:ext cx="7765860" cy="43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471453"/>
            <a:ext cx="109823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-46" r="6570"/>
          <a:stretch/>
        </p:blipFill>
        <p:spPr>
          <a:xfrm>
            <a:off x="-38100" y="0"/>
            <a:ext cx="12230100" cy="686117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010400" y="0"/>
            <a:ext cx="5181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 smtClean="0"/>
              <a:t>ASTERISK </a:t>
            </a:r>
            <a:r>
              <a:rPr lang="es-ES" sz="4400" b="1" dirty="0"/>
              <a:t>e</a:t>
            </a:r>
            <a:r>
              <a:rPr lang="es-ES" sz="4400" b="1" dirty="0" smtClean="0"/>
              <a:t>s un poderoso y flexible motor con enorme potencial</a:t>
            </a:r>
            <a:endParaRPr lang="es-CO" sz="4400" b="1" dirty="0"/>
          </a:p>
        </p:txBody>
      </p:sp>
    </p:spTree>
    <p:extLst>
      <p:ext uri="{BB962C8B-B14F-4D97-AF65-F5344CB8AC3E}">
        <p14:creationId xmlns:p14="http://schemas.microsoft.com/office/powerpoint/2010/main" val="935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consejos para motivar a tus ingenieros este 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12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010400" y="0"/>
            <a:ext cx="5181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 smtClean="0"/>
              <a:t>Y necesita un buen ingeniero para que pueda funcionar!</a:t>
            </a:r>
            <a:endParaRPr lang="es-CO" sz="4400" b="1" dirty="0"/>
          </a:p>
        </p:txBody>
      </p:sp>
    </p:spTree>
    <p:extLst>
      <p:ext uri="{BB962C8B-B14F-4D97-AF65-F5344CB8AC3E}">
        <p14:creationId xmlns:p14="http://schemas.microsoft.com/office/powerpoint/2010/main" val="7828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Entonces necesitamos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Conocimientos en telefonía</a:t>
            </a:r>
          </a:p>
          <a:p>
            <a:r>
              <a:rPr lang="es-ES" dirty="0" smtClean="0"/>
              <a:t>Conocimientos en Linux</a:t>
            </a:r>
          </a:p>
          <a:p>
            <a:r>
              <a:rPr lang="es-ES" dirty="0" smtClean="0"/>
              <a:t>Conocimientos de Scripting</a:t>
            </a:r>
          </a:p>
          <a:p>
            <a:r>
              <a:rPr lang="es-ES" dirty="0" smtClean="0"/>
              <a:t>Conocimientos de </a:t>
            </a:r>
            <a:r>
              <a:rPr lang="es-ES" dirty="0" err="1" smtClean="0"/>
              <a:t>Asterisk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82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solución típica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22" y="1516890"/>
            <a:ext cx="8266278" cy="4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Legacy</a:t>
            </a:r>
            <a:r>
              <a:rPr lang="es-ES" dirty="0" smtClean="0"/>
              <a:t> PBX </a:t>
            </a:r>
            <a:r>
              <a:rPr lang="es-ES" dirty="0" err="1" smtClean="0"/>
              <a:t>connector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66" y="1825625"/>
            <a:ext cx="6544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Feature</a:t>
            </a:r>
            <a:r>
              <a:rPr lang="es-ES" dirty="0" smtClean="0"/>
              <a:t> server: </a:t>
            </a:r>
            <a:r>
              <a:rPr lang="es-ES" dirty="0" err="1" smtClean="0"/>
              <a:t>VoiceMail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81" y="1825625"/>
            <a:ext cx="7957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Feature</a:t>
            </a:r>
            <a:r>
              <a:rPr lang="es-ES" dirty="0" smtClean="0"/>
              <a:t> server: </a:t>
            </a:r>
            <a:r>
              <a:rPr lang="es-ES" dirty="0" err="1" smtClean="0"/>
              <a:t>VoiceMail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81" y="1825625"/>
            <a:ext cx="7957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Proyecto Open Source</a:t>
            </a:r>
          </a:p>
          <a:p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C</a:t>
            </a:r>
          </a:p>
          <a:p>
            <a:r>
              <a:rPr lang="en-US" dirty="0" smtClean="0"/>
              <a:t>Que </a:t>
            </a:r>
            <a:r>
              <a:rPr lang="en-US" dirty="0" err="1" smtClean="0"/>
              <a:t>corre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Linux</a:t>
            </a:r>
          </a:p>
          <a:p>
            <a:r>
              <a:rPr lang="en-US" dirty="0" smtClean="0"/>
              <a:t>Que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telefonía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endParaRPr lang="en-US" dirty="0" smtClean="0"/>
          </a:p>
          <a:p>
            <a:r>
              <a:rPr lang="en-US" dirty="0" err="1" smtClean="0"/>
              <a:t>Conecta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Telefonia</a:t>
            </a:r>
            <a:endParaRPr lang="en-US" dirty="0" smtClean="0"/>
          </a:p>
          <a:p>
            <a:r>
              <a:rPr lang="en-US" dirty="0" smtClean="0"/>
              <a:t>Un Toolkit para </a:t>
            </a:r>
            <a:r>
              <a:rPr lang="en-US" dirty="0" err="1" smtClean="0"/>
              <a:t>constuir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: IP PBX, VoIP Gateways,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Conferencia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Soporte</a:t>
            </a:r>
            <a:r>
              <a:rPr lang="en-US" dirty="0" smtClean="0"/>
              <a:t> a </a:t>
            </a:r>
            <a:r>
              <a:rPr lang="en-US" dirty="0" err="1" smtClean="0"/>
              <a:t>Telefonos</a:t>
            </a:r>
            <a:r>
              <a:rPr lang="en-US" dirty="0" smtClean="0"/>
              <a:t> VoIP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PSTN</a:t>
            </a:r>
          </a:p>
          <a:p>
            <a:r>
              <a:rPr lang="en-US" dirty="0" err="1" smtClean="0"/>
              <a:t>Habla</a:t>
            </a:r>
            <a:r>
              <a:rPr lang="en-US" dirty="0" smtClean="0"/>
              <a:t> SIP el VoIP mas </a:t>
            </a:r>
            <a:r>
              <a:rPr lang="en-US" dirty="0" err="1" smtClean="0"/>
              <a:t>común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0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Rompamos el hielo…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Hay dos tipos de personas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38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NO 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CO" dirty="0" smtClean="0"/>
              <a:t>Un Sistema de </a:t>
            </a:r>
            <a:r>
              <a:rPr lang="en-US" altLang="es-CO" dirty="0" err="1" smtClean="0"/>
              <a:t>tarificación</a:t>
            </a:r>
            <a:endParaRPr lang="en-US" altLang="es-CO" dirty="0" smtClean="0"/>
          </a:p>
          <a:p>
            <a:r>
              <a:rPr lang="en-US" altLang="es-CO" dirty="0" smtClean="0"/>
              <a:t>Un CRM</a:t>
            </a:r>
          </a:p>
          <a:p>
            <a:r>
              <a:rPr lang="en-US" altLang="es-CO" dirty="0" smtClean="0"/>
              <a:t>UN webserver o un XML server</a:t>
            </a:r>
          </a:p>
          <a:p>
            <a:r>
              <a:rPr lang="en-US" altLang="es-CO" dirty="0" smtClean="0"/>
              <a:t>Una </a:t>
            </a:r>
            <a:r>
              <a:rPr lang="en-US" altLang="es-CO" dirty="0" err="1" smtClean="0"/>
              <a:t>herramienta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configuración</a:t>
            </a:r>
            <a:r>
              <a:rPr lang="en-US" altLang="es-CO" dirty="0" smtClean="0"/>
              <a:t> para </a:t>
            </a:r>
            <a:r>
              <a:rPr lang="en-US" altLang="es-CO" dirty="0" err="1" smtClean="0"/>
              <a:t>dispositivos</a:t>
            </a:r>
            <a:r>
              <a:rPr lang="en-US" altLang="es-CO" dirty="0" smtClean="0"/>
              <a:t> VoIP</a:t>
            </a:r>
          </a:p>
          <a:p>
            <a:r>
              <a:rPr lang="en-US" altLang="es-CO" dirty="0" smtClean="0"/>
              <a:t>Un Sistema de </a:t>
            </a:r>
            <a:r>
              <a:rPr lang="en-US" altLang="es-CO" dirty="0" err="1" smtClean="0"/>
              <a:t>reconocimiento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voz</a:t>
            </a:r>
            <a:r>
              <a:rPr lang="en-US" altLang="es-CO" dirty="0" smtClean="0"/>
              <a:t>.</a:t>
            </a:r>
          </a:p>
          <a:p>
            <a:r>
              <a:rPr lang="en-US" altLang="es-CO" dirty="0" smtClean="0"/>
              <a:t>Un Sistema con </a:t>
            </a:r>
            <a:r>
              <a:rPr lang="en-US" altLang="es-CO" dirty="0" err="1" smtClean="0"/>
              <a:t>integración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correos</a:t>
            </a:r>
            <a:r>
              <a:rPr lang="en-US" altLang="es-CO" dirty="0" smtClean="0"/>
              <a:t>.</a:t>
            </a:r>
          </a:p>
          <a:p>
            <a:endParaRPr lang="en-US" altLang="es-CO" dirty="0"/>
          </a:p>
          <a:p>
            <a:pPr marL="0" indent="0">
              <a:buNone/>
            </a:pPr>
            <a:r>
              <a:rPr lang="en-US" altLang="es-CO" dirty="0" err="1" smtClean="0"/>
              <a:t>Aunque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algunas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soluciones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éstas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integran</a:t>
            </a:r>
            <a:r>
              <a:rPr lang="en-US" altLang="es-CO" dirty="0" smtClean="0"/>
              <a:t> Asterisk</a:t>
            </a:r>
          </a:p>
        </p:txBody>
      </p:sp>
    </p:spTree>
    <p:extLst>
      <p:ext uri="{BB962C8B-B14F-4D97-AF65-F5344CB8AC3E}">
        <p14:creationId xmlns:p14="http://schemas.microsoft.com/office/powerpoint/2010/main" val="6821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</a:t>
            </a:r>
            <a:r>
              <a:rPr lang="es-ES" dirty="0" err="1" smtClean="0"/>
              <a:t>Asterisk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un PBX híbrido Open-</a:t>
            </a:r>
            <a:r>
              <a:rPr lang="es-ES" dirty="0" err="1" smtClean="0"/>
              <a:t>Source</a:t>
            </a:r>
            <a:r>
              <a:rPr lang="es-ES" dirty="0" smtClean="0"/>
              <a:t> TDM(</a:t>
            </a:r>
            <a:r>
              <a:rPr lang="es-CO" dirty="0"/>
              <a:t>time-</a:t>
            </a:r>
            <a:r>
              <a:rPr lang="es-CO" dirty="0" err="1"/>
              <a:t>division</a:t>
            </a:r>
            <a:r>
              <a:rPr lang="es-CO" dirty="0"/>
              <a:t> </a:t>
            </a:r>
            <a:r>
              <a:rPr lang="es-CO" dirty="0" err="1"/>
              <a:t>multiplexing</a:t>
            </a:r>
            <a:r>
              <a:rPr lang="es-ES" dirty="0"/>
              <a:t>)/</a:t>
            </a:r>
            <a:r>
              <a:rPr lang="es-ES" dirty="0" err="1"/>
              <a:t>Packet</a:t>
            </a:r>
            <a:r>
              <a:rPr lang="es-ES" dirty="0"/>
              <a:t> </a:t>
            </a:r>
            <a:r>
              <a:rPr lang="es-ES" dirty="0" err="1"/>
              <a:t>Vo</a:t>
            </a:r>
            <a:r>
              <a:rPr lang="es-ES" dirty="0" err="1" smtClean="0"/>
              <a:t>ice</a:t>
            </a:r>
            <a:r>
              <a:rPr lang="es-ES" dirty="0" smtClean="0"/>
              <a:t> y plataforma IVR (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 err="1" smtClean="0"/>
              <a:t>Voice</a:t>
            </a:r>
            <a:r>
              <a:rPr lang="es-ES" dirty="0" smtClean="0"/>
              <a:t> Response) con funcionalidad ACD (</a:t>
            </a:r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Distributors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En otras palabras es un software de comunicaciones extensible flexible y poderoso.</a:t>
            </a:r>
          </a:p>
          <a:p>
            <a:r>
              <a:rPr lang="es-ES" dirty="0" smtClean="0"/>
              <a:t>Su nombre viene del “asterisco” *, el cual representa un carácter comodín, que puede representar un número arbitrario de caracteres.</a:t>
            </a:r>
          </a:p>
          <a:p>
            <a:r>
              <a:rPr lang="es-ES" dirty="0" smtClean="0"/>
              <a:t>Similarmente, </a:t>
            </a:r>
            <a:r>
              <a:rPr lang="es-ES" dirty="0" err="1" smtClean="0"/>
              <a:t>Asterisk</a:t>
            </a:r>
            <a:r>
              <a:rPr lang="es-ES" dirty="0" smtClean="0"/>
              <a:t> el PBX está diseñado para conectarse a cualquier hardware de telefonía o software con aplicación telefónica con sencillez y consistentemente.</a:t>
            </a:r>
          </a:p>
        </p:txBody>
      </p:sp>
    </p:spTree>
    <p:extLst>
      <p:ext uri="{BB962C8B-B14F-4D97-AF65-F5344CB8AC3E}">
        <p14:creationId xmlns:p14="http://schemas.microsoft.com/office/powerpoint/2010/main" val="10360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</a:t>
            </a:r>
            <a:r>
              <a:rPr lang="es-ES" dirty="0" err="1" smtClean="0"/>
              <a:t>Asterisk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Navaja suiza de telefonía Open-</a:t>
            </a:r>
            <a:r>
              <a:rPr lang="es-ES" dirty="0" err="1" smtClean="0"/>
              <a:t>source</a:t>
            </a:r>
            <a:endParaRPr lang="es-ES" dirty="0" smtClean="0"/>
          </a:p>
          <a:p>
            <a:r>
              <a:rPr lang="es-ES" dirty="0" smtClean="0"/>
              <a:t>Un PBX basado en Linux con requisitos mínimos de hardware</a:t>
            </a:r>
          </a:p>
          <a:p>
            <a:r>
              <a:rPr lang="es-ES" dirty="0" smtClean="0"/>
              <a:t>Un Proyecto de desarrollo impulsado por una comunidad</a:t>
            </a:r>
          </a:p>
          <a:p>
            <a:r>
              <a:rPr lang="es-ES" dirty="0" smtClean="0"/>
              <a:t>Una tecnología disruptiva</a:t>
            </a:r>
          </a:p>
          <a:p>
            <a:r>
              <a:rPr lang="es-ES" dirty="0" smtClean="0"/>
              <a:t>Es una llamada, a cualquier hora desde cualquier lugar a cualquier otro.</a:t>
            </a:r>
          </a:p>
        </p:txBody>
      </p:sp>
    </p:spTree>
    <p:extLst>
      <p:ext uri="{BB962C8B-B14F-4D97-AF65-F5344CB8AC3E}">
        <p14:creationId xmlns:p14="http://schemas.microsoft.com/office/powerpoint/2010/main" val="12148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carro por dentro</a:t>
            </a:r>
            <a:endParaRPr lang="es-CO" dirty="0"/>
          </a:p>
        </p:txBody>
      </p:sp>
      <p:pic>
        <p:nvPicPr>
          <p:cNvPr id="4" name="Picture 5" descr="asterisk-desig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368853"/>
            <a:ext cx="5868536" cy="53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Asterisk</a:t>
            </a:r>
            <a:r>
              <a:rPr lang="es-ES" dirty="0" smtClean="0"/>
              <a:t> por dentro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Arquitectura modular como el </a:t>
            </a:r>
            <a:r>
              <a:rPr lang="es-ES" dirty="0" err="1" smtClean="0"/>
              <a:t>kernel</a:t>
            </a:r>
            <a:r>
              <a:rPr lang="es-ES" dirty="0" smtClean="0"/>
              <a:t> de Linux o Apache</a:t>
            </a:r>
          </a:p>
          <a:p>
            <a:r>
              <a:rPr lang="es-ES" dirty="0" smtClean="0"/>
              <a:t>Interfaz de consola para depuración /estado (</a:t>
            </a:r>
            <a:r>
              <a:rPr lang="es-ES" dirty="0" err="1" smtClean="0"/>
              <a:t>Command</a:t>
            </a:r>
            <a:r>
              <a:rPr lang="es-ES" dirty="0" smtClean="0"/>
              <a:t> Line Interface CLI)</a:t>
            </a:r>
          </a:p>
          <a:p>
            <a:r>
              <a:rPr lang="es-ES" dirty="0" smtClean="0"/>
              <a:t>La mayoría de los componentes se pueden cargar/descargar desde la CLI</a:t>
            </a:r>
          </a:p>
          <a:p>
            <a:r>
              <a:rPr lang="es-ES" dirty="0" smtClean="0"/>
              <a:t>La configuración del sistema es flexible</a:t>
            </a:r>
          </a:p>
          <a:p>
            <a:r>
              <a:rPr lang="es-ES" dirty="0" smtClean="0"/>
              <a:t>Tradicionalmente se hace con archivos de texto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asterisk</a:t>
            </a:r>
            <a:r>
              <a:rPr lang="es-ES" dirty="0" smtClean="0"/>
              <a:t> </a:t>
            </a:r>
          </a:p>
          <a:p>
            <a:r>
              <a:rPr lang="es-ES" dirty="0" smtClean="0"/>
              <a:t>Se provee configuración para </a:t>
            </a:r>
            <a:r>
              <a:rPr lang="es-ES" dirty="0" err="1" smtClean="0"/>
              <a:t>Backend</a:t>
            </a:r>
            <a:r>
              <a:rPr lang="es-ES" dirty="0" smtClean="0"/>
              <a:t> de bases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84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canales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ZAP- </a:t>
            </a:r>
            <a:r>
              <a:rPr lang="es-ES" dirty="0" err="1" smtClean="0"/>
              <a:t>Zapter</a:t>
            </a:r>
            <a:r>
              <a:rPr lang="es-ES" dirty="0" smtClean="0"/>
              <a:t> </a:t>
            </a:r>
            <a:r>
              <a:rPr lang="es-ES" dirty="0" err="1" smtClean="0"/>
              <a:t>Channel</a:t>
            </a:r>
            <a:r>
              <a:rPr lang="es-ES" dirty="0" smtClean="0"/>
              <a:t> (</a:t>
            </a:r>
            <a:r>
              <a:rPr lang="es-ES" dirty="0" err="1" smtClean="0"/>
              <a:t>Digium</a:t>
            </a:r>
            <a:r>
              <a:rPr lang="es-ES" dirty="0" smtClean="0"/>
              <a:t> TDM, Zapata </a:t>
            </a:r>
            <a:r>
              <a:rPr lang="es-ES" dirty="0" err="1" smtClean="0"/>
              <a:t>Telephony</a:t>
            </a:r>
            <a:r>
              <a:rPr lang="es-ES" dirty="0" smtClean="0"/>
              <a:t> Project)</a:t>
            </a:r>
          </a:p>
          <a:p>
            <a:r>
              <a:rPr lang="es-ES" dirty="0" smtClean="0"/>
              <a:t>IAX2 – </a:t>
            </a:r>
            <a:r>
              <a:rPr lang="es-ES" dirty="0" err="1" smtClean="0"/>
              <a:t>InterAsterisk</a:t>
            </a:r>
            <a:r>
              <a:rPr lang="es-ES" dirty="0" smtClean="0"/>
              <a:t> </a:t>
            </a:r>
            <a:r>
              <a:rPr lang="es-ES" dirty="0" err="1" smtClean="0"/>
              <a:t>eXchange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 versión 2. Altamente eficiente, muy simple, muy optimizado</a:t>
            </a:r>
          </a:p>
          <a:p>
            <a:r>
              <a:rPr lang="es-ES" dirty="0" smtClean="0"/>
              <a:t>SIP: Se comunica con SIP </a:t>
            </a:r>
            <a:r>
              <a:rPr lang="es-ES" dirty="0" err="1" smtClean="0"/>
              <a:t>Gateways</a:t>
            </a:r>
            <a:r>
              <a:rPr lang="es-ES" dirty="0" smtClean="0"/>
              <a:t> /</a:t>
            </a:r>
            <a:r>
              <a:rPr lang="es-ES" dirty="0" err="1" smtClean="0"/>
              <a:t>Phones</a:t>
            </a:r>
            <a:r>
              <a:rPr lang="es-ES" dirty="0" smtClean="0"/>
              <a:t> Probablemente el </a:t>
            </a:r>
            <a:r>
              <a:rPr lang="es-ES" dirty="0" err="1" smtClean="0"/>
              <a:t>stack</a:t>
            </a:r>
            <a:r>
              <a:rPr lang="es-ES" dirty="0" smtClean="0"/>
              <a:t> SIP mas compatible</a:t>
            </a:r>
          </a:p>
          <a:p>
            <a:r>
              <a:rPr lang="es-ES" dirty="0" smtClean="0"/>
              <a:t>H323: Basado en OpenH323: Se comunica con </a:t>
            </a:r>
            <a:r>
              <a:rPr lang="es-ES" dirty="0" err="1" smtClean="0"/>
              <a:t>gateways</a:t>
            </a:r>
            <a:r>
              <a:rPr lang="es-ES" dirty="0" smtClean="0"/>
              <a:t>/</a:t>
            </a:r>
            <a:r>
              <a:rPr lang="es-ES" dirty="0" err="1" smtClean="0"/>
              <a:t>phones</a:t>
            </a:r>
            <a:r>
              <a:rPr lang="es-ES" dirty="0" smtClean="0"/>
              <a:t> H323 </a:t>
            </a:r>
          </a:p>
        </p:txBody>
      </p:sp>
    </p:spTree>
    <p:extLst>
      <p:ext uri="{BB962C8B-B14F-4D97-AF65-F5344CB8AC3E}">
        <p14:creationId xmlns:p14="http://schemas.microsoft.com/office/powerpoint/2010/main" val="253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Arquitectura de </a:t>
            </a:r>
            <a:r>
              <a:rPr lang="es-ES" dirty="0" err="1" smtClean="0"/>
              <a:t>Asterisk</a:t>
            </a:r>
            <a:r>
              <a:rPr lang="es-ES" dirty="0" smtClean="0"/>
              <a:t> </a:t>
            </a:r>
            <a:r>
              <a:rPr lang="es-ES" dirty="0" err="1" smtClean="0"/>
              <a:t>softswitch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3704" y="2274888"/>
            <a:ext cx="1985962" cy="395287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Proprietary API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885666" y="2867025"/>
            <a:ext cx="385763" cy="1619250"/>
            <a:chOff x="1485" y="2064"/>
            <a:chExt cx="243" cy="53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428466" y="4772025"/>
            <a:ext cx="12192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CO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885666" y="5019675"/>
            <a:ext cx="385763" cy="612775"/>
            <a:chOff x="1485" y="2064"/>
            <a:chExt cx="243" cy="53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23704" y="5797550"/>
            <a:ext cx="7927975" cy="4762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 sz="2400">
                <a:solidFill>
                  <a:schemeClr val="tx1"/>
                </a:solidFill>
              </a:rPr>
              <a:t>Media Gateways / Endpoints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33866" y="2274888"/>
            <a:ext cx="1295400" cy="395287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MGCP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57466" y="2794000"/>
            <a:ext cx="204788" cy="1830388"/>
            <a:chOff x="1485" y="2064"/>
            <a:chExt cx="243" cy="53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23866" y="4772025"/>
            <a:ext cx="6477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CO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580866" y="4619625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PCI Bus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90666" y="4602163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s-CO" sz="2000">
                <a:solidFill>
                  <a:schemeClr val="tx1"/>
                </a:solidFill>
              </a:rPr>
              <a:t>Ethernet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981666" y="2274888"/>
            <a:ext cx="1370013" cy="395287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SCCP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76466" y="2274888"/>
            <a:ext cx="877888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H.323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428466" y="1825625"/>
            <a:ext cx="7923213" cy="3857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 b="1">
                <a:solidFill>
                  <a:schemeClr val="tx1"/>
                </a:solidFill>
              </a:rPr>
              <a:t>Asterisk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467066" y="2274888"/>
            <a:ext cx="990600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IAX</a:t>
            </a:r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924266" y="2794000"/>
            <a:ext cx="204788" cy="1765300"/>
            <a:chOff x="1485" y="2064"/>
            <a:chExt cx="243" cy="53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372066" y="4608513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s-CO" sz="2000">
                <a:solidFill>
                  <a:schemeClr val="tx1"/>
                </a:solidFill>
              </a:rPr>
              <a:t>Ethernet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695666" y="4602163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s-CO" sz="2000">
                <a:solidFill>
                  <a:schemeClr val="tx1"/>
                </a:solidFill>
              </a:rPr>
              <a:t>Ethernet</a:t>
            </a:r>
          </a:p>
        </p:txBody>
      </p: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7067266" y="2794000"/>
            <a:ext cx="204788" cy="1762125"/>
            <a:chOff x="1485" y="2064"/>
            <a:chExt cx="243" cy="530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8591266" y="2794000"/>
            <a:ext cx="204788" cy="1758950"/>
            <a:chOff x="1485" y="2064"/>
            <a:chExt cx="243" cy="530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8591266" y="5000625"/>
            <a:ext cx="204788" cy="531813"/>
            <a:chOff x="1485" y="2064"/>
            <a:chExt cx="243" cy="530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7067266" y="5076825"/>
            <a:ext cx="204788" cy="531813"/>
            <a:chOff x="1485" y="2064"/>
            <a:chExt cx="243" cy="530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5924266" y="5000625"/>
            <a:ext cx="204788" cy="531813"/>
            <a:chOff x="1485" y="2064"/>
            <a:chExt cx="243" cy="530"/>
          </a:xfrm>
        </p:grpSpPr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4857466" y="5019675"/>
            <a:ext cx="204788" cy="531813"/>
            <a:chOff x="1485" y="2064"/>
            <a:chExt cx="243" cy="530"/>
          </a:xfrm>
        </p:grpSpPr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2900079" y="2867025"/>
            <a:ext cx="204787" cy="1830388"/>
            <a:chOff x="1485" y="2064"/>
            <a:chExt cx="243" cy="530"/>
          </a:xfrm>
        </p:grpSpPr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2900079" y="5000625"/>
            <a:ext cx="204787" cy="531813"/>
            <a:chOff x="1485" y="2064"/>
            <a:chExt cx="243" cy="530"/>
          </a:xfrm>
        </p:grpSpPr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3485866" y="2273300"/>
            <a:ext cx="87788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SIP</a:t>
            </a:r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3814479" y="2790825"/>
            <a:ext cx="204787" cy="1830388"/>
            <a:chOff x="1485" y="2064"/>
            <a:chExt cx="243" cy="530"/>
          </a:xfrm>
        </p:grpSpPr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3814479" y="5016500"/>
            <a:ext cx="204787" cy="531813"/>
            <a:chOff x="1485" y="2064"/>
            <a:chExt cx="243" cy="530"/>
          </a:xfrm>
        </p:grpSpPr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485" y="2064"/>
              <a:ext cx="0" cy="5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5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s-CO"/>
            </a:p>
          </p:txBody>
        </p:sp>
      </p:grp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1423704" y="2245859"/>
            <a:ext cx="1985962" cy="395287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>
                <a:solidFill>
                  <a:schemeClr val="tx1"/>
                </a:solidFill>
              </a:rPr>
              <a:t>Proprietary API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423704" y="5768521"/>
            <a:ext cx="7927975" cy="4762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s-CO" sz="2400">
                <a:solidFill>
                  <a:schemeClr val="tx1"/>
                </a:solidFill>
              </a:rPr>
              <a:t>Media Gateways / Endpoints</a:t>
            </a:r>
          </a:p>
        </p:txBody>
      </p:sp>
    </p:spTree>
    <p:extLst>
      <p:ext uri="{BB962C8B-B14F-4D97-AF65-F5344CB8AC3E}">
        <p14:creationId xmlns:p14="http://schemas.microsoft.com/office/powerpoint/2010/main" val="30338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canales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MGCP: media Gateway Control </a:t>
            </a:r>
            <a:r>
              <a:rPr lang="es-ES" dirty="0" err="1" smtClean="0"/>
              <a:t>Protocol</a:t>
            </a:r>
            <a:endParaRPr lang="es-ES" dirty="0" smtClean="0"/>
          </a:p>
          <a:p>
            <a:r>
              <a:rPr lang="es-ES" dirty="0" smtClean="0"/>
              <a:t>SCCP: Cisco </a:t>
            </a:r>
            <a:r>
              <a:rPr lang="es-ES" dirty="0" err="1" smtClean="0"/>
              <a:t>Propietary</a:t>
            </a:r>
            <a:r>
              <a:rPr lang="es-ES" dirty="0" smtClean="0"/>
              <a:t> </a:t>
            </a:r>
            <a:r>
              <a:rPr lang="es-ES" dirty="0" err="1" smtClean="0"/>
              <a:t>Skinny</a:t>
            </a:r>
            <a:r>
              <a:rPr lang="es-ES" dirty="0" smtClean="0"/>
              <a:t> control </a:t>
            </a:r>
            <a:r>
              <a:rPr lang="es-ES" dirty="0" err="1" smtClean="0"/>
              <a:t>protocol</a:t>
            </a:r>
            <a:endParaRPr lang="es-ES" dirty="0" smtClean="0"/>
          </a:p>
          <a:p>
            <a:r>
              <a:rPr lang="es-ES" dirty="0" smtClean="0"/>
              <a:t>OSS: Open </a:t>
            </a:r>
            <a:r>
              <a:rPr lang="es-ES" dirty="0" err="1" smtClean="0"/>
              <a:t>Sound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. (</a:t>
            </a:r>
            <a:r>
              <a:rPr lang="es-ES" dirty="0" err="1" smtClean="0"/>
              <a:t>soundcards</a:t>
            </a:r>
            <a:r>
              <a:rPr lang="es-ES" dirty="0" smtClean="0"/>
              <a:t>) </a:t>
            </a:r>
          </a:p>
          <a:p>
            <a:r>
              <a:rPr lang="es-ES" dirty="0" smtClean="0"/>
              <a:t>ALSA: </a:t>
            </a:r>
            <a:r>
              <a:rPr lang="es-ES" dirty="0" err="1" smtClean="0"/>
              <a:t>Advanced</a:t>
            </a:r>
            <a:r>
              <a:rPr lang="es-ES" dirty="0" smtClean="0"/>
              <a:t> Linux </a:t>
            </a:r>
            <a:r>
              <a:rPr lang="es-ES" dirty="0" err="1" smtClean="0"/>
              <a:t>Sound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r>
              <a:rPr lang="es-ES" dirty="0" smtClean="0"/>
              <a:t> (</a:t>
            </a:r>
            <a:r>
              <a:rPr lang="es-ES" dirty="0" err="1" smtClean="0"/>
              <a:t>soundcards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de traducción </a:t>
            </a:r>
            <a:r>
              <a:rPr lang="es-ES" dirty="0" err="1" smtClean="0"/>
              <a:t>Codec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G.711 </a:t>
            </a:r>
            <a:r>
              <a:rPr lang="es-ES" dirty="0" err="1" smtClean="0"/>
              <a:t>Ulaw</a:t>
            </a:r>
            <a:r>
              <a:rPr lang="es-ES" dirty="0" smtClean="0"/>
              <a:t>/</a:t>
            </a:r>
            <a:r>
              <a:rPr lang="es-ES" dirty="0" err="1" smtClean="0"/>
              <a:t>Alaw</a:t>
            </a:r>
            <a:r>
              <a:rPr lang="es-ES" dirty="0" smtClean="0"/>
              <a:t>  (USA/</a:t>
            </a:r>
            <a:r>
              <a:rPr lang="es-ES" dirty="0" err="1" smtClean="0"/>
              <a:t>Europe</a:t>
            </a:r>
            <a:r>
              <a:rPr lang="es-ES" dirty="0" smtClean="0"/>
              <a:t>)</a:t>
            </a:r>
          </a:p>
          <a:p>
            <a:r>
              <a:rPr lang="es-ES" dirty="0" smtClean="0"/>
              <a:t>G.726 32Kbps</a:t>
            </a:r>
          </a:p>
          <a:p>
            <a:r>
              <a:rPr lang="es-ES" dirty="0" smtClean="0"/>
              <a:t>G.729</a:t>
            </a:r>
          </a:p>
          <a:p>
            <a:r>
              <a:rPr lang="es-ES" dirty="0" smtClean="0"/>
              <a:t>GSM</a:t>
            </a:r>
          </a:p>
          <a:p>
            <a:r>
              <a:rPr lang="es-ES" dirty="0" err="1" smtClean="0"/>
              <a:t>iLBC</a:t>
            </a:r>
            <a:endParaRPr lang="es-ES" dirty="0" smtClean="0"/>
          </a:p>
          <a:p>
            <a:r>
              <a:rPr lang="es-ES" dirty="0" smtClean="0"/>
              <a:t>LPC10 (no se recomienda!)</a:t>
            </a:r>
          </a:p>
          <a:p>
            <a:r>
              <a:rPr lang="es-ES" dirty="0" err="1" smtClean="0"/>
              <a:t>Speex</a:t>
            </a:r>
            <a:r>
              <a:rPr lang="es-ES" dirty="0" smtClean="0"/>
              <a:t> (Open-</a:t>
            </a:r>
            <a:r>
              <a:rPr lang="es-ES" dirty="0" err="1" smtClean="0"/>
              <a:t>source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50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de traducción </a:t>
            </a:r>
            <a:r>
              <a:rPr lang="es-ES" dirty="0" err="1" smtClean="0"/>
              <a:t>Codec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G.711 </a:t>
            </a:r>
            <a:r>
              <a:rPr lang="es-ES" dirty="0" err="1" smtClean="0"/>
              <a:t>Ulaw</a:t>
            </a:r>
            <a:r>
              <a:rPr lang="es-ES" dirty="0" smtClean="0"/>
              <a:t>/</a:t>
            </a:r>
            <a:r>
              <a:rPr lang="es-ES" dirty="0" err="1" smtClean="0"/>
              <a:t>Alaw</a:t>
            </a:r>
            <a:r>
              <a:rPr lang="es-ES" dirty="0" smtClean="0"/>
              <a:t>  (USA/</a:t>
            </a:r>
            <a:r>
              <a:rPr lang="es-ES" dirty="0" err="1" smtClean="0"/>
              <a:t>Europe</a:t>
            </a:r>
            <a:r>
              <a:rPr lang="es-ES" dirty="0" smtClean="0"/>
              <a:t>)</a:t>
            </a:r>
          </a:p>
          <a:p>
            <a:r>
              <a:rPr lang="es-ES" dirty="0" smtClean="0"/>
              <a:t>G.726 32Kbps</a:t>
            </a:r>
          </a:p>
          <a:p>
            <a:r>
              <a:rPr lang="es-ES" dirty="0" smtClean="0"/>
              <a:t>G.729</a:t>
            </a:r>
          </a:p>
          <a:p>
            <a:r>
              <a:rPr lang="es-ES" dirty="0" smtClean="0"/>
              <a:t>GSM</a:t>
            </a:r>
          </a:p>
          <a:p>
            <a:r>
              <a:rPr lang="es-ES" dirty="0" err="1" smtClean="0"/>
              <a:t>iLBC</a:t>
            </a:r>
            <a:endParaRPr lang="es-ES" dirty="0" smtClean="0"/>
          </a:p>
          <a:p>
            <a:r>
              <a:rPr lang="es-ES" dirty="0" smtClean="0"/>
              <a:t>LPC10 (no se recomienda!)</a:t>
            </a:r>
          </a:p>
          <a:p>
            <a:r>
              <a:rPr lang="es-ES" dirty="0" err="1" smtClean="0"/>
              <a:t>Speex</a:t>
            </a:r>
            <a:r>
              <a:rPr lang="es-ES" dirty="0" smtClean="0"/>
              <a:t> (Open-</a:t>
            </a:r>
            <a:r>
              <a:rPr lang="es-ES" dirty="0" err="1" smtClean="0"/>
              <a:t>source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65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2"/>
          <p:cNvSpPr txBox="1">
            <a:spLocks/>
          </p:cNvSpPr>
          <p:nvPr/>
        </p:nvSpPr>
        <p:spPr>
          <a:xfrm>
            <a:off x="3096623" y="889153"/>
            <a:ext cx="7223949" cy="14495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 smtClean="0">
              <a:highlight>
                <a:srgbClr val="FFFF00"/>
              </a:highlight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 presento, soy ALFONSO AYALA PALOMA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MAGISTER EN INGENIERÍA – AREA SISTEMAS Y COMPUTACIÓN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 smtClean="0">
              <a:highlight>
                <a:srgbClr val="FFFF00"/>
              </a:highlight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 smtClean="0">
              <a:highlight>
                <a:srgbClr val="FFFF00"/>
              </a:highlight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>
              <a:highlight>
                <a:srgbClr val="FFFF00"/>
              </a:highligh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0F7E49D-9FE7-4238-A43C-E209E49F3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6" y="590616"/>
            <a:ext cx="1730243" cy="17480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926CFDD-8B1B-4327-B7FA-3D3BB5E77022}"/>
              </a:ext>
            </a:extLst>
          </p:cNvPr>
          <p:cNvSpPr txBox="1"/>
          <p:nvPr/>
        </p:nvSpPr>
        <p:spPr>
          <a:xfrm>
            <a:off x="930546" y="2470303"/>
            <a:ext cx="10274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RESUMEN – HOJA DE VIDA  (PERFIL PROFESIONAL) </a:t>
            </a:r>
          </a:p>
          <a:p>
            <a:pPr algn="just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Magíster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Ingeniería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el área de Sistemas y computación de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 Universidad Nacional de Colombia. Especialista en Seguridad de la Información de la Universidad de los Andes, Especialista en Docencia Universitaria de la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Universidad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Cooperativa,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Profesional en Ingeniería de Sistemas  de la Universidad  Nacional de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Colombia. Catedrático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las Universidades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Cooperativa y del Tolima.   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Amplia experiencia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en proyectos de desarrollo de sistemas de información, herramientas de soporte a toma de decisiones, proyectos 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Asterisk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 * y coaching de Innovación. </a:t>
            </a: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para aplicaciones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Módulos para los Dial-Plan</a:t>
            </a:r>
          </a:p>
          <a:p>
            <a:r>
              <a:rPr lang="es-ES" dirty="0" err="1" smtClean="0"/>
              <a:t>Answer</a:t>
            </a:r>
            <a:r>
              <a:rPr lang="es-ES" dirty="0" smtClean="0"/>
              <a:t>: responda un canal si esta </a:t>
            </a:r>
            <a:r>
              <a:rPr lang="es-ES" dirty="0" err="1" smtClean="0"/>
              <a:t>ringing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Background</a:t>
            </a:r>
            <a:r>
              <a:rPr lang="es-ES" dirty="0" smtClean="0"/>
              <a:t>: Play un archivo mientras espera tonos DTMF </a:t>
            </a:r>
          </a:p>
          <a:p>
            <a:r>
              <a:rPr lang="es-ES" dirty="0" err="1" smtClean="0"/>
              <a:t>Busy</a:t>
            </a:r>
            <a:r>
              <a:rPr lang="es-ES" dirty="0" smtClean="0"/>
              <a:t>: Indicar condición de ocupado</a:t>
            </a:r>
          </a:p>
          <a:p>
            <a:r>
              <a:rPr lang="es-ES" dirty="0" err="1" smtClean="0"/>
              <a:t>Congestion</a:t>
            </a:r>
            <a:r>
              <a:rPr lang="es-ES" dirty="0" smtClean="0"/>
              <a:t>: Indicar congestión (</a:t>
            </a:r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busy</a:t>
            </a:r>
            <a:r>
              <a:rPr lang="es-ES" dirty="0" smtClean="0"/>
              <a:t>)</a:t>
            </a:r>
          </a:p>
          <a:p>
            <a:r>
              <a:rPr lang="es-ES" dirty="0" smtClean="0"/>
              <a:t>Dial: Colocar una llamada y conectarse a canal actual</a:t>
            </a:r>
          </a:p>
          <a:p>
            <a:r>
              <a:rPr lang="es-ES" dirty="0" err="1" smtClean="0"/>
              <a:t>Directory</a:t>
            </a:r>
            <a:r>
              <a:rPr lang="es-ES" dirty="0" smtClean="0"/>
              <a:t>: proveer un directorio de extensiones de </a:t>
            </a:r>
            <a:r>
              <a:rPr lang="es-ES" dirty="0" err="1" smtClean="0"/>
              <a:t>voicemail</a:t>
            </a:r>
            <a:endParaRPr lang="es-ES" dirty="0" smtClean="0"/>
          </a:p>
          <a:p>
            <a:r>
              <a:rPr lang="es-ES" dirty="0" err="1" smtClean="0"/>
              <a:t>MeetMe</a:t>
            </a:r>
            <a:r>
              <a:rPr lang="es-ES" dirty="0" smtClean="0"/>
              <a:t>: Bridge de conferencia</a:t>
            </a:r>
          </a:p>
          <a:p>
            <a:r>
              <a:rPr lang="es-ES" dirty="0" smtClean="0"/>
              <a:t>MP3Player: Play de un MP3 o </a:t>
            </a:r>
            <a:r>
              <a:rPr lang="es-ES" dirty="0" err="1" smtClean="0"/>
              <a:t>stream</a:t>
            </a:r>
            <a:endParaRPr lang="es-ES" dirty="0" smtClean="0"/>
          </a:p>
          <a:p>
            <a:r>
              <a:rPr lang="es-ES" dirty="0" err="1" smtClean="0"/>
              <a:t>MusicOnHold</a:t>
            </a:r>
            <a:r>
              <a:rPr lang="es-ES" dirty="0" smtClean="0"/>
              <a:t>: Play música mientas esta en espera indefinidamente</a:t>
            </a:r>
          </a:p>
          <a:p>
            <a:r>
              <a:rPr lang="es-ES" dirty="0" smtClean="0"/>
              <a:t>Record: Grabar hacia un archivo</a:t>
            </a:r>
          </a:p>
          <a:p>
            <a:r>
              <a:rPr lang="es-ES" dirty="0" err="1" smtClean="0"/>
              <a:t>Voicemail</a:t>
            </a:r>
            <a:r>
              <a:rPr lang="es-ES" dirty="0" smtClean="0"/>
              <a:t>: Dejar un mensaje de voz.</a:t>
            </a:r>
          </a:p>
          <a:p>
            <a:r>
              <a:rPr lang="es-ES" dirty="0" err="1" smtClean="0"/>
              <a:t>VoiceMailMain</a:t>
            </a:r>
            <a:r>
              <a:rPr lang="es-ES" dirty="0" smtClean="0"/>
              <a:t>: Ingresar al sistema de correo de voz</a:t>
            </a:r>
          </a:p>
        </p:txBody>
      </p:sp>
    </p:spTree>
    <p:extLst>
      <p:ext uri="{BB962C8B-B14F-4D97-AF65-F5344CB8AC3E}">
        <p14:creationId xmlns:p14="http://schemas.microsoft.com/office/powerpoint/2010/main" val="8269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para aplicaciones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18" y="1295153"/>
            <a:ext cx="7894883" cy="48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API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 API</a:t>
            </a:r>
          </a:p>
          <a:p>
            <a:r>
              <a:rPr lang="es-ES" dirty="0" smtClean="0"/>
              <a:t>Accesible </a:t>
            </a:r>
            <a:r>
              <a:rPr lang="es-ES" dirty="0" err="1" smtClean="0"/>
              <a:t>via</a:t>
            </a:r>
            <a:r>
              <a:rPr lang="es-ES" dirty="0" smtClean="0"/>
              <a:t> estándar ANSI C</a:t>
            </a:r>
          </a:p>
          <a:p>
            <a:r>
              <a:rPr lang="es-ES" dirty="0" smtClean="0"/>
              <a:t>Ejemplos</a:t>
            </a:r>
          </a:p>
          <a:p>
            <a:r>
              <a:rPr lang="es-ES" dirty="0" smtClean="0"/>
              <a:t>Forma el Core</a:t>
            </a:r>
          </a:p>
          <a:p>
            <a:r>
              <a:rPr lang="es-ES" dirty="0" smtClean="0"/>
              <a:t>Bien documentada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19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Res_perl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Similar a </a:t>
            </a:r>
            <a:r>
              <a:rPr lang="es-ES" dirty="0" err="1" smtClean="0"/>
              <a:t>mod_perl</a:t>
            </a:r>
            <a:r>
              <a:rPr lang="es-ES" dirty="0" smtClean="0"/>
              <a:t> de apache</a:t>
            </a:r>
          </a:p>
          <a:p>
            <a:r>
              <a:rPr lang="es-ES" dirty="0" smtClean="0"/>
              <a:t>Un único intérprete de Perl se carga y es usado para procesar peticiones</a:t>
            </a:r>
          </a:p>
          <a:p>
            <a:r>
              <a:rPr lang="es-ES" dirty="0" smtClean="0"/>
              <a:t>Permite embeber comandos PERL en el Dial-Plan</a:t>
            </a:r>
          </a:p>
          <a:p>
            <a:r>
              <a:rPr lang="es-ES" dirty="0" smtClean="0"/>
              <a:t>Para los más aventureros, puede ser usado para extender 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s-ES" dirty="0" smtClean="0"/>
              <a:t>Disponible como una parte de </a:t>
            </a:r>
            <a:r>
              <a:rPr lang="es-ES" dirty="0" err="1" smtClean="0"/>
              <a:t>asterisk_addons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59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Res_js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Similar a </a:t>
            </a:r>
            <a:r>
              <a:rPr lang="es-ES" dirty="0" err="1" smtClean="0"/>
              <a:t>res_perl</a:t>
            </a:r>
            <a:r>
              <a:rPr lang="es-ES" dirty="0" smtClean="0"/>
              <a:t> para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www.pbxfreeware.org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16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AGI: </a:t>
            </a:r>
            <a:r>
              <a:rPr lang="es-ES" dirty="0" err="1" smtClean="0"/>
              <a:t>Asterisk</a:t>
            </a:r>
            <a:r>
              <a:rPr lang="es-ES" dirty="0" smtClean="0"/>
              <a:t> Gateway 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Similar a CGI</a:t>
            </a:r>
          </a:p>
          <a:p>
            <a:r>
              <a:rPr lang="es-ES" dirty="0" smtClean="0"/>
              <a:t>Escriba en lo que desee (Perl, PHP, Python, Pascal, java, BASH)</a:t>
            </a:r>
          </a:p>
          <a:p>
            <a:r>
              <a:rPr lang="es-ES" dirty="0" smtClean="0"/>
              <a:t>Las variables se pasan en </a:t>
            </a:r>
            <a:r>
              <a:rPr lang="es-ES" dirty="0" err="1" smtClean="0"/>
              <a:t>stdin</a:t>
            </a:r>
            <a:r>
              <a:rPr lang="es-ES" dirty="0" smtClean="0"/>
              <a:t> a sus aplicaciones, los resultados y comandos son pasados a </a:t>
            </a:r>
            <a:r>
              <a:rPr lang="es-ES" dirty="0" err="1" smtClean="0"/>
              <a:t>stdout</a:t>
            </a:r>
            <a:endParaRPr lang="es-ES" dirty="0" smtClean="0"/>
          </a:p>
          <a:p>
            <a:r>
              <a:rPr lang="es-ES" dirty="0" smtClean="0"/>
              <a:t>Incluido con </a:t>
            </a:r>
            <a:r>
              <a:rPr lang="es-ES" dirty="0" err="1" smtClean="0"/>
              <a:t>Asterisk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87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Manager API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a los clientes </a:t>
            </a:r>
            <a:r>
              <a:rPr lang="es-ES" dirty="0" err="1" smtClean="0"/>
              <a:t>interaccion</a:t>
            </a:r>
            <a:r>
              <a:rPr lang="es-ES" dirty="0" smtClean="0"/>
              <a:t> con sockets TCP/IP con autenticación.</a:t>
            </a:r>
          </a:p>
          <a:p>
            <a:r>
              <a:rPr lang="es-ES" dirty="0" smtClean="0"/>
              <a:t>Puede ser usado para enviar comandos o monitorear eventos del PBX</a:t>
            </a:r>
          </a:p>
          <a:p>
            <a:r>
              <a:rPr lang="es-ES" dirty="0" smtClean="0"/>
              <a:t>Usado por aplicaciones como el </a:t>
            </a:r>
            <a:r>
              <a:rPr lang="es-ES" dirty="0" err="1" smtClean="0"/>
              <a:t>operator</a:t>
            </a:r>
            <a:r>
              <a:rPr lang="es-ES" dirty="0" smtClean="0"/>
              <a:t> Flash  panel y IP </a:t>
            </a:r>
            <a:r>
              <a:rPr lang="es-ES" dirty="0" err="1" smtClean="0"/>
              <a:t>Switchboard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02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Manager API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a los clientes </a:t>
            </a:r>
            <a:r>
              <a:rPr lang="es-ES" dirty="0" err="1" smtClean="0"/>
              <a:t>interaccion</a:t>
            </a:r>
            <a:r>
              <a:rPr lang="es-ES" dirty="0" smtClean="0"/>
              <a:t> con sockets TCP/IP con autenticación.</a:t>
            </a:r>
          </a:p>
          <a:p>
            <a:r>
              <a:rPr lang="es-ES" dirty="0" smtClean="0"/>
              <a:t>Puede ser usado para enviar comandos o monitorear eventos del PBX</a:t>
            </a:r>
          </a:p>
          <a:p>
            <a:r>
              <a:rPr lang="es-ES" dirty="0" smtClean="0"/>
              <a:t>Usado por aplicaciones como el </a:t>
            </a:r>
            <a:r>
              <a:rPr lang="es-ES" dirty="0" err="1" smtClean="0"/>
              <a:t>operator</a:t>
            </a:r>
            <a:r>
              <a:rPr lang="es-ES" dirty="0" smtClean="0"/>
              <a:t> Flash  panel y IP </a:t>
            </a:r>
            <a:r>
              <a:rPr lang="es-ES" dirty="0" err="1" smtClean="0"/>
              <a:t>Switchboard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55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Voces pregrabadas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Cientos de voces grabadas profesionalmente</a:t>
            </a:r>
          </a:p>
          <a:p>
            <a:r>
              <a:rPr lang="es-ES" dirty="0" smtClean="0"/>
              <a:t>Grabadas por Allison Smith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 descr="allis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93" y="2953602"/>
            <a:ext cx="2488157" cy="223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llison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944683"/>
            <a:ext cx="2461403" cy="224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8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Conectando </a:t>
            </a:r>
            <a:r>
              <a:rPr lang="es-ES" dirty="0" err="1" smtClean="0"/>
              <a:t>Asterisk</a:t>
            </a:r>
            <a:r>
              <a:rPr lang="es-ES" dirty="0" smtClean="0"/>
              <a:t> al mundo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VoIP</a:t>
            </a:r>
            <a:r>
              <a:rPr lang="es-ES" dirty="0" smtClean="0"/>
              <a:t> </a:t>
            </a:r>
            <a:r>
              <a:rPr lang="es-ES" dirty="0" err="1" smtClean="0"/>
              <a:t>softphones</a:t>
            </a:r>
            <a:endParaRPr lang="es-ES" dirty="0" smtClean="0"/>
          </a:p>
          <a:p>
            <a:r>
              <a:rPr lang="es-ES" dirty="0" err="1" smtClean="0"/>
              <a:t>VoIP</a:t>
            </a:r>
            <a:r>
              <a:rPr lang="es-ES" dirty="0" smtClean="0"/>
              <a:t> Hardware</a:t>
            </a:r>
          </a:p>
          <a:p>
            <a:r>
              <a:rPr lang="es-ES" dirty="0" err="1" smtClean="0"/>
              <a:t>VoIP</a:t>
            </a:r>
            <a:r>
              <a:rPr lang="es-ES" dirty="0" smtClean="0"/>
              <a:t> </a:t>
            </a:r>
            <a:r>
              <a:rPr lang="es-ES" dirty="0" err="1" smtClean="0"/>
              <a:t>Termination</a:t>
            </a:r>
            <a:r>
              <a:rPr lang="es-ES" dirty="0" smtClean="0"/>
              <a:t>/</a:t>
            </a:r>
            <a:r>
              <a:rPr lang="es-ES" dirty="0" err="1" smtClean="0"/>
              <a:t>Origination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de </a:t>
            </a:r>
            <a:r>
              <a:rPr lang="es-ES" dirty="0" err="1" smtClean="0"/>
              <a:t>Carriers</a:t>
            </a:r>
            <a:endParaRPr lang="es-ES" dirty="0" smtClean="0"/>
          </a:p>
          <a:p>
            <a:r>
              <a:rPr lang="es-ES" dirty="0" smtClean="0"/>
              <a:t>ITSP: Internet </a:t>
            </a:r>
            <a:r>
              <a:rPr lang="es-ES" dirty="0" err="1" smtClean="0"/>
              <a:t>Telephoney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Provider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31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Ahora les toca a ustedes…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Soy …</a:t>
            </a:r>
          </a:p>
          <a:p>
            <a:r>
              <a:rPr lang="es-ES" dirty="0" smtClean="0"/>
              <a:t>Me identifico con X personaje …</a:t>
            </a:r>
          </a:p>
          <a:p>
            <a:r>
              <a:rPr lang="es-ES" dirty="0" smtClean="0"/>
              <a:t>Mi experiencia en </a:t>
            </a:r>
            <a:r>
              <a:rPr lang="es-ES" dirty="0" err="1" smtClean="0"/>
              <a:t>Asterisk</a:t>
            </a:r>
            <a:r>
              <a:rPr lang="es-ES" dirty="0" smtClean="0"/>
              <a:t> es …</a:t>
            </a:r>
          </a:p>
          <a:p>
            <a:r>
              <a:rPr lang="es-ES" dirty="0" smtClean="0"/>
              <a:t>Mi expectativa del curso es 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15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Hardware  TDM</a:t>
            </a:r>
            <a:endParaRPr lang="es-CO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19050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X100P</a:t>
            </a:r>
            <a:endParaRPr lang="en-US" altLang="es-CO" sz="240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648200" y="1905000"/>
            <a:ext cx="38100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TDM400</a:t>
            </a:r>
            <a:endParaRPr lang="en-US" altLang="es-CO" sz="2400"/>
          </a:p>
        </p:txBody>
      </p:sp>
      <p:pic>
        <p:nvPicPr>
          <p:cNvPr id="6" name="Picture 7" descr="wildcard_x10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35814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TDM2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38862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0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TDM Hardware</a:t>
            </a:r>
            <a:endParaRPr lang="es-CO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050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T100P</a:t>
            </a:r>
            <a:endParaRPr lang="en-US" altLang="es-CO" sz="240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905000"/>
            <a:ext cx="38100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TE405P</a:t>
            </a:r>
            <a:endParaRPr lang="en-US" altLang="es-CO" sz="2400"/>
          </a:p>
        </p:txBody>
      </p:sp>
      <p:pic>
        <p:nvPicPr>
          <p:cNvPr id="6" name="Picture 7" descr="wildcard_t10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38862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te405p-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3810000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1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hardware</a:t>
            </a:r>
            <a:endParaRPr lang="es-CO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050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DS3000P</a:t>
            </a:r>
            <a:endParaRPr lang="en-US" altLang="es-CO" sz="240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905000"/>
            <a:ext cx="38100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S100 IAXY</a:t>
            </a:r>
            <a:endParaRPr lang="en-US" altLang="es-CO" sz="2400"/>
          </a:p>
        </p:txBody>
      </p:sp>
      <p:pic>
        <p:nvPicPr>
          <p:cNvPr id="6" name="Picture 7" descr="DS3_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2780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39243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2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Adaptadores análogos</a:t>
            </a:r>
            <a:endParaRPr lang="es-CO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050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Linksys PAP-NA2</a:t>
            </a:r>
            <a:endParaRPr lang="en-US" altLang="es-CO" sz="2400"/>
          </a:p>
        </p:txBody>
      </p:sp>
      <p:pic>
        <p:nvPicPr>
          <p:cNvPr id="5" name="Picture 7" descr="pa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37338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pa2100logo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3434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2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SIP hardware </a:t>
            </a:r>
            <a:r>
              <a:rPr lang="es-ES" dirty="0" err="1" smtClean="0"/>
              <a:t>phones</a:t>
            </a:r>
            <a:endParaRPr lang="es-CO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050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Cisco 7960</a:t>
            </a:r>
            <a:endParaRPr lang="en-US" altLang="es-CO" sz="24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24400" y="1905000"/>
            <a:ext cx="3810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s-CO" sz="2400"/>
              <a:t>Polycom IP-600</a:t>
            </a:r>
          </a:p>
        </p:txBody>
      </p:sp>
      <p:pic>
        <p:nvPicPr>
          <p:cNvPr id="6" name="Picture 7" descr="796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3200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3" descr="ip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2672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IAX2 Software </a:t>
            </a:r>
            <a:r>
              <a:rPr lang="es-ES" dirty="0" err="1" smtClean="0"/>
              <a:t>Phones</a:t>
            </a:r>
            <a:endParaRPr lang="es-CO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050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CO" sz="2400" smtClean="0"/>
              <a:t>Firefly </a:t>
            </a:r>
            <a:endParaRPr lang="en-US" altLang="es-CO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1905000"/>
            <a:ext cx="3810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s-CO" sz="2400"/>
              <a:t>IAXPhone</a:t>
            </a:r>
          </a:p>
        </p:txBody>
      </p:sp>
      <p:pic>
        <p:nvPicPr>
          <p:cNvPr id="6" name="Picture 8" descr="iaxphon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743200"/>
            <a:ext cx="44196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0" descr="firefly-screen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290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SIP Software </a:t>
            </a:r>
            <a:r>
              <a:rPr lang="es-ES" dirty="0" err="1" smtClean="0"/>
              <a:t>Phones</a:t>
            </a:r>
            <a:endParaRPr lang="es-CO" dirty="0"/>
          </a:p>
        </p:txBody>
      </p:sp>
      <p:pic>
        <p:nvPicPr>
          <p:cNvPr id="4" name="Picture 7" descr="x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26193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3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1: </a:t>
            </a:r>
            <a:r>
              <a:rPr lang="es-ES" dirty="0" err="1" smtClean="0"/>
              <a:t>Intro</a:t>
            </a:r>
            <a:endParaRPr lang="es-ES" dirty="0" smtClean="0"/>
          </a:p>
          <a:p>
            <a:r>
              <a:rPr lang="es-ES" dirty="0" smtClean="0"/>
              <a:t>2: Instalación Maquina Virtual/</a:t>
            </a:r>
            <a:r>
              <a:rPr lang="es-ES" dirty="0" err="1" smtClean="0"/>
              <a:t>Centos</a:t>
            </a:r>
            <a:endParaRPr lang="es-ES" dirty="0" smtClean="0"/>
          </a:p>
          <a:p>
            <a:r>
              <a:rPr lang="es-ES" dirty="0" smtClean="0"/>
              <a:t>3: </a:t>
            </a:r>
            <a:r>
              <a:rPr lang="es-ES" dirty="0" err="1" smtClean="0"/>
              <a:t>Configuracion</a:t>
            </a:r>
            <a:r>
              <a:rPr lang="es-ES" dirty="0" smtClean="0"/>
              <a:t> </a:t>
            </a:r>
            <a:r>
              <a:rPr lang="es-ES" dirty="0" err="1" smtClean="0"/>
              <a:t>Docker</a:t>
            </a:r>
            <a:endParaRPr lang="es-ES" dirty="0" smtClean="0"/>
          </a:p>
          <a:p>
            <a:r>
              <a:rPr lang="es-ES" dirty="0" smtClean="0"/>
              <a:t>4: </a:t>
            </a:r>
            <a:r>
              <a:rPr lang="es-ES" dirty="0" err="1" smtClean="0"/>
              <a:t>Instalacion</a:t>
            </a:r>
            <a:r>
              <a:rPr lang="es-ES" dirty="0" smtClean="0"/>
              <a:t> 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s-ES" dirty="0" smtClean="0"/>
              <a:t>5: Pruebas en 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s-ES" dirty="0" smtClean="0"/>
              <a:t>6: Configuración PBX</a:t>
            </a:r>
          </a:p>
          <a:p>
            <a:r>
              <a:rPr lang="es-ES" dirty="0" smtClean="0"/>
              <a:t>7: </a:t>
            </a:r>
            <a:r>
              <a:rPr lang="es-ES" dirty="0" err="1" smtClean="0"/>
              <a:t>Configuracion</a:t>
            </a:r>
            <a:r>
              <a:rPr lang="es-ES" dirty="0" smtClean="0"/>
              <a:t> como </a:t>
            </a:r>
            <a:r>
              <a:rPr lang="es-ES" dirty="0" err="1" smtClean="0"/>
              <a:t>Feature</a:t>
            </a:r>
            <a:r>
              <a:rPr lang="es-ES" dirty="0" smtClean="0"/>
              <a:t> Gateway</a:t>
            </a:r>
          </a:p>
          <a:p>
            <a:r>
              <a:rPr lang="es-ES" dirty="0" smtClean="0"/>
              <a:t>8: Otras configuraciones</a:t>
            </a:r>
          </a:p>
          <a:p>
            <a:r>
              <a:rPr lang="es-ES" dirty="0" smtClean="0"/>
              <a:t>9: Preparación para </a:t>
            </a:r>
            <a:r>
              <a:rPr lang="es-ES" dirty="0" err="1" smtClean="0"/>
              <a:t>examenes</a:t>
            </a:r>
            <a:endParaRPr lang="es-ES" dirty="0" smtClean="0"/>
          </a:p>
          <a:p>
            <a:r>
              <a:rPr lang="es-ES" dirty="0" smtClean="0"/>
              <a:t>10: Proyecto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34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Retrospectiva – De-</a:t>
            </a:r>
            <a:r>
              <a:rPr lang="es-ES" dirty="0" err="1" smtClean="0"/>
              <a:t>brief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32263" y="1897039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Establecer un fundamento </a:t>
            </a:r>
            <a:r>
              <a:rPr lang="es-ES" dirty="0" err="1" smtClean="0">
                <a:solidFill>
                  <a:schemeClr val="tx1"/>
                </a:solidFill>
              </a:rPr>
              <a:t>teorico</a:t>
            </a:r>
            <a:r>
              <a:rPr lang="es-ES" dirty="0" smtClean="0">
                <a:solidFill>
                  <a:schemeClr val="tx1"/>
                </a:solidFill>
              </a:rPr>
              <a:t>, para luego empezar con la practica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2263" y="3634214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Definir que NO es y que SI es 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83977" y="1897039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Participacion</a:t>
            </a:r>
            <a:r>
              <a:rPr lang="es-ES" dirty="0" smtClean="0">
                <a:solidFill>
                  <a:schemeClr val="tx1"/>
                </a:solidFill>
              </a:rPr>
              <a:t> activa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2262" y="1132747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QUÉ HICIMOS BIEN!</a:t>
            </a:r>
            <a:endParaRPr lang="es-CO" sz="3600" dirty="0"/>
          </a:p>
        </p:txBody>
      </p:sp>
      <p:sp>
        <p:nvSpPr>
          <p:cNvPr id="7" name="Rectángulo 6"/>
          <p:cNvSpPr/>
          <p:nvPr/>
        </p:nvSpPr>
        <p:spPr>
          <a:xfrm>
            <a:off x="2583977" y="3634214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Dinámicas y conocernos.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83976" y="5246925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Establecer las posibilidades opciones de implementación. (Casos de uso)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2262" y="5246925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Metáforas/comparaciones. (motor=*)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20185" y="1132747"/>
            <a:ext cx="50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QUÉ PODEMOS MEJORAR</a:t>
            </a:r>
            <a:endParaRPr lang="es-CO" sz="3600" dirty="0"/>
          </a:p>
        </p:txBody>
      </p:sp>
      <p:sp>
        <p:nvSpPr>
          <p:cNvPr id="11" name="Rectángulo 10"/>
          <p:cNvSpPr/>
          <p:nvPr/>
        </p:nvSpPr>
        <p:spPr>
          <a:xfrm>
            <a:off x="5208895" y="1899314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Empecemos la practica!!!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67515" y="1897039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Explicar los términos de telefonía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08895" y="3634214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 quedarse con la duda.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367514" y="3634214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Puntualidad.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208895" y="5280405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Videos de practica/conceptos/demos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367514" y="5280405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Activar la cámara…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4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Analog</a:t>
            </a:r>
            <a:r>
              <a:rPr lang="es-ES" dirty="0" smtClean="0"/>
              <a:t>-&gt;Digital </a:t>
            </a:r>
            <a:r>
              <a:rPr lang="es-ES" dirty="0" err="1" smtClean="0"/>
              <a:t>Conversion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 descr="Digital Commun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5699"/>
            <a:ext cx="8742528" cy="43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Voice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IP: Enviar voz sobre el </a:t>
            </a:r>
            <a:r>
              <a:rPr lang="es-ES" dirty="0" err="1" smtClean="0"/>
              <a:t>InternetProtocol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Cómo?</a:t>
            </a:r>
            <a:r>
              <a:rPr lang="es-CO" dirty="0" smtClean="0"/>
              <a:t> </a:t>
            </a:r>
          </a:p>
          <a:p>
            <a:r>
              <a:rPr lang="es-ES" dirty="0" smtClean="0"/>
              <a:t>Continuamente muestrear audio (20ms)</a:t>
            </a:r>
          </a:p>
          <a:p>
            <a:r>
              <a:rPr lang="es-ES" dirty="0" smtClean="0"/>
              <a:t>Convertir audio a un formato de señal digital (</a:t>
            </a:r>
            <a:r>
              <a:rPr lang="es-ES" dirty="0" err="1" smtClean="0"/>
              <a:t>codec</a:t>
            </a:r>
            <a:r>
              <a:rPr lang="es-ES" dirty="0" smtClean="0"/>
              <a:t>)</a:t>
            </a:r>
          </a:p>
          <a:p>
            <a:r>
              <a:rPr lang="es-ES" dirty="0" smtClean="0"/>
              <a:t>Enviar el flujo digitalizado a través de la red como paquetes IP</a:t>
            </a:r>
          </a:p>
          <a:p>
            <a:r>
              <a:rPr lang="es-ES" dirty="0" smtClean="0"/>
              <a:t>Decodificar el flujo y convertirlo en análogo para hacer playback (reproducir)</a:t>
            </a:r>
          </a:p>
        </p:txBody>
      </p:sp>
    </p:spTree>
    <p:extLst>
      <p:ext uri="{BB962C8B-B14F-4D97-AF65-F5344CB8AC3E}">
        <p14:creationId xmlns:p14="http://schemas.microsoft.com/office/powerpoint/2010/main" val="8143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Terminología </a:t>
            </a:r>
            <a:r>
              <a:rPr lang="es-ES" dirty="0" err="1" smtClean="0"/>
              <a:t>VoIP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VoIP</a:t>
            </a:r>
            <a:r>
              <a:rPr lang="es-ES" dirty="0" smtClean="0"/>
              <a:t>: </a:t>
            </a:r>
            <a:r>
              <a:rPr lang="es-ES" dirty="0" err="1" smtClean="0"/>
              <a:t>Voice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Internet </a:t>
            </a:r>
            <a:r>
              <a:rPr lang="es-ES" dirty="0" err="1" smtClean="0"/>
              <a:t>Protocol</a:t>
            </a:r>
            <a:endParaRPr lang="es-ES" dirty="0" smtClean="0"/>
          </a:p>
          <a:p>
            <a:r>
              <a:rPr lang="es-ES" dirty="0" smtClean="0"/>
              <a:t>PSTN: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Switched</a:t>
            </a:r>
            <a:r>
              <a:rPr lang="es-ES" dirty="0" smtClean="0"/>
              <a:t> </a:t>
            </a:r>
            <a:r>
              <a:rPr lang="es-ES" dirty="0" err="1" smtClean="0"/>
              <a:t>Telephone</a:t>
            </a:r>
            <a:r>
              <a:rPr lang="es-ES" dirty="0" smtClean="0"/>
              <a:t> Network </a:t>
            </a:r>
          </a:p>
          <a:p>
            <a:r>
              <a:rPr lang="es-ES" dirty="0" err="1" smtClean="0"/>
              <a:t>Codec</a:t>
            </a:r>
            <a:r>
              <a:rPr lang="es-ES" dirty="0" smtClean="0"/>
              <a:t>: Digital </a:t>
            </a:r>
            <a:r>
              <a:rPr lang="es-ES" dirty="0" err="1" smtClean="0"/>
              <a:t>signaling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endParaRPr lang="es-ES" dirty="0" smtClean="0"/>
          </a:p>
          <a:p>
            <a:r>
              <a:rPr lang="es-ES" dirty="0" smtClean="0"/>
              <a:t>SIP: </a:t>
            </a:r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Initiation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 smtClean="0"/>
          </a:p>
          <a:p>
            <a:r>
              <a:rPr lang="es-ES" dirty="0" smtClean="0"/>
              <a:t>IAX2: Inter </a:t>
            </a:r>
            <a:r>
              <a:rPr lang="es-ES" dirty="0" err="1" smtClean="0"/>
              <a:t>Asterisk</a:t>
            </a:r>
            <a:r>
              <a:rPr lang="es-ES" dirty="0" smtClean="0"/>
              <a:t> Exchange </a:t>
            </a:r>
            <a:r>
              <a:rPr lang="es-ES" dirty="0" err="1" smtClean="0"/>
              <a:t>Protocol</a:t>
            </a: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95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VoIP</a:t>
            </a:r>
            <a:r>
              <a:rPr lang="es-ES" dirty="0" smtClean="0"/>
              <a:t> Hardware 101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Proxy: Conecta </a:t>
            </a:r>
            <a:r>
              <a:rPr lang="es-ES" dirty="0" err="1" smtClean="0"/>
              <a:t>Endpoints</a:t>
            </a:r>
            <a:endParaRPr lang="es-ES" dirty="0" smtClean="0"/>
          </a:p>
          <a:p>
            <a:r>
              <a:rPr lang="es-ES" dirty="0" smtClean="0"/>
              <a:t>Registrar: Autentica usuarios</a:t>
            </a:r>
          </a:p>
          <a:p>
            <a:r>
              <a:rPr lang="es-ES" dirty="0" smtClean="0"/>
              <a:t>Media Gateway: Traduce entre la PSTN y Redes de paquetes</a:t>
            </a:r>
          </a:p>
          <a:p>
            <a:r>
              <a:rPr lang="es-ES" dirty="0" err="1" smtClean="0"/>
              <a:t>Application</a:t>
            </a:r>
            <a:r>
              <a:rPr lang="es-ES" dirty="0" smtClean="0"/>
              <a:t> Server: Tal como un </a:t>
            </a:r>
            <a:r>
              <a:rPr lang="es-ES" dirty="0" err="1" smtClean="0"/>
              <a:t>webserver</a:t>
            </a:r>
            <a:endParaRPr lang="es-ES" dirty="0" smtClean="0"/>
          </a:p>
          <a:p>
            <a:r>
              <a:rPr lang="es-ES" dirty="0" smtClean="0"/>
              <a:t>ATA: 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Telephony</a:t>
            </a:r>
            <a:r>
              <a:rPr lang="es-ES" dirty="0" smtClean="0"/>
              <a:t> </a:t>
            </a:r>
            <a:r>
              <a:rPr lang="es-ES" dirty="0" err="1" smtClean="0"/>
              <a:t>Adapter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19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1597</Words>
  <Application>Microsoft Office PowerPoint</Application>
  <PresentationFormat>Panorámica</PresentationFormat>
  <Paragraphs>279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Tahoma</vt:lpstr>
      <vt:lpstr>Tema de Office</vt:lpstr>
      <vt:lpstr>ASTERISK</vt:lpstr>
      <vt:lpstr>Contenido</vt:lpstr>
      <vt:lpstr>Rompamos el hielo…</vt:lpstr>
      <vt:lpstr>Presentación de PowerPoint</vt:lpstr>
      <vt:lpstr>Ahora les toca a ustedes…</vt:lpstr>
      <vt:lpstr>Analog-&gt;Digital Conversion</vt:lpstr>
      <vt:lpstr>VoIP</vt:lpstr>
      <vt:lpstr>Terminología VoIP</vt:lpstr>
      <vt:lpstr>VoIP Hardware 101</vt:lpstr>
      <vt:lpstr>Por qué VoIP es relevante para los consumidores?</vt:lpstr>
      <vt:lpstr>Por qué VoIP es relevante para los negocios?</vt:lpstr>
      <vt:lpstr>Por qué VoIP es relevante para SU negocio?</vt:lpstr>
      <vt:lpstr>Pero, (siempre hay más de un pero!)</vt:lpstr>
      <vt:lpstr>Pero, Pero (siempre hay más de un pero!)</vt:lpstr>
      <vt:lpstr>Introducción a Asterisk</vt:lpstr>
      <vt:lpstr>Preguntas sobre Asterisk</vt:lpstr>
      <vt:lpstr>Digium -&gt; SANGOMA</vt:lpstr>
      <vt:lpstr>Asterisk.org</vt:lpstr>
      <vt:lpstr>Más apps</vt:lpstr>
      <vt:lpstr>La guerra de los herederos</vt:lpstr>
      <vt:lpstr>Conclusión</vt:lpstr>
      <vt:lpstr>Presentación de PowerPoint</vt:lpstr>
      <vt:lpstr>Presentación de PowerPoint</vt:lpstr>
      <vt:lpstr>Entonces necesitamos</vt:lpstr>
      <vt:lpstr>Arquitectura solución típica</vt:lpstr>
      <vt:lpstr>Legacy PBX connector</vt:lpstr>
      <vt:lpstr>Feature server: VoiceMail</vt:lpstr>
      <vt:lpstr>Feature server: VoiceMail</vt:lpstr>
      <vt:lpstr>Qué es?</vt:lpstr>
      <vt:lpstr>Qué NO es?</vt:lpstr>
      <vt:lpstr>Qué es Asterisk?</vt:lpstr>
      <vt:lpstr>Qué es Asterisk?</vt:lpstr>
      <vt:lpstr>El carro por dentro</vt:lpstr>
      <vt:lpstr>Asterisk por dentro</vt:lpstr>
      <vt:lpstr>API canales</vt:lpstr>
      <vt:lpstr>Arquitectura de Asterisk softswitch</vt:lpstr>
      <vt:lpstr>API canales</vt:lpstr>
      <vt:lpstr>API de traducción Codec</vt:lpstr>
      <vt:lpstr>API de traducción Codec</vt:lpstr>
      <vt:lpstr>API para aplicaciones</vt:lpstr>
      <vt:lpstr>API para aplicaciones</vt:lpstr>
      <vt:lpstr>Acceso API</vt:lpstr>
      <vt:lpstr>Res_perl</vt:lpstr>
      <vt:lpstr>Res_js</vt:lpstr>
      <vt:lpstr>AGI: Asterisk Gateway Interface</vt:lpstr>
      <vt:lpstr>Manager API</vt:lpstr>
      <vt:lpstr>Manager API</vt:lpstr>
      <vt:lpstr>Voces pregrabadas</vt:lpstr>
      <vt:lpstr>Conectando Asterisk al mundo</vt:lpstr>
      <vt:lpstr>Ejemplos Hardware  TDM</vt:lpstr>
      <vt:lpstr>Ejemplos de TDM Hardware</vt:lpstr>
      <vt:lpstr>Ejemplos de hardware</vt:lpstr>
      <vt:lpstr>Ejemplos de Adaptadores análogos</vt:lpstr>
      <vt:lpstr>Ejemplos de SIP hardware phones</vt:lpstr>
      <vt:lpstr>IAX2 Software Phones</vt:lpstr>
      <vt:lpstr>SIP Software Phones</vt:lpstr>
      <vt:lpstr>Contenido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Ayala Paloma</dc:creator>
  <cp:lastModifiedBy>Alfonso Ayala Paloma</cp:lastModifiedBy>
  <cp:revision>33</cp:revision>
  <dcterms:created xsi:type="dcterms:W3CDTF">2021-10-25T17:20:00Z</dcterms:created>
  <dcterms:modified xsi:type="dcterms:W3CDTF">2021-10-27T21:13:46Z</dcterms:modified>
</cp:coreProperties>
</file>