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95" r:id="rId3"/>
    <p:sldId id="297" r:id="rId4"/>
    <p:sldId id="296" r:id="rId5"/>
    <p:sldId id="314" r:id="rId6"/>
    <p:sldId id="298" r:id="rId7"/>
    <p:sldId id="394" r:id="rId8"/>
    <p:sldId id="315" r:id="rId9"/>
    <p:sldId id="395" r:id="rId10"/>
    <p:sldId id="387" r:id="rId11"/>
    <p:sldId id="292" r:id="rId12"/>
    <p:sldId id="316" r:id="rId13"/>
    <p:sldId id="317" r:id="rId14"/>
    <p:sldId id="318" r:id="rId15"/>
    <p:sldId id="319" r:id="rId16"/>
    <p:sldId id="321" r:id="rId17"/>
    <p:sldId id="322" r:id="rId18"/>
    <p:sldId id="320" r:id="rId19"/>
    <p:sldId id="330" r:id="rId20"/>
    <p:sldId id="323" r:id="rId21"/>
    <p:sldId id="325" r:id="rId22"/>
    <p:sldId id="384" r:id="rId23"/>
    <p:sldId id="385" r:id="rId24"/>
    <p:sldId id="386" r:id="rId25"/>
    <p:sldId id="327" r:id="rId26"/>
    <p:sldId id="326" r:id="rId27"/>
    <p:sldId id="328" r:id="rId28"/>
    <p:sldId id="329" r:id="rId29"/>
    <p:sldId id="382" r:id="rId30"/>
    <p:sldId id="383" r:id="rId31"/>
    <p:sldId id="381" r:id="rId32"/>
    <p:sldId id="389" r:id="rId33"/>
    <p:sldId id="392" r:id="rId34"/>
    <p:sldId id="388" r:id="rId35"/>
    <p:sldId id="391" r:id="rId36"/>
    <p:sldId id="390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93" r:id="rId84"/>
    <p:sldId id="312" r:id="rId85"/>
    <p:sldId id="313" r:id="rId86"/>
    <p:sldId id="396" r:id="rId8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6C49-DF88-4D64-81C4-D62F79226F25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D6480-3979-4819-99C9-A348BFF08A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8B835-1D89-4D40-8367-2AD384A4B7F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5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E9B449-F282-4B23-9A09-B70C5054C26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76BBE-A96E-4171-B1DB-384B71A87EF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1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F2007-DBC9-4083-9925-F658EC10DA2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2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E801D-8CD5-4215-B649-E618AB1496B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36A8DF-DD5C-42C0-8EE6-DFFB71F220C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9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15FD6C-DE6A-4A49-B0A6-FD1E5263053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2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E4F0F-EE03-4A54-92F7-E15390768F8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7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953AE5-A0EF-40DB-A722-47415F33316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28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9B4441-070A-4DD5-BB7A-D25171F31CA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D76357-1E49-43DF-9B86-E3482C200B5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B06203-F918-4B09-937B-69DA9048B9D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73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95170-94E4-4DC5-898E-301BCC0556F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3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FCAD9-059A-43EF-AAA4-E12B887C7F2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3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9CE1A8-0EB7-4629-B08D-0B654663646C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0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563986-F5E9-4CD4-8C9E-7D99B82D524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8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C1A71D-AA7D-44B0-8D7F-159EFAAC6B2B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94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088996-194D-430D-9AA0-CE2C6FCE6A03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46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D16F89-3462-451E-A588-D7EBC8FF715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22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B79C02-8224-4D6D-A9CE-1896C8FA266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12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742C4-F80A-46FB-874D-344AAF2F6C74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4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7D621-E263-43B8-9B17-CF40E8A64FB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0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A8258D-CEFE-408F-A2EE-9F6FD62A7C0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91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F8CBD-52AE-4863-946E-C06EDD533F7F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7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AD46D4-7E02-4C04-AC99-EBD3D23117D7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25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F65F89-F2D0-4621-B03D-B7E46E17AFE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1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909CC-9E62-436A-AACA-8A90FE3A13DB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6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C3373-0443-4F30-960E-BDD02E435B27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90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C6FF0-1009-47FC-A54A-A9E55884492A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30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B7589D-75FF-4602-A09A-F55188EEA052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6DF81F-B2DF-4BBC-BC64-77C1A2477938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01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57F140-36D9-462C-BB9E-FA3178AED4AA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50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6B9B2-BB5E-4AC0-82DE-AF47B9CFA357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9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69806E-FFC5-452C-A175-9631228A502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94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BA15A8-0A65-4C2E-9C50-E42F35368218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76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E97445-918C-4CB1-B499-68F754615862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4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40DF30-52B9-4980-B052-40405155B5C5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510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36280C-2FEE-428C-AF22-5F5B9AD00235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066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A1EFA-57BB-4386-A8EC-2FB71B94C248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30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3F56F6-BB9D-4AAB-9E04-9F6F527685CE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3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9DF444-439C-4E45-95EA-ED2A2AC3639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9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2896FF-5F72-439B-B11D-D3DB96DDD77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8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5CE84-1E71-499D-87F4-CC00AD56C84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1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A792FF-6374-4500-8057-087B14400C6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2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F4BD97-7BB8-4FA3-9C2A-51D2B46B11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7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69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20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28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5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AB52E-3B5B-4539-8F32-FDE4601AFA09}" type="slidenum">
              <a:rPr lang="en-US" altLang="es-CO"/>
              <a:pPr/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5167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95" y="6356350"/>
            <a:ext cx="3673774" cy="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25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8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27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35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5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8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8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C6F2-780B-4A19-9D22-5C3806DD6990}" type="datetimeFigureOut">
              <a:rPr lang="es-CO" smtClean="0"/>
              <a:t>26/10/2021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CCF1-4119-4D39-8E1E-8F438272BE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9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1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2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2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2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6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27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29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3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31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asteris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ASTERISK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Thinking</a:t>
            </a:r>
            <a:r>
              <a:rPr lang="es-ES" dirty="0" smtClean="0"/>
              <a:t> y Linux</a:t>
            </a:r>
            <a:endParaRPr lang="es-CO" dirty="0"/>
          </a:p>
        </p:txBody>
      </p:sp>
      <p:pic>
        <p:nvPicPr>
          <p:cNvPr id="4" name="Picture 5" descr="asterisk_st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87" y="839545"/>
            <a:ext cx="1626864" cy="15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570" y="4858603"/>
            <a:ext cx="8733430" cy="13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 ASTERISK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 para donde van las cosas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19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-Algunos- Casos </a:t>
            </a:r>
            <a:r>
              <a:rPr lang="es-ES" dirty="0" smtClean="0"/>
              <a:t>de Uso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Hosted PBX</a:t>
            </a:r>
          </a:p>
          <a:p>
            <a:pPr fontAlgn="base"/>
            <a:r>
              <a:rPr lang="en-US" dirty="0" smtClean="0"/>
              <a:t>IP PBX</a:t>
            </a:r>
          </a:p>
          <a:p>
            <a:pPr fontAlgn="base"/>
            <a:r>
              <a:rPr lang="en-US" dirty="0" smtClean="0"/>
              <a:t>VoIP Gateway</a:t>
            </a:r>
          </a:p>
          <a:p>
            <a:pPr fontAlgn="base"/>
            <a:r>
              <a:rPr lang="en-US" dirty="0" smtClean="0"/>
              <a:t>Voicemail Server</a:t>
            </a:r>
          </a:p>
          <a:p>
            <a:pPr fontAlgn="base"/>
            <a:r>
              <a:rPr lang="en-US" dirty="0" smtClean="0"/>
              <a:t>Conference Bridge</a:t>
            </a:r>
          </a:p>
          <a:p>
            <a:pPr fontAlgn="base"/>
            <a:r>
              <a:rPr lang="en-US" dirty="0" smtClean="0"/>
              <a:t>Call Center</a:t>
            </a:r>
          </a:p>
          <a:p>
            <a:pPr fontAlgn="base"/>
            <a:r>
              <a:rPr lang="en-US" dirty="0" smtClean="0"/>
              <a:t>IVR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Hosted</a:t>
            </a:r>
            <a:r>
              <a:rPr lang="es-ES" dirty="0" smtClean="0"/>
              <a:t> </a:t>
            </a:r>
            <a:r>
              <a:rPr lang="es-ES" dirty="0" smtClean="0"/>
              <a:t>PBX </a:t>
            </a:r>
            <a:r>
              <a:rPr lang="en-US" dirty="0"/>
              <a:t>(Private Branch Exchange)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Solución</a:t>
            </a:r>
            <a:r>
              <a:rPr lang="en-US" dirty="0" smtClean="0"/>
              <a:t> de </a:t>
            </a:r>
            <a:r>
              <a:rPr lang="en-US" dirty="0" err="1" smtClean="0"/>
              <a:t>comunicaciones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3" y="3851895"/>
            <a:ext cx="4120487" cy="2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PBX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central de </a:t>
            </a:r>
            <a:r>
              <a:rPr lang="en-US" dirty="0" err="1" smtClean="0"/>
              <a:t>conmutación</a:t>
            </a:r>
            <a:r>
              <a:rPr lang="en-US" dirty="0" smtClean="0"/>
              <a:t> de </a:t>
            </a:r>
            <a:r>
              <a:rPr lang="en-US" dirty="0" err="1" smtClean="0"/>
              <a:t>llamadas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negocio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 PBX 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dirty="0" err="1" smtClean="0"/>
              <a:t>lineas</a:t>
            </a:r>
            <a:r>
              <a:rPr lang="en-US" dirty="0" smtClean="0"/>
              <a:t>(trunks) y </a:t>
            </a:r>
            <a:r>
              <a:rPr lang="en-US" dirty="0" err="1" smtClean="0"/>
              <a:t>estaciones</a:t>
            </a:r>
            <a:r>
              <a:rPr lang="en-US" dirty="0" smtClean="0"/>
              <a:t> (endpoints).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VoIP</a:t>
            </a:r>
            <a:r>
              <a:rPr lang="es-ES" dirty="0" smtClean="0"/>
              <a:t> Gateway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Puente entre Legacy telephony y VoIP. </a:t>
            </a:r>
          </a:p>
          <a:p>
            <a:r>
              <a:rPr lang="en-US" dirty="0" err="1" smtClean="0"/>
              <a:t>Adiciona</a:t>
            </a:r>
            <a:r>
              <a:rPr lang="en-US" dirty="0" smtClean="0"/>
              <a:t> features y reduce </a:t>
            </a:r>
            <a:r>
              <a:rPr lang="en-US" dirty="0" err="1" smtClean="0"/>
              <a:t>costos</a:t>
            </a:r>
            <a:r>
              <a:rPr lang="en-US" dirty="0" smtClean="0"/>
              <a:t>.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trunks </a:t>
            </a:r>
            <a:r>
              <a:rPr lang="en-US" dirty="0" err="1" smtClean="0"/>
              <a:t>analogas</a:t>
            </a:r>
            <a:r>
              <a:rPr lang="en-US" dirty="0" smtClean="0"/>
              <a:t> o </a:t>
            </a:r>
            <a:r>
              <a:rPr lang="en-US" dirty="0" err="1" smtClean="0"/>
              <a:t>digitales</a:t>
            </a:r>
            <a:r>
              <a:rPr lang="en-US" dirty="0" smtClean="0"/>
              <a:t>. El PBX </a:t>
            </a:r>
            <a:r>
              <a:rPr lang="en-US" dirty="0" err="1" smtClean="0"/>
              <a:t>ve</a:t>
            </a:r>
            <a:r>
              <a:rPr lang="en-US" dirty="0" smtClean="0"/>
              <a:t> el gateway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/>
              <a:t>compañía</a:t>
            </a:r>
            <a:r>
              <a:rPr lang="en-US" dirty="0" smtClean="0"/>
              <a:t> de </a:t>
            </a:r>
            <a:r>
              <a:rPr lang="en-US" dirty="0" err="1" smtClean="0"/>
              <a:t>telefonos</a:t>
            </a:r>
            <a:r>
              <a:rPr lang="en-US" dirty="0" smtClean="0"/>
              <a:t> u </a:t>
            </a:r>
            <a:r>
              <a:rPr lang="en-US" dirty="0" err="1" smtClean="0"/>
              <a:t>otro</a:t>
            </a:r>
            <a:r>
              <a:rPr lang="en-US" dirty="0" smtClean="0"/>
              <a:t> PBX </a:t>
            </a:r>
            <a:r>
              <a:rPr lang="en-US" dirty="0" err="1" smtClean="0"/>
              <a:t>conectado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llamadas</a:t>
            </a:r>
            <a:r>
              <a:rPr lang="en-US" dirty="0" smtClean="0"/>
              <a:t> del PBX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mundo</a:t>
            </a:r>
            <a:r>
              <a:rPr lang="en-US" dirty="0" smtClean="0"/>
              <a:t> exterior se </a:t>
            </a:r>
            <a:r>
              <a:rPr lang="en-US" dirty="0" err="1" smtClean="0"/>
              <a:t>convierten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VoIP y </a:t>
            </a:r>
            <a:r>
              <a:rPr lang="en-US" dirty="0" err="1" smtClean="0"/>
              <a:t>enviadas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internet a un </a:t>
            </a:r>
            <a:r>
              <a:rPr lang="en-US" dirty="0" err="1" smtClean="0"/>
              <a:t>proveedor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r>
              <a:rPr lang="en-US" dirty="0" smtClean="0"/>
              <a:t> u </a:t>
            </a:r>
            <a:r>
              <a:rPr lang="en-US" dirty="0" err="1" smtClean="0"/>
              <a:t>otros</a:t>
            </a:r>
            <a:r>
              <a:rPr lang="en-US" dirty="0" smtClean="0"/>
              <a:t> peers VoIP.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llamadas</a:t>
            </a:r>
            <a:r>
              <a:rPr lang="en-US" dirty="0" smtClean="0"/>
              <a:t> que </a:t>
            </a:r>
            <a:r>
              <a:rPr lang="en-US" dirty="0" err="1" smtClean="0"/>
              <a:t>vienen</a:t>
            </a:r>
            <a:r>
              <a:rPr lang="en-US" dirty="0" smtClean="0"/>
              <a:t> de </a:t>
            </a:r>
            <a:r>
              <a:rPr lang="en-US" dirty="0" err="1" smtClean="0"/>
              <a:t>fuentes</a:t>
            </a:r>
            <a:r>
              <a:rPr lang="en-US" dirty="0" smtClean="0"/>
              <a:t> VoIP se </a:t>
            </a:r>
            <a:r>
              <a:rPr lang="en-US" dirty="0" err="1" smtClean="0"/>
              <a:t>convierten</a:t>
            </a:r>
            <a:r>
              <a:rPr lang="en-US" dirty="0" smtClean="0"/>
              <a:t> al protocol </a:t>
            </a:r>
            <a:r>
              <a:rPr lang="en-US" dirty="0" err="1" smtClean="0"/>
              <a:t>legado</a:t>
            </a:r>
            <a:r>
              <a:rPr lang="en-US" dirty="0" smtClean="0"/>
              <a:t> y </a:t>
            </a:r>
            <a:r>
              <a:rPr lang="en-US" dirty="0" err="1" smtClean="0"/>
              <a:t>entregados</a:t>
            </a:r>
            <a:r>
              <a:rPr lang="en-US" dirty="0" smtClean="0"/>
              <a:t> al PBX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o mas </a:t>
            </a:r>
            <a:r>
              <a:rPr lang="en-US" dirty="0" err="1" smtClean="0"/>
              <a:t>tarjetas</a:t>
            </a:r>
            <a:r>
              <a:rPr lang="en-US" dirty="0" smtClean="0"/>
              <a:t> de </a:t>
            </a:r>
            <a:r>
              <a:rPr lang="en-US" dirty="0" err="1" smtClean="0"/>
              <a:t>telefonía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Voicemail</a:t>
            </a:r>
            <a:r>
              <a:rPr lang="es-ES" dirty="0" smtClean="0"/>
              <a:t> 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dejar</a:t>
            </a:r>
            <a:r>
              <a:rPr lang="en-US" dirty="0" smtClean="0"/>
              <a:t> </a:t>
            </a:r>
            <a:r>
              <a:rPr lang="en-US" dirty="0" err="1" smtClean="0"/>
              <a:t>mensajes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suscriptores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Componentes</a:t>
            </a:r>
            <a:r>
              <a:rPr lang="en-US" dirty="0" smtClean="0"/>
              <a:t>: </a:t>
            </a:r>
            <a:r>
              <a:rPr lang="en-US" dirty="0" err="1" smtClean="0"/>
              <a:t>Coleccion</a:t>
            </a:r>
            <a:r>
              <a:rPr lang="en-US" dirty="0" smtClean="0"/>
              <a:t>, </a:t>
            </a:r>
            <a:r>
              <a:rPr lang="en-US" dirty="0" err="1" smtClean="0"/>
              <a:t>Grabación</a:t>
            </a:r>
            <a:r>
              <a:rPr lang="en-US" dirty="0" smtClean="0"/>
              <a:t>, </a:t>
            </a:r>
            <a:r>
              <a:rPr lang="en-US" dirty="0" err="1" smtClean="0"/>
              <a:t>Reproduccion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Conference</a:t>
            </a:r>
            <a:r>
              <a:rPr lang="es-ES" dirty="0" smtClean="0"/>
              <a:t> bridges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Sala de </a:t>
            </a:r>
            <a:r>
              <a:rPr lang="en-US" dirty="0" err="1" smtClean="0"/>
              <a:t>reuniones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Asterisk </a:t>
            </a:r>
            <a:r>
              <a:rPr lang="en-US" dirty="0" err="1" smtClean="0"/>
              <a:t>cuenta</a:t>
            </a:r>
            <a:r>
              <a:rPr lang="en-US" dirty="0" smtClean="0"/>
              <a:t> con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ConfBridge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Call</a:t>
            </a:r>
            <a:r>
              <a:rPr lang="es-ES" dirty="0" smtClean="0"/>
              <a:t> centers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ACD (Automatic Call Distribution) </a:t>
            </a:r>
            <a:r>
              <a:rPr lang="en-US" dirty="0" err="1" smtClean="0"/>
              <a:t>enruta</a:t>
            </a:r>
            <a:r>
              <a:rPr lang="en-US" dirty="0" smtClean="0"/>
              <a:t> o </a:t>
            </a:r>
            <a:r>
              <a:rPr lang="en-US" dirty="0" err="1" smtClean="0"/>
              <a:t>distribuye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</a:t>
            </a:r>
            <a:r>
              <a:rPr lang="en-US" dirty="0" err="1" smtClean="0"/>
              <a:t>entrantes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equipos</a:t>
            </a:r>
            <a:r>
              <a:rPr lang="en-US" dirty="0" smtClean="0"/>
              <a:t> de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asignados</a:t>
            </a:r>
            <a:r>
              <a:rPr lang="en-US" dirty="0" smtClean="0"/>
              <a:t> a </a:t>
            </a:r>
            <a:r>
              <a:rPr lang="en-US" dirty="0" err="1" smtClean="0"/>
              <a:t>varias</a:t>
            </a:r>
            <a:r>
              <a:rPr lang="en-US" dirty="0" smtClean="0"/>
              <a:t> colas. </a:t>
            </a:r>
            <a:r>
              <a:rPr lang="en-US" dirty="0" smtClean="0"/>
              <a:t>Las </a:t>
            </a:r>
            <a:r>
              <a:rPr lang="en-US" dirty="0" err="1" smtClean="0"/>
              <a:t>llamadas</a:t>
            </a:r>
            <a:r>
              <a:rPr lang="en-US" dirty="0" smtClean="0"/>
              <a:t> se </a:t>
            </a:r>
            <a:r>
              <a:rPr lang="en-US" dirty="0" err="1" smtClean="0"/>
              <a:t>colocan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cola </a:t>
            </a:r>
            <a:r>
              <a:rPr lang="en-US" dirty="0" err="1" smtClean="0"/>
              <a:t>apropiada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prioridad</a:t>
            </a:r>
            <a:r>
              <a:rPr lang="en-US" dirty="0" smtClean="0"/>
              <a:t> </a:t>
            </a:r>
            <a:r>
              <a:rPr lang="en-US" dirty="0" err="1" smtClean="0"/>
              <a:t>calculada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factores</a:t>
            </a:r>
            <a:r>
              <a:rPr lang="en-US" dirty="0" smtClean="0"/>
              <a:t>(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llegada</a:t>
            </a:r>
            <a:r>
              <a:rPr lang="en-US" dirty="0" smtClean="0"/>
              <a:t>, </a:t>
            </a:r>
            <a:r>
              <a:rPr lang="en-US" dirty="0" err="1" smtClean="0"/>
              <a:t>importancia</a:t>
            </a:r>
            <a:r>
              <a:rPr lang="en-US" dirty="0" smtClean="0"/>
              <a:t> del que llama, </a:t>
            </a:r>
            <a:r>
              <a:rPr lang="en-US" dirty="0" err="1" smtClean="0"/>
              <a:t>urgencia</a:t>
            </a:r>
            <a:r>
              <a:rPr lang="en-US" dirty="0" smtClean="0"/>
              <a:t> del que llama) y </a:t>
            </a:r>
            <a:r>
              <a:rPr lang="en-US" dirty="0" err="1" smtClean="0"/>
              <a:t>luego</a:t>
            </a:r>
            <a:r>
              <a:rPr lang="en-US" dirty="0"/>
              <a:t> </a:t>
            </a:r>
            <a:r>
              <a:rPr lang="en-US" dirty="0" err="1" smtClean="0"/>
              <a:t>despachando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al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. 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despacho</a:t>
            </a:r>
            <a:r>
              <a:rPr lang="en-US" dirty="0" smtClean="0"/>
              <a:t> se llama “queue strategy”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0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IVR Servers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IVR </a:t>
            </a:r>
            <a:r>
              <a:rPr lang="en-US" dirty="0" smtClean="0"/>
              <a:t> (Interactive </a:t>
            </a:r>
            <a:r>
              <a:rPr lang="en-US" dirty="0"/>
              <a:t>Voice </a:t>
            </a:r>
            <a:r>
              <a:rPr lang="en-US" dirty="0" smtClean="0"/>
              <a:t>Response) o </a:t>
            </a:r>
            <a:r>
              <a:rPr lang="en-US" dirty="0" err="1" smtClean="0"/>
              <a:t>sistemas</a:t>
            </a:r>
            <a:r>
              <a:rPr lang="en-US" dirty="0" smtClean="0"/>
              <a:t> de audio-</a:t>
            </a:r>
            <a:r>
              <a:rPr lang="en-US" dirty="0" err="1" smtClean="0"/>
              <a:t>respuesta</a:t>
            </a:r>
            <a:r>
              <a:rPr lang="en-US" dirty="0" smtClean="0"/>
              <a:t>, </a:t>
            </a:r>
            <a:r>
              <a:rPr lang="en-US" dirty="0" err="1" smtClean="0"/>
              <a:t>automatizan</a:t>
            </a:r>
            <a:r>
              <a:rPr lang="en-US" dirty="0" smtClean="0"/>
              <a:t> las </a:t>
            </a:r>
            <a:r>
              <a:rPr lang="en-US" dirty="0" err="1" smtClean="0"/>
              <a:t>interacciones</a:t>
            </a:r>
            <a:r>
              <a:rPr lang="en-US" dirty="0" smtClean="0"/>
              <a:t> </a:t>
            </a:r>
            <a:r>
              <a:rPr lang="en-US" dirty="0" err="1" smtClean="0"/>
              <a:t>rutinarias</a:t>
            </a:r>
            <a:r>
              <a:rPr lang="en-US" dirty="0" smtClean="0"/>
              <a:t>  </a:t>
            </a:r>
            <a:r>
              <a:rPr lang="en-US" dirty="0" err="1" smtClean="0"/>
              <a:t>permitiendo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que </a:t>
            </a:r>
            <a:r>
              <a:rPr lang="en-US" dirty="0" err="1" smtClean="0"/>
              <a:t>llaman</a:t>
            </a:r>
            <a:r>
              <a:rPr lang="en-US" dirty="0" smtClean="0"/>
              <a:t> </a:t>
            </a:r>
            <a:r>
              <a:rPr lang="en-US" dirty="0" err="1" smtClean="0"/>
              <a:t>interactuar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digitos</a:t>
            </a:r>
            <a:r>
              <a:rPr lang="en-US" dirty="0" smtClean="0"/>
              <a:t> de </a:t>
            </a:r>
            <a:r>
              <a:rPr lang="en-US" dirty="0" err="1" smtClean="0"/>
              <a:t>tono</a:t>
            </a:r>
            <a:r>
              <a:rPr lang="en-US" dirty="0" smtClean="0"/>
              <a:t> 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propia</a:t>
            </a:r>
            <a:r>
              <a:rPr lang="en-US" dirty="0" smtClean="0"/>
              <a:t> </a:t>
            </a:r>
            <a:r>
              <a:rPr lang="en-US" dirty="0" err="1" smtClean="0"/>
              <a:t>voz</a:t>
            </a:r>
            <a:r>
              <a:rPr lang="en-US" dirty="0" smtClean="0"/>
              <a:t>. Un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menu de </a:t>
            </a:r>
            <a:r>
              <a:rPr lang="en-US" dirty="0" err="1" smtClean="0"/>
              <a:t>voz</a:t>
            </a:r>
            <a:r>
              <a:rPr lang="en-US" dirty="0" smtClean="0"/>
              <a:t>. </a:t>
            </a:r>
            <a:r>
              <a:rPr lang="en-US" dirty="0" err="1" smtClean="0"/>
              <a:t>Otros</a:t>
            </a:r>
            <a:r>
              <a:rPr lang="en-US" dirty="0" smtClean="0"/>
              <a:t> son: </a:t>
            </a:r>
            <a:r>
              <a:rPr lang="en-US" dirty="0" err="1" smtClean="0"/>
              <a:t>atención</a:t>
            </a:r>
            <a:r>
              <a:rPr lang="en-US" dirty="0" smtClean="0"/>
              <a:t> de clients de </a:t>
            </a:r>
            <a:r>
              <a:rPr lang="en-US" dirty="0" err="1" smtClean="0"/>
              <a:t>farmacias</a:t>
            </a:r>
            <a:r>
              <a:rPr lang="en-US" dirty="0" smtClean="0"/>
              <a:t>, </a:t>
            </a:r>
            <a:r>
              <a:rPr lang="en-US" dirty="0" err="1" smtClean="0"/>
              <a:t>seguimiento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,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vuelos</a:t>
            </a:r>
            <a:r>
              <a:rPr lang="en-US" dirty="0" smtClean="0"/>
              <a:t>,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saldos</a:t>
            </a:r>
            <a:r>
              <a:rPr lang="en-US" dirty="0" smtClean="0"/>
              <a:t> </a:t>
            </a:r>
            <a:r>
              <a:rPr lang="en-US" dirty="0" err="1" smtClean="0"/>
              <a:t>financieros</a:t>
            </a:r>
            <a:r>
              <a:rPr lang="en-US" dirty="0" smtClean="0"/>
              <a:t>, </a:t>
            </a:r>
            <a:r>
              <a:rPr lang="en-US" dirty="0" err="1" smtClean="0"/>
              <a:t>cambio</a:t>
            </a:r>
            <a:r>
              <a:rPr lang="en-US" dirty="0" smtClean="0"/>
              <a:t> de clave, voice surveys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se hacen?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 de archivos</a:t>
            </a:r>
          </a:p>
          <a:p>
            <a:r>
              <a:rPr lang="es-ES" dirty="0" smtClean="0"/>
              <a:t>Configuración de aplicaciones  en lenguaje Dial-</a:t>
            </a:r>
            <a:r>
              <a:rPr lang="es-ES" dirty="0" err="1" smtClean="0"/>
              <a:t>Plans</a:t>
            </a:r>
            <a:endParaRPr lang="es-ES" dirty="0" smtClean="0"/>
          </a:p>
          <a:p>
            <a:r>
              <a:rPr lang="es-ES" dirty="0" smtClean="0"/>
              <a:t>Conectar tarjetas</a:t>
            </a:r>
          </a:p>
          <a:p>
            <a:r>
              <a:rPr lang="es-ES" dirty="0" smtClean="0"/>
              <a:t>Conectar </a:t>
            </a:r>
            <a:r>
              <a:rPr lang="es-ES" dirty="0" err="1" smtClean="0"/>
              <a:t>Carriers</a:t>
            </a:r>
            <a:endParaRPr lang="es-ES" dirty="0" smtClean="0"/>
          </a:p>
          <a:p>
            <a:r>
              <a:rPr lang="es-ES" dirty="0" smtClean="0"/>
              <a:t>Conectar </a:t>
            </a:r>
            <a:r>
              <a:rPr lang="es-ES" dirty="0" err="1" smtClean="0"/>
              <a:t>trunks</a:t>
            </a: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11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Thinking</a:t>
            </a:r>
            <a:r>
              <a:rPr lang="es-ES" dirty="0"/>
              <a:t> </a:t>
            </a:r>
            <a:r>
              <a:rPr lang="es-ES" dirty="0" smtClean="0"/>
              <a:t>para el proyecto</a:t>
            </a:r>
          </a:p>
          <a:p>
            <a:r>
              <a:rPr lang="es-ES" dirty="0" smtClean="0"/>
              <a:t>Pidiendo ayuda</a:t>
            </a:r>
          </a:p>
          <a:p>
            <a:r>
              <a:rPr lang="es-ES" dirty="0" smtClean="0"/>
              <a:t>Casos </a:t>
            </a:r>
            <a:r>
              <a:rPr lang="es-ES" dirty="0" smtClean="0"/>
              <a:t>de uso</a:t>
            </a:r>
          </a:p>
          <a:p>
            <a:r>
              <a:rPr lang="es-ES" dirty="0"/>
              <a:t>Tendencias </a:t>
            </a:r>
            <a:endParaRPr lang="es-ES" dirty="0" smtClean="0"/>
          </a:p>
          <a:p>
            <a:r>
              <a:rPr lang="es-ES" dirty="0" err="1" smtClean="0"/>
              <a:t>Intro</a:t>
            </a:r>
            <a:r>
              <a:rPr lang="es-ES" dirty="0" smtClean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Docker</a:t>
            </a:r>
            <a:endParaRPr lang="es-ES" dirty="0" smtClean="0"/>
          </a:p>
          <a:p>
            <a:r>
              <a:rPr lang="es-ES" dirty="0" smtClean="0"/>
              <a:t>Usando imágenes </a:t>
            </a:r>
            <a:r>
              <a:rPr lang="es-ES" dirty="0" err="1" smtClean="0"/>
              <a:t>Asterisk</a:t>
            </a:r>
            <a:r>
              <a:rPr lang="es-ES" dirty="0" smtClean="0"/>
              <a:t> para </a:t>
            </a:r>
            <a:r>
              <a:rPr lang="es-ES" dirty="0" err="1" smtClean="0"/>
              <a:t>Docker</a:t>
            </a:r>
            <a:endParaRPr lang="es-ES" dirty="0" smtClean="0"/>
          </a:p>
          <a:p>
            <a:r>
              <a:rPr lang="es-ES" dirty="0" err="1" smtClean="0"/>
              <a:t>Intro</a:t>
            </a:r>
            <a:r>
              <a:rPr lang="es-ES" dirty="0" smtClean="0"/>
              <a:t> a Linux</a:t>
            </a:r>
          </a:p>
          <a:p>
            <a:r>
              <a:rPr lang="es-ES" dirty="0" smtClean="0"/>
              <a:t>Instalando Linux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16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TENDENCIAS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 para donde van las cosas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4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Algunas tendencias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</a:p>
          <a:p>
            <a:r>
              <a:rPr lang="es-ES" dirty="0" smtClean="0"/>
              <a:t>Contenedores</a:t>
            </a:r>
          </a:p>
          <a:p>
            <a:r>
              <a:rPr lang="es-ES" dirty="0" smtClean="0"/>
              <a:t>Cloud</a:t>
            </a:r>
          </a:p>
          <a:p>
            <a:pPr marL="0" indent="0">
              <a:buNone/>
            </a:pP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2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Software que crea y corre VM (virtual machines), un </a:t>
            </a:r>
            <a:r>
              <a:rPr lang="es-ES" dirty="0" err="1" smtClean="0"/>
              <a:t>hypervisor</a:t>
            </a:r>
            <a:r>
              <a:rPr lang="es-ES" dirty="0" smtClean="0"/>
              <a:t> permite a un computador host soportar múltiples VM </a:t>
            </a:r>
            <a:r>
              <a:rPr lang="es-ES" dirty="0" err="1" smtClean="0"/>
              <a:t>guest</a:t>
            </a:r>
            <a:r>
              <a:rPr lang="es-ES" dirty="0" smtClean="0"/>
              <a:t> compartiendo sus recursos como memoria y procesador virtualmente.</a:t>
            </a:r>
          </a:p>
          <a:p>
            <a:endParaRPr lang="es-ES" dirty="0"/>
          </a:p>
          <a:p>
            <a:r>
              <a:rPr lang="es-ES" dirty="0" smtClean="0"/>
              <a:t>Una maquina simula muchas maquinas</a:t>
            </a:r>
          </a:p>
        </p:txBody>
      </p:sp>
      <p:pic>
        <p:nvPicPr>
          <p:cNvPr id="99330" name="Picture 2" descr="VirtualBox architecture [Bob Netherton 2010]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26" y="3118547"/>
            <a:ext cx="4056898" cy="30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Software que permite correr una aplicación incluyendo todos sus prerrequisitos. Puede intercambiarse entre maquinas</a:t>
            </a:r>
          </a:p>
          <a:p>
            <a:endParaRPr lang="es-ES" dirty="0"/>
          </a:p>
          <a:p>
            <a:r>
              <a:rPr lang="es-ES" dirty="0" smtClean="0"/>
              <a:t>Una maquina sostiene muchos contenedores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424" y="2759242"/>
            <a:ext cx="4143353" cy="3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Cloud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Localización remota de la infraestructura de cómputo.</a:t>
            </a:r>
          </a:p>
          <a:p>
            <a:endParaRPr lang="es-ES" dirty="0"/>
          </a:p>
          <a:p>
            <a:r>
              <a:rPr lang="es-ES" dirty="0" smtClean="0"/>
              <a:t>Una nube sostiene muchas</a:t>
            </a:r>
          </a:p>
          <a:p>
            <a:pPr marL="0" indent="0">
              <a:buNone/>
            </a:pPr>
            <a:r>
              <a:rPr lang="es-ES" dirty="0" smtClean="0"/>
              <a:t> maquinas/contenedores</a:t>
            </a:r>
          </a:p>
        </p:txBody>
      </p:sp>
      <p:pic>
        <p:nvPicPr>
          <p:cNvPr id="100354" name="Picture 2" descr="Cloud Computing Architecture — Components &amp;amp; Cloud Based Delivery | by  Chrysalis Software Solutio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8754"/>
            <a:ext cx="57054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</a:t>
            </a:r>
            <a:r>
              <a:rPr lang="es-ES" dirty="0" smtClean="0"/>
              <a:t> a </a:t>
            </a:r>
            <a:r>
              <a:rPr lang="es-ES" dirty="0" err="1" smtClean="0"/>
              <a:t>Docker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50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Docker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 smtClean="0"/>
              <a:t>christoofar</a:t>
            </a:r>
            <a:r>
              <a:rPr lang="es-ES" dirty="0" smtClean="0"/>
              <a:t>/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n-US" dirty="0" err="1"/>
              <a:t>docker</a:t>
            </a:r>
            <a:r>
              <a:rPr lang="en-US" dirty="0"/>
              <a:t> run -p 5060:5060/</a:t>
            </a:r>
            <a:r>
              <a:rPr lang="en-US" dirty="0" err="1"/>
              <a:t>udp</a:t>
            </a:r>
            <a:r>
              <a:rPr lang="en-US" dirty="0"/>
              <a:t> -p 4569:4569/</a:t>
            </a:r>
            <a:r>
              <a:rPr lang="en-US" dirty="0" err="1"/>
              <a:t>udp</a:t>
            </a:r>
            <a:r>
              <a:rPr lang="en-US" dirty="0"/>
              <a:t> --name asterisk </a:t>
            </a:r>
            <a:r>
              <a:rPr lang="en-US" dirty="0" err="1" smtClean="0"/>
              <a:t>christoofar</a:t>
            </a:r>
            <a:r>
              <a:rPr lang="en-US" dirty="0" smtClean="0"/>
              <a:t>/asterisk</a:t>
            </a:r>
          </a:p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exec</a:t>
            </a:r>
            <a:r>
              <a:rPr lang="es-ES" dirty="0"/>
              <a:t> -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asterisk</a:t>
            </a:r>
            <a:r>
              <a:rPr lang="es-ES" dirty="0"/>
              <a:t> </a:t>
            </a:r>
            <a:r>
              <a:rPr lang="es-ES" dirty="0" err="1"/>
              <a:t>asterisk</a:t>
            </a:r>
            <a:r>
              <a:rPr lang="es-ES" dirty="0"/>
              <a:t> –</a:t>
            </a:r>
            <a:r>
              <a:rPr lang="es-ES" dirty="0" err="1" smtClean="0"/>
              <a:t>rvvvvv</a:t>
            </a:r>
            <a:endParaRPr lang="es-ES" dirty="0" smtClean="0"/>
          </a:p>
          <a:p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ps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Docker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endParaRPr lang="es-ES" dirty="0" smtClean="0"/>
          </a:p>
          <a:p>
            <a:pPr marL="0" indent="0">
              <a:buNone/>
            </a:pP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23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</a:t>
            </a:r>
            <a:r>
              <a:rPr lang="es-ES" dirty="0" smtClean="0"/>
              <a:t> a Linux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1962150"/>
            <a:ext cx="2295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Linux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2770" name="Picture 2" descr="10 Most Stable Linux Distros In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823076" cy="51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</a:t>
            </a:r>
            <a:r>
              <a:rPr lang="en-US" dirty="0" err="1" smtClean="0"/>
              <a:t>Operativo</a:t>
            </a:r>
            <a:r>
              <a:rPr lang="en-US" dirty="0" smtClean="0"/>
              <a:t>. Android se </a:t>
            </a:r>
            <a:r>
              <a:rPr lang="en-US" dirty="0" err="1" smtClean="0"/>
              <a:t>mueve</a:t>
            </a:r>
            <a:r>
              <a:rPr lang="en-US" dirty="0" smtClean="0"/>
              <a:t> gracias a Linux. </a:t>
            </a:r>
          </a:p>
          <a:p>
            <a:r>
              <a:rPr lang="en-US" dirty="0" smtClean="0"/>
              <a:t>Un OS </a:t>
            </a:r>
            <a:r>
              <a:rPr lang="en-US" dirty="0" err="1" smtClean="0"/>
              <a:t>es</a:t>
            </a:r>
            <a:r>
              <a:rPr lang="en-US" dirty="0" smtClean="0"/>
              <a:t> un software que </a:t>
            </a:r>
            <a:r>
              <a:rPr lang="en-US" dirty="0" err="1" smtClean="0"/>
              <a:t>administra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de hardware </a:t>
            </a:r>
            <a:r>
              <a:rPr lang="en-US" dirty="0" err="1" smtClean="0"/>
              <a:t>asociados</a:t>
            </a:r>
            <a:r>
              <a:rPr lang="en-US" dirty="0" smtClean="0"/>
              <a:t> con la </a:t>
            </a:r>
            <a:r>
              <a:rPr lang="en-US" dirty="0" err="1" smtClean="0"/>
              <a:t>maquina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 OS </a:t>
            </a:r>
            <a:r>
              <a:rPr lang="en-US" dirty="0" err="1" smtClean="0"/>
              <a:t>administra</a:t>
            </a:r>
            <a:r>
              <a:rPr lang="en-US" dirty="0" smtClean="0"/>
              <a:t> la </a:t>
            </a:r>
            <a:r>
              <a:rPr lang="en-US" dirty="0" err="1" smtClean="0"/>
              <a:t>configuración</a:t>
            </a:r>
            <a:r>
              <a:rPr lang="en-US" dirty="0" smtClean="0"/>
              <a:t> entre el software y el hardware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28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Rompamos el hielo…</a:t>
            </a:r>
            <a:endParaRPr lang="es-CO" dirty="0"/>
          </a:p>
        </p:txBody>
      </p:sp>
      <p:pic>
        <p:nvPicPr>
          <p:cNvPr id="1026" name="Picture 2" descr="Quick Icebreak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20" y="1347022"/>
            <a:ext cx="8534836" cy="48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8306" name="Picture 2" descr="Talk:Linux/Archive 28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39" y="1825624"/>
            <a:ext cx="5779007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96258" name="Picture 2" descr="Linux Distros: What are the differences and how do I choose one? – *nix 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05" y="1825625"/>
            <a:ext cx="10546222" cy="40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 SSH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PUTTY</a:t>
            </a:r>
          </a:p>
          <a:p>
            <a:r>
              <a:rPr lang="es-ES" dirty="0" err="1" smtClean="0"/>
              <a:t>MobaXterm</a:t>
            </a: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20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Linux </a:t>
            </a:r>
            <a:r>
              <a:rPr lang="es-ES" dirty="0" err="1" smtClean="0"/>
              <a:t>components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Bootloader</a:t>
            </a:r>
            <a:r>
              <a:rPr lang="es-ES" dirty="0" smtClean="0"/>
              <a:t>: (GRUB Grand </a:t>
            </a:r>
            <a:r>
              <a:rPr lang="es-ES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bootloader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Kernel</a:t>
            </a:r>
            <a:r>
              <a:rPr lang="es-ES" dirty="0" smtClean="0"/>
              <a:t>: </a:t>
            </a:r>
            <a:r>
              <a:rPr lang="es-ES" dirty="0" err="1" smtClean="0"/>
              <a:t>manages</a:t>
            </a:r>
            <a:r>
              <a:rPr lang="es-ES" dirty="0" smtClean="0"/>
              <a:t> hardware</a:t>
            </a:r>
          </a:p>
          <a:p>
            <a:r>
              <a:rPr lang="es-ES" dirty="0" err="1" smtClean="0"/>
              <a:t>Init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: </a:t>
            </a:r>
            <a:r>
              <a:rPr lang="es-ES" dirty="0" err="1" smtClean="0"/>
              <a:t>bootstraps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r>
              <a:rPr lang="es-ES" dirty="0" smtClean="0"/>
              <a:t>, </a:t>
            </a:r>
            <a:r>
              <a:rPr lang="es-ES" dirty="0" err="1" smtClean="0"/>
              <a:t>charges</a:t>
            </a:r>
            <a:r>
              <a:rPr lang="es-ES" dirty="0" smtClean="0"/>
              <a:t> </a:t>
            </a:r>
            <a:r>
              <a:rPr lang="es-ES" dirty="0" err="1" smtClean="0"/>
              <a:t>daemons</a:t>
            </a:r>
            <a:endParaRPr lang="es-ES" dirty="0" smtClean="0"/>
          </a:p>
          <a:p>
            <a:r>
              <a:rPr lang="es-ES" dirty="0" err="1" smtClean="0"/>
              <a:t>Daemons</a:t>
            </a:r>
            <a:r>
              <a:rPr lang="es-ES" dirty="0" smtClean="0"/>
              <a:t>: </a:t>
            </a:r>
            <a:r>
              <a:rPr lang="es-ES" dirty="0" err="1" smtClean="0"/>
              <a:t>Background</a:t>
            </a:r>
            <a:r>
              <a:rPr lang="es-ES" dirty="0" smtClean="0"/>
              <a:t> </a:t>
            </a:r>
            <a:r>
              <a:rPr lang="es-ES" dirty="0" err="1" smtClean="0"/>
              <a:t>procesess</a:t>
            </a:r>
            <a:r>
              <a:rPr lang="es-ES" dirty="0" smtClean="0"/>
              <a:t>/</a:t>
            </a:r>
            <a:r>
              <a:rPr lang="es-ES" dirty="0" err="1" smtClean="0"/>
              <a:t>services</a:t>
            </a:r>
            <a:endParaRPr lang="es-ES" dirty="0" smtClean="0"/>
          </a:p>
          <a:p>
            <a:r>
              <a:rPr lang="es-ES" dirty="0" err="1" smtClean="0"/>
              <a:t>Graphical</a:t>
            </a:r>
            <a:r>
              <a:rPr lang="es-ES" dirty="0" smtClean="0"/>
              <a:t> Server: X</a:t>
            </a:r>
          </a:p>
          <a:p>
            <a:r>
              <a:rPr lang="es-ES" dirty="0" smtClean="0"/>
              <a:t>Desktop </a:t>
            </a:r>
            <a:r>
              <a:rPr lang="es-ES" dirty="0" err="1" smtClean="0"/>
              <a:t>Environment</a:t>
            </a:r>
            <a:r>
              <a:rPr lang="es-ES" dirty="0" smtClean="0"/>
              <a:t>: </a:t>
            </a:r>
            <a:r>
              <a:rPr lang="es-CO" dirty="0"/>
              <a:t>(GNOME, </a:t>
            </a:r>
            <a:r>
              <a:rPr lang="es-CO" dirty="0" err="1"/>
              <a:t>Cinnamon</a:t>
            </a:r>
            <a:r>
              <a:rPr lang="es-CO" dirty="0"/>
              <a:t>, Mate, </a:t>
            </a:r>
            <a:r>
              <a:rPr lang="es-CO" dirty="0" err="1"/>
              <a:t>Pantheon</a:t>
            </a:r>
            <a:r>
              <a:rPr lang="es-CO" dirty="0"/>
              <a:t>, </a:t>
            </a:r>
            <a:r>
              <a:rPr lang="es-CO" dirty="0" err="1"/>
              <a:t>Enlightenment</a:t>
            </a:r>
            <a:r>
              <a:rPr lang="es-CO" dirty="0"/>
              <a:t>, KDE, </a:t>
            </a:r>
            <a:r>
              <a:rPr lang="es-CO" dirty="0" err="1"/>
              <a:t>Xfce</a:t>
            </a:r>
            <a:r>
              <a:rPr lang="es-CO" dirty="0"/>
              <a:t>, etc.)</a:t>
            </a:r>
            <a:endParaRPr lang="es-ES" dirty="0" smtClean="0"/>
          </a:p>
          <a:p>
            <a:r>
              <a:rPr lang="es-ES" dirty="0" err="1" smtClean="0"/>
              <a:t>Applications</a:t>
            </a:r>
            <a:r>
              <a:rPr lang="es-ES" dirty="0" smtClean="0"/>
              <a:t>: </a:t>
            </a:r>
            <a:r>
              <a:rPr lang="es-ES" dirty="0" err="1" smtClean="0"/>
              <a:t>Other</a:t>
            </a:r>
            <a:r>
              <a:rPr lang="es-ES" dirty="0" smtClean="0"/>
              <a:t> software.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43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Linux </a:t>
            </a:r>
            <a:r>
              <a:rPr lang="es-ES" dirty="0" err="1" smtClean="0"/>
              <a:t>commands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1962150"/>
            <a:ext cx="2295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Linux test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https://create.kahoot.it/details/ae07a5f7-e7fc-4e94-958b-5d3d6266a175</a:t>
            </a:r>
          </a:p>
        </p:txBody>
      </p:sp>
    </p:spTree>
    <p:extLst>
      <p:ext uri="{BB962C8B-B14F-4D97-AF65-F5344CB8AC3E}">
        <p14:creationId xmlns:p14="http://schemas.microsoft.com/office/powerpoint/2010/main" val="4560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Linux </a:t>
            </a:r>
            <a:r>
              <a:rPr lang="es-ES" dirty="0" err="1" smtClean="0"/>
              <a:t>particularities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Root</a:t>
            </a:r>
            <a:r>
              <a:rPr lang="es-ES" dirty="0" smtClean="0"/>
              <a:t> :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modifies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endParaRPr lang="es-ES" dirty="0" smtClean="0"/>
          </a:p>
          <a:p>
            <a:r>
              <a:rPr lang="es-ES" dirty="0" smtClean="0"/>
              <a:t>Sudo : </a:t>
            </a:r>
            <a:r>
              <a:rPr lang="es-ES" dirty="0" err="1" smtClean="0"/>
              <a:t>superuser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Ps</a:t>
            </a:r>
            <a:r>
              <a:rPr lang="es-ES" dirty="0" smtClean="0"/>
              <a:t> : </a:t>
            </a:r>
            <a:r>
              <a:rPr lang="es-ES" dirty="0" err="1" smtClean="0"/>
              <a:t>process</a:t>
            </a:r>
            <a:r>
              <a:rPr lang="es-ES" dirty="0" smtClean="0"/>
              <a:t> status</a:t>
            </a:r>
          </a:p>
          <a:p>
            <a:r>
              <a:rPr lang="es-ES" dirty="0" err="1" smtClean="0"/>
              <a:t>Kill</a:t>
            </a:r>
            <a:r>
              <a:rPr lang="es-ES" dirty="0" smtClean="0"/>
              <a:t>:  </a:t>
            </a:r>
            <a:r>
              <a:rPr lang="es-ES" dirty="0" err="1" smtClean="0"/>
              <a:t>terminate</a:t>
            </a:r>
            <a:r>
              <a:rPr lang="es-ES" dirty="0" smtClean="0"/>
              <a:t> a </a:t>
            </a:r>
            <a:r>
              <a:rPr lang="es-ES" dirty="0" err="1" smtClean="0"/>
              <a:t>process</a:t>
            </a:r>
            <a:endParaRPr lang="es-ES" dirty="0" smtClean="0"/>
          </a:p>
          <a:p>
            <a:r>
              <a:rPr lang="es-ES" dirty="0" err="1" smtClean="0"/>
              <a:t>Tar</a:t>
            </a:r>
            <a:r>
              <a:rPr lang="es-ES" dirty="0" smtClean="0"/>
              <a:t>: tape archive</a:t>
            </a:r>
          </a:p>
          <a:p>
            <a:r>
              <a:rPr lang="es-ES" dirty="0" err="1" smtClean="0"/>
              <a:t>Make</a:t>
            </a:r>
            <a:r>
              <a:rPr lang="es-ES" dirty="0" smtClean="0"/>
              <a:t>: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sourcecode</a:t>
            </a:r>
            <a:endParaRPr lang="es-ES" dirty="0" smtClean="0"/>
          </a:p>
          <a:p>
            <a:r>
              <a:rPr lang="es-ES" dirty="0" err="1" smtClean="0"/>
              <a:t>Yum</a:t>
            </a:r>
            <a:r>
              <a:rPr lang="es-ES" dirty="0" smtClean="0"/>
              <a:t>:  </a:t>
            </a:r>
            <a:r>
              <a:rPr lang="es-ES" dirty="0" err="1" smtClean="0"/>
              <a:t>Yellowdog</a:t>
            </a:r>
            <a:r>
              <a:rPr lang="es-ES" dirty="0" smtClean="0"/>
              <a:t> </a:t>
            </a:r>
            <a:r>
              <a:rPr lang="es-ES" dirty="0" err="1" smtClean="0"/>
              <a:t>updater</a:t>
            </a:r>
            <a:r>
              <a:rPr lang="es-ES" dirty="0" smtClean="0"/>
              <a:t> </a:t>
            </a:r>
            <a:r>
              <a:rPr lang="es-ES" dirty="0" err="1" smtClean="0"/>
              <a:t>modified</a:t>
            </a:r>
            <a:r>
              <a:rPr lang="es-ES" dirty="0" smtClean="0"/>
              <a:t> (uses </a:t>
            </a:r>
            <a:r>
              <a:rPr lang="es-ES" dirty="0" err="1" smtClean="0"/>
              <a:t>RPMs</a:t>
            </a:r>
            <a:r>
              <a:rPr lang="es-ES" dirty="0" smtClean="0"/>
              <a:t>)</a:t>
            </a:r>
          </a:p>
          <a:p>
            <a:r>
              <a:rPr lang="es-ES" dirty="0" smtClean="0"/>
              <a:t>RPM: RPM </a:t>
            </a:r>
            <a:r>
              <a:rPr lang="es-ES" dirty="0" err="1" smtClean="0"/>
              <a:t>Package</a:t>
            </a:r>
            <a:r>
              <a:rPr lang="es-ES" dirty="0" smtClean="0"/>
              <a:t> Manager (</a:t>
            </a:r>
            <a:r>
              <a:rPr lang="es-ES" dirty="0" err="1" smtClean="0"/>
              <a:t>recursive</a:t>
            </a:r>
            <a:r>
              <a:rPr lang="es-ES" dirty="0" smtClean="0"/>
              <a:t> </a:t>
            </a:r>
            <a:r>
              <a:rPr lang="es-ES" dirty="0" err="1" smtClean="0"/>
              <a:t>acronym</a:t>
            </a:r>
            <a:r>
              <a:rPr lang="es-ES" dirty="0" smtClean="0"/>
              <a:t>)</a:t>
            </a:r>
          </a:p>
          <a:p>
            <a:r>
              <a:rPr lang="es-ES" dirty="0" smtClean="0"/>
              <a:t>Pipe: </a:t>
            </a:r>
            <a:r>
              <a:rPr lang="es-ES" dirty="0" err="1" smtClean="0"/>
              <a:t>Connect</a:t>
            </a:r>
            <a:r>
              <a:rPr lang="es-ES" dirty="0" smtClean="0"/>
              <a:t> a </a:t>
            </a:r>
            <a:r>
              <a:rPr lang="es-ES" dirty="0" err="1" smtClean="0"/>
              <a:t>process</a:t>
            </a:r>
            <a:r>
              <a:rPr lang="es-ES" dirty="0" smtClean="0"/>
              <a:t> output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input</a:t>
            </a:r>
          </a:p>
          <a:p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3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to a Unix/Linux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up a terminal:</a:t>
            </a:r>
          </a:p>
        </p:txBody>
      </p:sp>
      <p:graphicFrame>
        <p:nvGraphicFramePr>
          <p:cNvPr id="4100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2362200" y="2286000"/>
          <a:ext cx="70104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4" imgW="10869841" imgH="6590476" progId="Photoshop.Image.7">
                  <p:embed/>
                </p:oleObj>
              </mc:Choice>
              <mc:Fallback>
                <p:oleObj name="Image" r:id="rId4" imgW="10869841" imgH="659047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70104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6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Connecting to a Unix/Linux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up a terminal: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362200" y="2286000"/>
          <a:ext cx="70104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4" imgW="10869841" imgH="6590476" progId="Photoshop.Image.7">
                  <p:embed/>
                </p:oleObj>
              </mc:Choice>
              <mc:Fallback>
                <p:oleObj name="Image" r:id="rId4" imgW="10869841" imgH="659047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70104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4953000" y="3505201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“prompt”</a:t>
            </a:r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 flipH="1" flipV="1">
            <a:off x="5105400" y="27432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27" name="Line 17"/>
          <p:cNvSpPr>
            <a:spLocks noChangeShapeType="1"/>
          </p:cNvSpPr>
          <p:nvPr/>
        </p:nvSpPr>
        <p:spPr bwMode="auto">
          <a:xfrm flipV="1">
            <a:off x="4191000" y="2743200"/>
            <a:ext cx="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 flipV="1">
            <a:off x="2743200" y="2819400"/>
            <a:ext cx="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29" name="Text Box 19"/>
          <p:cNvSpPr txBox="1">
            <a:spLocks noChangeArrowheads="1"/>
          </p:cNvSpPr>
          <p:nvPr/>
        </p:nvSpPr>
        <p:spPr bwMode="auto">
          <a:xfrm>
            <a:off x="3352800" y="4419601"/>
            <a:ext cx="310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current directory (“path”)</a:t>
            </a:r>
          </a:p>
        </p:txBody>
      </p:sp>
      <p:sp>
        <p:nvSpPr>
          <p:cNvPr id="5130" name="Text Box 20"/>
          <p:cNvSpPr txBox="1">
            <a:spLocks noChangeArrowheads="1"/>
          </p:cNvSpPr>
          <p:nvPr/>
        </p:nvSpPr>
        <p:spPr bwMode="auto">
          <a:xfrm>
            <a:off x="2362200" y="548640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host</a:t>
            </a:r>
          </a:p>
        </p:txBody>
      </p:sp>
    </p:spTree>
    <p:extLst>
      <p:ext uri="{BB962C8B-B14F-4D97-AF65-F5344CB8AC3E}">
        <p14:creationId xmlns:p14="http://schemas.microsoft.com/office/powerpoint/2010/main" val="7617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exactly is a “shell”?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After logging in, Linux/Unix starts another program called the </a:t>
            </a:r>
            <a:r>
              <a:rPr lang="en-US" altLang="en-US" b="1"/>
              <a:t>shell</a:t>
            </a:r>
            <a:endParaRPr lang="en-US" altLang="en-US"/>
          </a:p>
          <a:p>
            <a:pPr eaLnBrk="1" hangingPunct="1"/>
            <a:r>
              <a:rPr lang="en-US" altLang="en-US"/>
              <a:t>The shell interprets commands the user types and manages their execution</a:t>
            </a:r>
          </a:p>
          <a:p>
            <a:pPr lvl="2" eaLnBrk="1" hangingPunct="1"/>
            <a:r>
              <a:rPr lang="en-US" altLang="en-US" sz="2100"/>
              <a:t>The shell communicates with the internal part of the operating system called the </a:t>
            </a:r>
            <a:r>
              <a:rPr lang="en-US" altLang="en-US" sz="2100" b="1"/>
              <a:t>kernel</a:t>
            </a:r>
            <a:endParaRPr lang="en-US" altLang="en-US" sz="2100"/>
          </a:p>
          <a:p>
            <a:pPr lvl="2" eaLnBrk="1" hangingPunct="1"/>
            <a:r>
              <a:rPr lang="en-US" altLang="en-US" sz="2100"/>
              <a:t>The most popular shells are: tcsh, csh, korn, and bash</a:t>
            </a:r>
          </a:p>
          <a:p>
            <a:pPr lvl="2" eaLnBrk="1" hangingPunct="1"/>
            <a:r>
              <a:rPr lang="en-US" altLang="en-US" sz="2100"/>
              <a:t>The differences are most times subtle</a:t>
            </a:r>
          </a:p>
          <a:p>
            <a:pPr lvl="2" eaLnBrk="1" hangingPunct="1"/>
            <a:r>
              <a:rPr lang="en-US" altLang="en-US" sz="2100"/>
              <a:t>For this tutorial, we are using bash</a:t>
            </a:r>
          </a:p>
          <a:p>
            <a:pPr lvl="1" eaLnBrk="1" hangingPunct="1"/>
            <a:endParaRPr lang="en-US" altLang="en-US" sz="2300"/>
          </a:p>
          <a:p>
            <a:pPr eaLnBrk="1" hangingPunct="1"/>
            <a:r>
              <a:rPr lang="en-US" altLang="en-US"/>
              <a:t>Shell commands are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352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2"/>
          <p:cNvSpPr txBox="1">
            <a:spLocks/>
          </p:cNvSpPr>
          <p:nvPr/>
        </p:nvSpPr>
        <p:spPr>
          <a:xfrm>
            <a:off x="3096623" y="889153"/>
            <a:ext cx="7223949" cy="14495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 smtClean="0">
              <a:highlight>
                <a:srgbClr val="FFFF00"/>
              </a:highlight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 presento, soy ALFONSO AYALA PALOMA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MAGISTER EN INGENIERÍA – AREA SISTEMAS Y COMPUTACIÓN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 smtClean="0">
              <a:highlight>
                <a:srgbClr val="FFFF00"/>
              </a:highlight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 smtClean="0">
              <a:highlight>
                <a:srgbClr val="FFFF00"/>
              </a:highlight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s-ES" sz="1400" dirty="0">
              <a:highlight>
                <a:srgbClr val="FFFF00"/>
              </a:highligh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0F7E49D-9FE7-4238-A43C-E209E49F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6" y="590616"/>
            <a:ext cx="1730243" cy="17480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926CFDD-8B1B-4327-B7FA-3D3BB5E77022}"/>
              </a:ext>
            </a:extLst>
          </p:cNvPr>
          <p:cNvSpPr txBox="1"/>
          <p:nvPr/>
        </p:nvSpPr>
        <p:spPr>
          <a:xfrm>
            <a:off x="930546" y="2470303"/>
            <a:ext cx="10274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RESUMEN – HOJA DE VIDA  (PERFIL PROFESIONAL) </a:t>
            </a:r>
          </a:p>
          <a:p>
            <a:pPr algn="just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Magíster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Ingeniería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el área de Sistemas y computación de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 Universidad Nacional de Colombia. Especialista en Seguridad de la Información de la Universidad de los Andes, Especialista en Docencia Universitaria de la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Universidad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Cooperativa,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Profesional en Ingeniería de Sistemas  de la Universidad  Nacional de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Colombia. Catedrático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las Universidades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Cooperativa y del Tolima.   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Amplia experiencia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en proyectos de desarrollo de sistemas de información, herramientas de soporte a toma de decisiones, proyectos 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Asterisk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 * y coaching de Innovación. </a:t>
            </a: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Help!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Whenever you need help with a command type “man” and the command name</a:t>
            </a:r>
          </a:p>
        </p:txBody>
      </p:sp>
    </p:spTree>
    <p:extLst>
      <p:ext uri="{BB962C8B-B14F-4D97-AF65-F5344CB8AC3E}">
        <p14:creationId xmlns:p14="http://schemas.microsoft.com/office/powerpoint/2010/main" val="12872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Help!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>
            <p:ph idx="1"/>
          </p:nvPr>
        </p:nvGraphicFramePr>
        <p:xfrm>
          <a:off x="2368551" y="1600201"/>
          <a:ext cx="74533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Image" r:id="rId4" imgW="10882540" imgH="6615873" progId="Photoshop.Image.7">
                  <p:embed/>
                </p:oleObj>
              </mc:Choice>
              <mc:Fallback>
                <p:oleObj name="Image" r:id="rId4" imgW="10882540" imgH="661587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1" y="1600201"/>
                        <a:ext cx="74533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1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Help!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>
            <p:ph idx="1"/>
          </p:nvPr>
        </p:nvGraphicFramePr>
        <p:xfrm>
          <a:off x="2336801" y="1600201"/>
          <a:ext cx="75168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Image" r:id="rId4" imgW="10869841" imgH="6552381" progId="Photoshop.Image.7">
                  <p:embed/>
                </p:oleObj>
              </mc:Choice>
              <mc:Fallback>
                <p:oleObj name="Image" r:id="rId4" imgW="10869841" imgH="655238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1600201"/>
                        <a:ext cx="75168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Help!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>
            <p:ph idx="1"/>
          </p:nvPr>
        </p:nvGraphicFramePr>
        <p:xfrm>
          <a:off x="2339976" y="1600201"/>
          <a:ext cx="75104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Image" r:id="rId4" imgW="10882540" imgH="6565079" progId="Photoshop.Image.7">
                  <p:embed/>
                </p:oleObj>
              </mc:Choice>
              <mc:Fallback>
                <p:oleObj name="Image" r:id="rId4" imgW="10882540" imgH="65650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600201"/>
                        <a:ext cx="75104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7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Unix/Linux File System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994525" y="5294313"/>
            <a:ext cx="2255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/home/john/portfolio/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8289925" y="3998913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/home/mary/</a:t>
            </a: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flipV="1">
            <a:off x="8001000" y="5715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7451726" y="6135688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The Path</a:t>
            </a:r>
          </a:p>
        </p:txBody>
      </p:sp>
      <p:pic>
        <p:nvPicPr>
          <p:cNvPr id="11271" name="Picture 9" descr="file-system.png                                                000B63D0Root                           C4C26A2C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1"/>
            <a:ext cx="8153400" cy="4144963"/>
          </a:xfrm>
        </p:spPr>
      </p:pic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7543800" y="1143000"/>
            <a:ext cx="254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NOTE: Unix file names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are </a:t>
            </a:r>
            <a:r>
              <a:rPr lang="en-US" altLang="en-US" sz="1800" b="1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14991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pwd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your current path use “pwd”</a:t>
            </a:r>
          </a:p>
        </p:txBody>
      </p:sp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2362200" y="2209801"/>
          <a:ext cx="729615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Image" r:id="rId4" imgW="10844444" imgH="6577778" progId="Photoshop.Image.7">
                  <p:embed/>
                </p:oleObj>
              </mc:Choice>
              <mc:Fallback>
                <p:oleObj name="Image" r:id="rId4" imgW="10844444" imgH="657777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1"/>
                        <a:ext cx="729615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cd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change to a specific directory use “cd”</a:t>
            </a:r>
          </a:p>
        </p:txBody>
      </p:sp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2514600" y="2209800"/>
          <a:ext cx="7448550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Image" r:id="rId4" imgW="10844444" imgH="6539683" progId="Photoshop.Image.7">
                  <p:embed/>
                </p:oleObj>
              </mc:Choice>
              <mc:Fallback>
                <p:oleObj name="Image" r:id="rId4" imgW="10844444" imgH="653968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7448550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9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cd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“~” is the location of your home directory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590800" y="2133600"/>
          <a:ext cx="752475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Image" r:id="rId4" imgW="10844444" imgH="6552381" progId="Photoshop.Image.7">
                  <p:embed/>
                </p:oleObj>
              </mc:Choice>
              <mc:Fallback>
                <p:oleObj name="Image" r:id="rId4" imgW="10844444" imgH="655238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7524750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1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cd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“..” is the location of the directory below current one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893991"/>
              </p:ext>
            </p:extLst>
          </p:nvPr>
        </p:nvGraphicFramePr>
        <p:xfrm>
          <a:off x="549323" y="1920923"/>
          <a:ext cx="760095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23" y="1920923"/>
                        <a:ext cx="7600950" cy="462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3000"/>
              <a:t>To list the files in the current directory use “ls”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07864"/>
              </p:ext>
            </p:extLst>
          </p:nvPr>
        </p:nvGraphicFramePr>
        <p:xfrm>
          <a:off x="363940" y="1949522"/>
          <a:ext cx="7772400" cy="470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Image" r:id="rId4" imgW="10869841" imgH="6577778" progId="Photoshop.Image.7">
                  <p:embed/>
                </p:oleObj>
              </mc:Choice>
              <mc:Fallback>
                <p:oleObj name="Image" r:id="rId4" imgW="10869841" imgH="657777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40" y="1949522"/>
                        <a:ext cx="7772400" cy="470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1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Thinking</a:t>
            </a:r>
            <a:r>
              <a:rPr lang="es-ES" dirty="0" smtClean="0"/>
              <a:t>: Pensamiento de diseño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P</a:t>
            </a:r>
            <a:r>
              <a:rPr lang="es-ES" sz="4000" dirty="0" smtClean="0"/>
              <a:t>roceso </a:t>
            </a:r>
            <a:r>
              <a:rPr lang="es-ES" sz="4000" dirty="0"/>
              <a:t>Centrado en el usuario</a:t>
            </a:r>
            <a:endParaRPr lang="es-CO" sz="4000" dirty="0"/>
          </a:p>
          <a:p>
            <a:pPr marL="0" indent="0">
              <a:buNone/>
            </a:pPr>
            <a:r>
              <a:rPr lang="es-ES" sz="4000" dirty="0" smtClean="0"/>
              <a:t>para facilitar la </a:t>
            </a:r>
            <a:r>
              <a:rPr lang="es-ES" sz="4000" dirty="0"/>
              <a:t>solución de problemas, el diseño y desarrollo de productos y servicios de todo tipo y sectores económicos</a:t>
            </a:r>
            <a:r>
              <a:rPr lang="es-ES" sz="4000" dirty="0" smtClean="0"/>
              <a:t>,</a:t>
            </a:r>
          </a:p>
          <a:p>
            <a:pPr marL="0" indent="0">
              <a:buNone/>
            </a:pPr>
            <a:r>
              <a:rPr lang="es-ES" sz="4000" dirty="0" smtClean="0"/>
              <a:t>utilizando </a:t>
            </a:r>
            <a:r>
              <a:rPr lang="es-ES" sz="4000" dirty="0"/>
              <a:t>para ello equipos altamente motivados, y la innovación y creatividad como </a:t>
            </a:r>
            <a:r>
              <a:rPr lang="es-ES" sz="4000" dirty="0" smtClean="0"/>
              <a:t>motores.</a:t>
            </a:r>
          </a:p>
        </p:txBody>
      </p:sp>
    </p:spTree>
    <p:extLst>
      <p:ext uri="{BB962C8B-B14F-4D97-AF65-F5344CB8AC3E}">
        <p14:creationId xmlns:p14="http://schemas.microsoft.com/office/powerpoint/2010/main" val="3977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ls has many options </a:t>
            </a:r>
          </a:p>
          <a:p>
            <a:pPr lvl="1" eaLnBrk="1" hangingPunct="1"/>
            <a:r>
              <a:rPr lang="en-US" altLang="en-US" smtClean="0"/>
              <a:t> -l  long list (displays lots of info)</a:t>
            </a:r>
          </a:p>
          <a:p>
            <a:pPr lvl="1" eaLnBrk="1" hangingPunct="1"/>
            <a:r>
              <a:rPr lang="en-US" altLang="en-US" smtClean="0"/>
              <a:t> -t  sort by modification time</a:t>
            </a:r>
          </a:p>
          <a:p>
            <a:pPr lvl="1" eaLnBrk="1" hangingPunct="1"/>
            <a:r>
              <a:rPr lang="en-US" altLang="en-US" smtClean="0"/>
              <a:t> -S sort by size</a:t>
            </a:r>
          </a:p>
          <a:p>
            <a:pPr lvl="1" eaLnBrk="1" hangingPunct="1"/>
            <a:r>
              <a:rPr lang="en-US" altLang="en-US" smtClean="0"/>
              <a:t> -h list file sizes in human readable format</a:t>
            </a:r>
          </a:p>
          <a:p>
            <a:pPr lvl="1" eaLnBrk="1" hangingPunct="1"/>
            <a:r>
              <a:rPr lang="en-US" altLang="en-US" smtClean="0"/>
              <a:t> -r reverse the order</a:t>
            </a:r>
          </a:p>
          <a:p>
            <a:pPr eaLnBrk="1" hangingPunct="1"/>
            <a:r>
              <a:rPr lang="en-US" altLang="en-US" smtClean="0"/>
              <a:t>“man ls” for more options</a:t>
            </a:r>
          </a:p>
          <a:p>
            <a:pPr eaLnBrk="1" hangingPunct="1"/>
            <a:r>
              <a:rPr lang="en-US" altLang="en-US" smtClean="0"/>
              <a:t>Options can be combined: “ls -ltr”</a:t>
            </a:r>
          </a:p>
        </p:txBody>
      </p:sp>
    </p:spTree>
    <p:extLst>
      <p:ext uri="{BB962C8B-B14F-4D97-AF65-F5344CB8AC3E}">
        <p14:creationId xmlns:p14="http://schemas.microsoft.com/office/powerpoint/2010/main" val="22522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ls -ltr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/>
              <a:t>List files by time in reverse order with long listing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514600" y="2100264"/>
          <a:ext cx="7772400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Image" r:id="rId4" imgW="10869841" imgH="6653968" progId="Photoshop.Image.7">
                  <p:embed/>
                </p:oleObj>
              </mc:Choice>
              <mc:Fallback>
                <p:oleObj name="Image" r:id="rId4" imgW="10869841" imgH="665396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00264"/>
                        <a:ext cx="7772400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1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Syntax: *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“*” can be used as a wildcard in unix/linux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514600" y="2090738"/>
          <a:ext cx="7848600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90738"/>
                        <a:ext cx="7848600" cy="476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8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mkdir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To create a new directory use “mkdir”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77801"/>
              </p:ext>
            </p:extLst>
          </p:nvPr>
        </p:nvGraphicFramePr>
        <p:xfrm>
          <a:off x="200167" y="1982503"/>
          <a:ext cx="7848600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67" y="1982503"/>
                        <a:ext cx="7848600" cy="477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8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rmdir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To remove and empty directory use “rmdir”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438400" y="2209801"/>
          <a:ext cx="7848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Image" r:id="rId4" imgW="10869841" imgH="6653968" progId="Photoshop.Image.7">
                  <p:embed/>
                </p:oleObj>
              </mc:Choice>
              <mc:Fallback>
                <p:oleObj name="Image" r:id="rId4" imgW="10869841" imgH="665396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1"/>
                        <a:ext cx="784860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6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a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Various ways to display a file in Unix</a:t>
            </a:r>
          </a:p>
          <a:p>
            <a:pPr lvl="1" eaLnBrk="1" hangingPunct="1"/>
            <a:r>
              <a:rPr lang="en-US" altLang="en-US" smtClean="0"/>
              <a:t> cat</a:t>
            </a:r>
          </a:p>
          <a:p>
            <a:pPr lvl="1" eaLnBrk="1" hangingPunct="1"/>
            <a:r>
              <a:rPr lang="en-US" altLang="en-US" smtClean="0"/>
              <a:t> less</a:t>
            </a:r>
          </a:p>
          <a:p>
            <a:pPr lvl="1" eaLnBrk="1" hangingPunct="1"/>
            <a:r>
              <a:rPr lang="en-US" altLang="en-US" smtClean="0"/>
              <a:t> head</a:t>
            </a:r>
          </a:p>
          <a:p>
            <a:pPr lvl="1" eaLnBrk="1" hangingPunct="1"/>
            <a:r>
              <a:rPr lang="en-US" altLang="en-US" smtClean="0"/>
              <a:t> tail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95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cat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Dumps an entire file to standard output </a:t>
            </a:r>
          </a:p>
          <a:p>
            <a:pPr eaLnBrk="1" hangingPunct="1"/>
            <a:r>
              <a:rPr lang="en-US" altLang="en-US" smtClean="0"/>
              <a:t>Good for displaying short, simple files</a:t>
            </a:r>
          </a:p>
        </p:txBody>
      </p:sp>
    </p:spTree>
    <p:extLst>
      <p:ext uri="{BB962C8B-B14F-4D97-AF65-F5344CB8AC3E}">
        <p14:creationId xmlns:p14="http://schemas.microsoft.com/office/powerpoint/2010/main" val="3200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less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“less” displays a file, allowing forward/backward movement within it </a:t>
            </a:r>
          </a:p>
          <a:p>
            <a:pPr lvl="1" eaLnBrk="1" hangingPunct="1"/>
            <a:r>
              <a:rPr lang="en-US" altLang="en-US" smtClean="0"/>
              <a:t>return scrolls forward one line, space one page</a:t>
            </a:r>
          </a:p>
          <a:p>
            <a:pPr lvl="1" eaLnBrk="1" hangingPunct="1"/>
            <a:r>
              <a:rPr lang="en-US" altLang="en-US" smtClean="0"/>
              <a:t>y scrolls back one line, b one page</a:t>
            </a:r>
          </a:p>
          <a:p>
            <a:pPr eaLnBrk="1" hangingPunct="1"/>
            <a:r>
              <a:rPr lang="en-US" altLang="en-US" smtClean="0"/>
              <a:t> use “/” to search for a string</a:t>
            </a:r>
          </a:p>
          <a:p>
            <a:pPr eaLnBrk="1" hangingPunct="1"/>
            <a:r>
              <a:rPr lang="en-US" altLang="en-US" smtClean="0"/>
              <a:t>Press q to quit</a:t>
            </a:r>
          </a:p>
        </p:txBody>
      </p:sp>
    </p:spTree>
    <p:extLst>
      <p:ext uri="{BB962C8B-B14F-4D97-AF65-F5344CB8AC3E}">
        <p14:creationId xmlns:p14="http://schemas.microsoft.com/office/powerpoint/2010/main" val="1284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head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“head” displays the top part of a file</a:t>
            </a:r>
          </a:p>
          <a:p>
            <a:pPr eaLnBrk="1" hangingPunct="1"/>
            <a:r>
              <a:rPr lang="en-US" altLang="en-US" smtClean="0"/>
              <a:t> By default it shows the first 10 lines</a:t>
            </a:r>
          </a:p>
          <a:p>
            <a:pPr eaLnBrk="1" hangingPunct="1"/>
            <a:r>
              <a:rPr lang="en-US" altLang="en-US" smtClean="0"/>
              <a:t> -n option allows you to change that </a:t>
            </a:r>
          </a:p>
          <a:p>
            <a:pPr eaLnBrk="1" hangingPunct="1"/>
            <a:r>
              <a:rPr lang="en-US" altLang="en-US" smtClean="0"/>
              <a:t> “head -n50 file.txt” displays the first 50 lines of file.txt</a:t>
            </a:r>
          </a:p>
        </p:txBody>
      </p:sp>
    </p:spTree>
    <p:extLst>
      <p:ext uri="{BB962C8B-B14F-4D97-AF65-F5344CB8AC3E}">
        <p14:creationId xmlns:p14="http://schemas.microsoft.com/office/powerpoint/2010/main" val="12439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head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Here’s an example of using “head”: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438400" y="2209800"/>
          <a:ext cx="733425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Image" r:id="rId4" imgW="10793651" imgH="6577778" progId="Photoshop.Image.7">
                  <p:embed/>
                </p:oleObj>
              </mc:Choice>
              <mc:Fallback>
                <p:oleObj name="Image" r:id="rId4" imgW="10793651" imgH="657777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733425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6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 6"/>
          <p:cNvSpPr/>
          <p:nvPr/>
        </p:nvSpPr>
        <p:spPr>
          <a:xfrm>
            <a:off x="6051645" y="1690688"/>
            <a:ext cx="5213445" cy="457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ombo 4"/>
          <p:cNvSpPr/>
          <p:nvPr/>
        </p:nvSpPr>
        <p:spPr>
          <a:xfrm>
            <a:off x="838200" y="1690688"/>
            <a:ext cx="5213445" cy="457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Thinking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94" y="2361063"/>
            <a:ext cx="9895001" cy="2977030"/>
          </a:xfrm>
        </p:spPr>
      </p:pic>
      <p:sp>
        <p:nvSpPr>
          <p:cNvPr id="8" name="CuadroTexto 7"/>
          <p:cNvSpPr txBox="1"/>
          <p:nvPr/>
        </p:nvSpPr>
        <p:spPr>
          <a:xfrm>
            <a:off x="910694" y="5893356"/>
            <a:ext cx="105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DESCUBRIR                                           DEFINIR                             DESARROLLAR                                ENTREGAR                                                                           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15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tail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Same as head, but shows the last lines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438400" y="2268538"/>
          <a:ext cx="748665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Image" r:id="rId4" imgW="10895238" imgH="6679365" progId="Photoshop.Image.7">
                  <p:embed/>
                </p:oleObj>
              </mc:Choice>
              <mc:Fallback>
                <p:oleObj name="Image" r:id="rId4" imgW="10895238" imgH="667936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68538"/>
                        <a:ext cx="748665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Commands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a file: cp</a:t>
            </a:r>
          </a:p>
          <a:p>
            <a:pPr eaLnBrk="1" hangingPunct="1"/>
            <a:r>
              <a:rPr lang="en-US" altLang="en-US" smtClean="0"/>
              <a:t>Move or rename a file: mv</a:t>
            </a:r>
          </a:p>
          <a:p>
            <a:pPr eaLnBrk="1" hangingPunct="1"/>
            <a:r>
              <a:rPr lang="en-US" altLang="en-US" smtClean="0"/>
              <a:t>Remove a file: rm</a:t>
            </a:r>
          </a:p>
        </p:txBody>
      </p:sp>
    </p:spTree>
    <p:extLst>
      <p:ext uri="{BB962C8B-B14F-4D97-AF65-F5344CB8AC3E}">
        <p14:creationId xmlns:p14="http://schemas.microsoft.com/office/powerpoint/2010/main" val="1881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cp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copy a file use “cp”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438400" y="2274888"/>
          <a:ext cx="7543800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74888"/>
                        <a:ext cx="7543800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mv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To move a file to a different location use “mv”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71303"/>
              </p:ext>
            </p:extLst>
          </p:nvPr>
        </p:nvGraphicFramePr>
        <p:xfrm>
          <a:off x="1105467" y="2392722"/>
          <a:ext cx="7014381" cy="427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Image" r:id="rId4" imgW="10920635" imgH="6653968" progId="Photoshop.Image.7">
                  <p:embed/>
                </p:oleObj>
              </mc:Choice>
              <mc:Fallback>
                <p:oleObj name="Image" r:id="rId4" imgW="10920635" imgH="665396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467" y="2392722"/>
                        <a:ext cx="7014381" cy="4274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0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mv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mv can also be used to rename a file</a:t>
            </a:r>
          </a:p>
        </p:txBody>
      </p:sp>
      <p:graphicFrame>
        <p:nvGraphicFramePr>
          <p:cNvPr id="3174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79654"/>
              </p:ext>
            </p:extLst>
          </p:nvPr>
        </p:nvGraphicFramePr>
        <p:xfrm>
          <a:off x="972403" y="2394235"/>
          <a:ext cx="7022647" cy="426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03" y="2394235"/>
                        <a:ext cx="7022647" cy="426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9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remove a file use “rm”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48159"/>
              </p:ext>
            </p:extLst>
          </p:nvPr>
        </p:nvGraphicFramePr>
        <p:xfrm>
          <a:off x="978091" y="2356112"/>
          <a:ext cx="7095687" cy="431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Image" r:id="rId4" imgW="10895238" imgH="6628571" progId="Photoshop.Image.7">
                  <p:embed/>
                </p:oleObj>
              </mc:Choice>
              <mc:Fallback>
                <p:oleObj name="Image" r:id="rId4" imgW="10895238" imgH="662857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091" y="2356112"/>
                        <a:ext cx="7095687" cy="4317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remove a file “recursively”: rm –r</a:t>
            </a:r>
          </a:p>
          <a:p>
            <a:pPr eaLnBrk="1" hangingPunct="1"/>
            <a:r>
              <a:rPr lang="en-US" altLang="en-US" smtClean="0"/>
              <a:t>Used to remove all files and directories </a:t>
            </a:r>
          </a:p>
          <a:p>
            <a:pPr eaLnBrk="1" hangingPunct="1"/>
            <a:r>
              <a:rPr lang="en-US" altLang="en-US" smtClean="0"/>
              <a:t>Be very careful, deletions are permanent in Unix/Linux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67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permissions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file in Unix/Linux has an associated permission level</a:t>
            </a:r>
          </a:p>
          <a:p>
            <a:pPr eaLnBrk="1" hangingPunct="1"/>
            <a:r>
              <a:rPr lang="en-US" altLang="en-US" smtClean="0"/>
              <a:t>This allows the user to prevent others from reading/writing/executing their files or directories</a:t>
            </a:r>
          </a:p>
          <a:p>
            <a:pPr eaLnBrk="1" hangingPunct="1"/>
            <a:r>
              <a:rPr lang="en-US" altLang="en-US" smtClean="0"/>
              <a:t>Use “ls -l </a:t>
            </a:r>
            <a:r>
              <a:rPr lang="en-US" altLang="en-US" i="1" smtClean="0"/>
              <a:t>filename</a:t>
            </a:r>
            <a:r>
              <a:rPr lang="en-US" altLang="en-US" smtClean="0"/>
              <a:t>” to find the permission level of that file</a:t>
            </a:r>
          </a:p>
        </p:txBody>
      </p:sp>
    </p:spTree>
    <p:extLst>
      <p:ext uri="{BB962C8B-B14F-4D97-AF65-F5344CB8AC3E}">
        <p14:creationId xmlns:p14="http://schemas.microsoft.com/office/powerpoint/2010/main" val="28235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Permission levels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“r” means “read only” permission</a:t>
            </a:r>
          </a:p>
          <a:p>
            <a:pPr eaLnBrk="1" hangingPunct="1"/>
            <a:r>
              <a:rPr lang="en-US" altLang="en-US" smtClean="0"/>
              <a:t>“w” means “write” permission</a:t>
            </a:r>
          </a:p>
          <a:p>
            <a:pPr eaLnBrk="1" hangingPunct="1"/>
            <a:r>
              <a:rPr lang="en-US" altLang="en-US" smtClean="0"/>
              <a:t>“x” means “execute” permission</a:t>
            </a:r>
          </a:p>
          <a:p>
            <a:pPr lvl="1" eaLnBrk="1" hangingPunct="1"/>
            <a:r>
              <a:rPr lang="en-US" altLang="en-US" smtClean="0"/>
              <a:t>In case of directory, “</a:t>
            </a:r>
            <a:r>
              <a:rPr lang="en-US" altLang="en-US" b="1" smtClean="0"/>
              <a:t>x”</a:t>
            </a:r>
            <a:r>
              <a:rPr lang="en-US" altLang="en-US" smtClean="0"/>
              <a:t> grants permission to list directory contents</a:t>
            </a:r>
          </a:p>
        </p:txBody>
      </p:sp>
    </p:spTree>
    <p:extLst>
      <p:ext uri="{BB962C8B-B14F-4D97-AF65-F5344CB8AC3E}">
        <p14:creationId xmlns:p14="http://schemas.microsoft.com/office/powerpoint/2010/main" val="4217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Permissions</a:t>
            </a:r>
          </a:p>
        </p:txBody>
      </p:sp>
      <p:graphicFrame>
        <p:nvGraphicFramePr>
          <p:cNvPr id="36867" name="Object 1024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19812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6869" name="Line 12"/>
          <p:cNvSpPr>
            <a:spLocks noChangeShapeType="1"/>
          </p:cNvSpPr>
          <p:nvPr/>
        </p:nvSpPr>
        <p:spPr bwMode="auto">
          <a:xfrm flipH="1" flipV="1">
            <a:off x="2209800" y="2590800"/>
            <a:ext cx="3810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6870" name="Text Box 13"/>
          <p:cNvSpPr txBox="1">
            <a:spLocks noChangeArrowheads="1"/>
          </p:cNvSpPr>
          <p:nvPr/>
        </p:nvSpPr>
        <p:spPr bwMode="auto">
          <a:xfrm>
            <a:off x="2117726" y="5907088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User (you)</a:t>
            </a:r>
          </a:p>
        </p:txBody>
      </p:sp>
    </p:spTree>
    <p:extLst>
      <p:ext uri="{BB962C8B-B14F-4D97-AF65-F5344CB8AC3E}">
        <p14:creationId xmlns:p14="http://schemas.microsoft.com/office/powerpoint/2010/main" val="24292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Juego de roles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581473"/>
            <a:ext cx="10515600" cy="1595489"/>
          </a:xfrm>
        </p:spPr>
        <p:txBody>
          <a:bodyPr/>
          <a:lstStyle/>
          <a:p>
            <a:r>
              <a:rPr lang="es-ES" dirty="0" err="1" smtClean="0"/>
              <a:t>Stakeholder</a:t>
            </a:r>
            <a:r>
              <a:rPr lang="es-ES" dirty="0" smtClean="0"/>
              <a:t>            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              Coach               </a:t>
            </a:r>
            <a:r>
              <a:rPr lang="es-ES" dirty="0" err="1" smtClean="0"/>
              <a:t>Developer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Cada uno en su role va a participar del proyecto.            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02" y="1728785"/>
            <a:ext cx="2142982" cy="26209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280" y="1867052"/>
            <a:ext cx="2093242" cy="25380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823" y="1944710"/>
            <a:ext cx="2119198" cy="25208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07" y="1919560"/>
            <a:ext cx="2078224" cy="24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Permissions</a:t>
            </a:r>
          </a:p>
        </p:txBody>
      </p:sp>
      <p:graphicFrame>
        <p:nvGraphicFramePr>
          <p:cNvPr id="37891" name="Object 1024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 flipV="1">
            <a:off x="2590800" y="2590800"/>
            <a:ext cx="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117725" y="59070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9676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Permissions</a:t>
            </a:r>
          </a:p>
        </p:txBody>
      </p:sp>
      <p:graphicFrame>
        <p:nvGraphicFramePr>
          <p:cNvPr id="38915" name="Object 1024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8956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2590800" y="2590800"/>
            <a:ext cx="5334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117726" y="5907088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“The World”</a:t>
            </a:r>
          </a:p>
        </p:txBody>
      </p:sp>
    </p:spTree>
    <p:extLst>
      <p:ext uri="{BB962C8B-B14F-4D97-AF65-F5344CB8AC3E}">
        <p14:creationId xmlns:p14="http://schemas.microsoft.com/office/powerpoint/2010/main" val="36272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chmod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If you own the file, you can change it’s permissions with “chmod”</a:t>
            </a:r>
          </a:p>
          <a:p>
            <a:pPr lvl="1" eaLnBrk="1" hangingPunct="1"/>
            <a:r>
              <a:rPr lang="en-US" altLang="en-US" sz="2000"/>
              <a:t>Syntax: chmod [</a:t>
            </a:r>
            <a:r>
              <a:rPr lang="en-US" altLang="en-US" b="1"/>
              <a:t>u</a:t>
            </a:r>
            <a:r>
              <a:rPr lang="en-US" altLang="en-US" sz="2000"/>
              <a:t>ser</a:t>
            </a:r>
            <a:r>
              <a:rPr lang="en-US" altLang="en-US" sz="2000" b="1"/>
              <a:t>/</a:t>
            </a:r>
            <a:r>
              <a:rPr lang="en-US" altLang="en-US" b="1"/>
              <a:t>g</a:t>
            </a:r>
            <a:r>
              <a:rPr lang="en-US" altLang="en-US" sz="2000"/>
              <a:t>roup</a:t>
            </a:r>
            <a:r>
              <a:rPr lang="en-US" altLang="en-US" sz="2000" b="1"/>
              <a:t>/</a:t>
            </a:r>
            <a:r>
              <a:rPr lang="en-US" altLang="en-US" b="1"/>
              <a:t>o</a:t>
            </a:r>
            <a:r>
              <a:rPr lang="en-US" altLang="en-US" sz="2000"/>
              <a:t>thers</a:t>
            </a:r>
            <a:r>
              <a:rPr lang="en-US" altLang="en-US" sz="2000" b="1"/>
              <a:t>/</a:t>
            </a:r>
            <a:r>
              <a:rPr lang="en-US" altLang="en-US" b="1"/>
              <a:t>a</a:t>
            </a:r>
            <a:r>
              <a:rPr lang="en-US" altLang="en-US" sz="2000"/>
              <a:t>ll]+[permission] [file(s)]</a:t>
            </a:r>
          </a:p>
          <a:p>
            <a:pPr lvl="1" eaLnBrk="1" hangingPunct="1"/>
            <a:r>
              <a:rPr lang="en-US" altLang="en-US" sz="2000"/>
              <a:t>Below we grant execute permission to all:</a:t>
            </a:r>
          </a:p>
        </p:txBody>
      </p:sp>
      <p:graphicFrame>
        <p:nvGraphicFramePr>
          <p:cNvPr id="3994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97382"/>
              </p:ext>
            </p:extLst>
          </p:nvPr>
        </p:nvGraphicFramePr>
        <p:xfrm>
          <a:off x="639170" y="2970225"/>
          <a:ext cx="6130120" cy="374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Image" r:id="rId4" imgW="10844444" imgH="6628571" progId="Photoshop.Image.7">
                  <p:embed/>
                </p:oleObj>
              </mc:Choice>
              <mc:Fallback>
                <p:oleObj name="Image" r:id="rId4" imgW="10844444" imgH="662857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70" y="2970225"/>
                        <a:ext cx="6130120" cy="3746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7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view the processes that you’re running:</a:t>
            </a:r>
          </a:p>
        </p:txBody>
      </p:sp>
      <p:graphicFrame>
        <p:nvGraphicFramePr>
          <p:cNvPr id="4096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36354"/>
              </p:ext>
            </p:extLst>
          </p:nvPr>
        </p:nvGraphicFramePr>
        <p:xfrm>
          <a:off x="658504" y="2291687"/>
          <a:ext cx="7391400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Image" r:id="rId4" imgW="10361905" imgH="6247619" progId="Photoshop.Image.7">
                  <p:embed/>
                </p:oleObj>
              </mc:Choice>
              <mc:Fallback>
                <p:oleObj name="Image" r:id="rId4" imgW="10361905" imgH="624761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04" y="2291687"/>
                        <a:ext cx="7391400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6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top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view the CPU usage of all processes:</a:t>
            </a:r>
          </a:p>
        </p:txBody>
      </p:sp>
      <p:graphicFrame>
        <p:nvGraphicFramePr>
          <p:cNvPr id="4198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76384"/>
              </p:ext>
            </p:extLst>
          </p:nvPr>
        </p:nvGraphicFramePr>
        <p:xfrm>
          <a:off x="322997" y="2228850"/>
          <a:ext cx="77724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Image" r:id="rId4" imgW="10361905" imgH="6171429" progId="Photoshop.Image.7">
                  <p:embed/>
                </p:oleObj>
              </mc:Choice>
              <mc:Fallback>
                <p:oleObj name="Image" r:id="rId4" imgW="10361905" imgH="617142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97" y="2228850"/>
                        <a:ext cx="7772400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kill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terminate a process use “kill”</a:t>
            </a:r>
          </a:p>
        </p:txBody>
      </p:sp>
      <p:graphicFrame>
        <p:nvGraphicFramePr>
          <p:cNvPr id="430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28270"/>
              </p:ext>
            </p:extLst>
          </p:nvPr>
        </p:nvGraphicFramePr>
        <p:xfrm>
          <a:off x="309349" y="2171700"/>
          <a:ext cx="77343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Image" r:id="rId4" imgW="10311111" imgH="6247619" progId="Photoshop.Image.7">
                  <p:embed/>
                </p:oleObj>
              </mc:Choice>
              <mc:Fallback>
                <p:oleObj name="Image" r:id="rId4" imgW="10311111" imgH="624761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" y="2171700"/>
                        <a:ext cx="773430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2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Input/Output Redirection (“piping”)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/>
              <a:t>Programs can output to other programs</a:t>
            </a:r>
          </a:p>
          <a:p>
            <a:pPr eaLnBrk="1" hangingPunct="1"/>
            <a:r>
              <a:rPr lang="en-US" altLang="en-US"/>
              <a:t>Called “piping”</a:t>
            </a:r>
          </a:p>
          <a:p>
            <a:pPr eaLnBrk="1" hangingPunct="1"/>
            <a:r>
              <a:rPr lang="en-US" altLang="en-US"/>
              <a:t>“program_a | program_b” </a:t>
            </a:r>
          </a:p>
          <a:p>
            <a:pPr lvl="1" eaLnBrk="1" hangingPunct="1"/>
            <a:r>
              <a:rPr lang="en-US" altLang="en-US" sz="2300"/>
              <a:t> program_a’s output becomes program_b’s input</a:t>
            </a:r>
          </a:p>
          <a:p>
            <a:pPr eaLnBrk="1" hangingPunct="1"/>
            <a:r>
              <a:rPr lang="en-US" altLang="en-US"/>
              <a:t>“program_a &gt; file.txt”</a:t>
            </a:r>
          </a:p>
          <a:p>
            <a:pPr lvl="1" eaLnBrk="1" hangingPunct="1"/>
            <a:r>
              <a:rPr lang="en-US" altLang="en-US" sz="2300"/>
              <a:t> program_a’s output is written to a file called “file.txt”</a:t>
            </a:r>
          </a:p>
          <a:p>
            <a:pPr eaLnBrk="1" hangingPunct="1"/>
            <a:r>
              <a:rPr lang="en-US" altLang="en-US"/>
              <a:t> “program_a &lt; input.txt”</a:t>
            </a:r>
          </a:p>
          <a:p>
            <a:pPr lvl="1" eaLnBrk="1" hangingPunct="1"/>
            <a:r>
              <a:rPr lang="en-US" altLang="en-US" sz="2300"/>
              <a:t> program_a gets its input from a file called “input.txt”</a:t>
            </a:r>
          </a:p>
        </p:txBody>
      </p:sp>
    </p:spTree>
    <p:extLst>
      <p:ext uri="{BB962C8B-B14F-4D97-AF65-F5344CB8AC3E}">
        <p14:creationId xmlns:p14="http://schemas.microsoft.com/office/powerpoint/2010/main" val="34253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few examples of piping</a:t>
            </a:r>
          </a:p>
        </p:txBody>
      </p:sp>
      <p:graphicFrame>
        <p:nvGraphicFramePr>
          <p:cNvPr id="4505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704192"/>
              </p:ext>
            </p:extLst>
          </p:nvPr>
        </p:nvGraphicFramePr>
        <p:xfrm>
          <a:off x="1145275" y="1450074"/>
          <a:ext cx="77343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Image" r:id="rId4" imgW="10311111" imgH="6247619" progId="Photoshop.Image.7">
                  <p:embed/>
                </p:oleObj>
              </mc:Choice>
              <mc:Fallback>
                <p:oleObj name="Image" r:id="rId4" imgW="10311111" imgH="624761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275" y="1450074"/>
                        <a:ext cx="773430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1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few examples of piping</a:t>
            </a:r>
          </a:p>
        </p:txBody>
      </p:sp>
      <p:graphicFrame>
        <p:nvGraphicFramePr>
          <p:cNvPr id="4608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12511"/>
              </p:ext>
            </p:extLst>
          </p:nvPr>
        </p:nvGraphicFramePr>
        <p:xfrm>
          <a:off x="838200" y="1498979"/>
          <a:ext cx="77533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Image" r:id="rId4" imgW="10336508" imgH="6247619" progId="Photoshop.Image.7">
                  <p:embed/>
                </p:oleObj>
              </mc:Choice>
              <mc:Fallback>
                <p:oleObj name="Image" r:id="rId4" imgW="10336508" imgH="624761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98979"/>
                        <a:ext cx="775335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wc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count the characters, words, and lines in a file use “wc”</a:t>
            </a:r>
          </a:p>
          <a:p>
            <a:pPr eaLnBrk="1" hangingPunct="1"/>
            <a:r>
              <a:rPr lang="en-US" altLang="en-US" smtClean="0"/>
              <a:t>The first column in the output is lines, the second is words, and the last is characters</a:t>
            </a:r>
          </a:p>
        </p:txBody>
      </p:sp>
    </p:spTree>
    <p:extLst>
      <p:ext uri="{BB962C8B-B14F-4D97-AF65-F5344CB8AC3E}">
        <p14:creationId xmlns:p14="http://schemas.microsoft.com/office/powerpoint/2010/main" val="20714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109446"/>
            <a:ext cx="9007522" cy="6186542"/>
          </a:xfrm>
        </p:spPr>
      </p:pic>
    </p:spTree>
    <p:extLst>
      <p:ext uri="{BB962C8B-B14F-4D97-AF65-F5344CB8AC3E}">
        <p14:creationId xmlns:p14="http://schemas.microsoft.com/office/powerpoint/2010/main" val="3479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few examples of piping</a:t>
            </a:r>
          </a:p>
        </p:txBody>
      </p:sp>
      <p:graphicFrame>
        <p:nvGraphicFramePr>
          <p:cNvPr id="48131" name="Object 0"/>
          <p:cNvGraphicFramePr>
            <a:graphicFrameLocks noChangeAspect="1"/>
          </p:cNvGraphicFramePr>
          <p:nvPr>
            <p:ph type="body" idx="1"/>
          </p:nvPr>
        </p:nvGraphicFramePr>
        <p:xfrm>
          <a:off x="2371726" y="1600201"/>
          <a:ext cx="74469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Image" r:id="rId4" imgW="10311111" imgH="6273016" progId="Photoshop.Image.7">
                  <p:embed/>
                </p:oleObj>
              </mc:Choice>
              <mc:Fallback>
                <p:oleObj name="Image" r:id="rId4" imgW="10311111" imgH="627301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6" y="1600201"/>
                        <a:ext cx="74469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9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grep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/>
              <a:t>To search files in a directory for a specific string use “grep” </a:t>
            </a:r>
          </a:p>
        </p:txBody>
      </p:sp>
      <p:graphicFrame>
        <p:nvGraphicFramePr>
          <p:cNvPr id="4915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87350"/>
              </p:ext>
            </p:extLst>
          </p:nvPr>
        </p:nvGraphicFramePr>
        <p:xfrm>
          <a:off x="636896" y="2308912"/>
          <a:ext cx="7200900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Image" r:id="rId4" imgW="10311111" imgH="6298413" progId="Photoshop.Image.7">
                  <p:embed/>
                </p:oleObj>
              </mc:Choice>
              <mc:Fallback>
                <p:oleObj name="Image" r:id="rId4" imgW="10311111" imgH="629841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96" y="2308912"/>
                        <a:ext cx="7200900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5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Command: diff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compare to files for differences use “diff”</a:t>
            </a:r>
          </a:p>
          <a:p>
            <a:pPr lvl="1" eaLnBrk="1" hangingPunct="1"/>
            <a:r>
              <a:rPr lang="en-US" altLang="en-US" smtClean="0"/>
              <a:t>Try: diff /dev/null hello.txt</a:t>
            </a:r>
          </a:p>
          <a:p>
            <a:pPr lvl="1" eaLnBrk="1" hangingPunct="1"/>
            <a:r>
              <a:rPr lang="en-US" altLang="en-US" smtClean="0"/>
              <a:t>/dev/null is a special address -- it is always empty, and anything moved there is deleted</a:t>
            </a:r>
          </a:p>
        </p:txBody>
      </p:sp>
    </p:spTree>
    <p:extLst>
      <p:ext uri="{BB962C8B-B14F-4D97-AF65-F5344CB8AC3E}">
        <p14:creationId xmlns:p14="http://schemas.microsoft.com/office/powerpoint/2010/main" val="31778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Hands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Lab_01: </a:t>
            </a:r>
            <a:r>
              <a:rPr lang="es-ES" dirty="0" err="1" smtClean="0"/>
              <a:t>Installing</a:t>
            </a:r>
            <a:r>
              <a:rPr lang="es-ES" dirty="0" smtClean="0"/>
              <a:t> Linux </a:t>
            </a:r>
            <a:r>
              <a:rPr lang="es-ES" dirty="0" err="1" smtClean="0"/>
              <a:t>RedHat</a:t>
            </a:r>
            <a:endParaRPr lang="es-ES" dirty="0" smtClean="0"/>
          </a:p>
          <a:p>
            <a:r>
              <a:rPr lang="es-ES" dirty="0" smtClean="0"/>
              <a:t>Lab_02: </a:t>
            </a:r>
            <a:r>
              <a:rPr lang="es-ES" dirty="0" err="1" smtClean="0"/>
              <a:t>Installing</a:t>
            </a:r>
            <a:r>
              <a:rPr lang="es-ES" dirty="0" smtClean="0"/>
              <a:t> </a:t>
            </a:r>
            <a:r>
              <a:rPr lang="es-ES" dirty="0" err="1" smtClean="0"/>
              <a:t>freepbx</a:t>
            </a:r>
            <a:endParaRPr lang="es-ES" dirty="0" smtClean="0"/>
          </a:p>
          <a:p>
            <a:r>
              <a:rPr lang="es-ES" dirty="0" smtClean="0"/>
              <a:t>Lab_03: Linux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cloud</a:t>
            </a:r>
            <a:endParaRPr lang="es-ES" dirty="0" smtClean="0"/>
          </a:p>
          <a:p>
            <a:r>
              <a:rPr lang="es-ES" dirty="0" smtClean="0"/>
              <a:t>Lab_04: </a:t>
            </a:r>
            <a:r>
              <a:rPr lang="es-ES" dirty="0" err="1" smtClean="0"/>
              <a:t>Docker</a:t>
            </a:r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02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1: </a:t>
            </a:r>
            <a:r>
              <a:rPr lang="es-ES" dirty="0" err="1" smtClean="0"/>
              <a:t>Intro</a:t>
            </a:r>
            <a:endParaRPr lang="es-ES" dirty="0" smtClean="0"/>
          </a:p>
          <a:p>
            <a:r>
              <a:rPr lang="es-ES" dirty="0" smtClean="0"/>
              <a:t>2: Instalación Maquina Virtual/</a:t>
            </a:r>
            <a:r>
              <a:rPr lang="es-ES" dirty="0" err="1" smtClean="0"/>
              <a:t>Centos</a:t>
            </a:r>
            <a:endParaRPr lang="es-ES" dirty="0" smtClean="0"/>
          </a:p>
          <a:p>
            <a:r>
              <a:rPr lang="es-ES" dirty="0" smtClean="0"/>
              <a:t>3: </a:t>
            </a:r>
            <a:r>
              <a:rPr lang="es-ES" dirty="0" err="1" smtClean="0"/>
              <a:t>Configuracion</a:t>
            </a:r>
            <a:r>
              <a:rPr lang="es-ES" dirty="0" smtClean="0"/>
              <a:t> </a:t>
            </a:r>
            <a:r>
              <a:rPr lang="es-ES" dirty="0" err="1" smtClean="0"/>
              <a:t>Docker</a:t>
            </a:r>
            <a:endParaRPr lang="es-ES" dirty="0" smtClean="0"/>
          </a:p>
          <a:p>
            <a:r>
              <a:rPr lang="es-ES" dirty="0" smtClean="0"/>
              <a:t>4: </a:t>
            </a:r>
            <a:r>
              <a:rPr lang="es-ES" dirty="0" err="1" smtClean="0"/>
              <a:t>Instalacion</a:t>
            </a:r>
            <a:r>
              <a:rPr lang="es-ES" dirty="0" smtClean="0"/>
              <a:t>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5: Pruebas en </a:t>
            </a:r>
            <a:r>
              <a:rPr lang="es-ES" dirty="0" err="1" smtClean="0"/>
              <a:t>Asterisk</a:t>
            </a:r>
            <a:endParaRPr lang="es-ES" dirty="0" smtClean="0"/>
          </a:p>
          <a:p>
            <a:r>
              <a:rPr lang="es-ES" dirty="0" smtClean="0"/>
              <a:t>6: Configuración PBX</a:t>
            </a:r>
          </a:p>
          <a:p>
            <a:r>
              <a:rPr lang="es-ES" dirty="0" smtClean="0"/>
              <a:t>7: </a:t>
            </a:r>
            <a:r>
              <a:rPr lang="es-ES" dirty="0" err="1" smtClean="0"/>
              <a:t>Configuracion</a:t>
            </a:r>
            <a:r>
              <a:rPr lang="es-ES" dirty="0" smtClean="0"/>
              <a:t> como </a:t>
            </a:r>
            <a:r>
              <a:rPr lang="es-ES" dirty="0" err="1" smtClean="0"/>
              <a:t>Feature</a:t>
            </a:r>
            <a:r>
              <a:rPr lang="es-ES" dirty="0" smtClean="0"/>
              <a:t> Gateway</a:t>
            </a:r>
          </a:p>
          <a:p>
            <a:r>
              <a:rPr lang="es-ES" dirty="0" smtClean="0"/>
              <a:t>8: Otras configuraciones</a:t>
            </a:r>
          </a:p>
          <a:p>
            <a:r>
              <a:rPr lang="es-ES" dirty="0" smtClean="0"/>
              <a:t>9: Preparación para </a:t>
            </a:r>
            <a:r>
              <a:rPr lang="es-ES" dirty="0" err="1" smtClean="0"/>
              <a:t>examenes</a:t>
            </a:r>
            <a:endParaRPr lang="es-ES" dirty="0" smtClean="0"/>
          </a:p>
          <a:p>
            <a:r>
              <a:rPr lang="es-ES" dirty="0" smtClean="0"/>
              <a:t>10: Proyecto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34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Retrospectiva – De-</a:t>
            </a:r>
            <a:r>
              <a:rPr lang="es-ES" dirty="0" err="1" smtClean="0"/>
              <a:t>brief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32263" y="1897039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Establecer un fundamento </a:t>
            </a:r>
            <a:r>
              <a:rPr lang="es-ES" dirty="0" err="1" smtClean="0">
                <a:solidFill>
                  <a:schemeClr val="tx1"/>
                </a:solidFill>
              </a:rPr>
              <a:t>teorico</a:t>
            </a:r>
            <a:r>
              <a:rPr lang="es-ES" dirty="0" smtClean="0">
                <a:solidFill>
                  <a:schemeClr val="tx1"/>
                </a:solidFill>
              </a:rPr>
              <a:t>, para luego empezar con la practica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2263" y="3634214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Definir que NO es y que SI es 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83977" y="1897039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Participacion</a:t>
            </a:r>
            <a:r>
              <a:rPr lang="es-ES" dirty="0" smtClean="0">
                <a:solidFill>
                  <a:schemeClr val="tx1"/>
                </a:solidFill>
              </a:rPr>
              <a:t> activa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2262" y="1132747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QUÉ HICIMOS BIEN!</a:t>
            </a:r>
            <a:endParaRPr lang="es-CO" sz="3600" dirty="0"/>
          </a:p>
        </p:txBody>
      </p:sp>
      <p:sp>
        <p:nvSpPr>
          <p:cNvPr id="7" name="Rectángulo 6"/>
          <p:cNvSpPr/>
          <p:nvPr/>
        </p:nvSpPr>
        <p:spPr>
          <a:xfrm>
            <a:off x="2583977" y="3634214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Dinámicas y conocernos.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83976" y="5246925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Establecer las posibilidades opciones de implementación. (Casos de uso)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2262" y="5246925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Metáforas/comparaciones. (motor=*)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20185" y="1132747"/>
            <a:ext cx="50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QUÉ PODEMOS MEJORAR</a:t>
            </a:r>
            <a:endParaRPr lang="es-CO" sz="3600" dirty="0"/>
          </a:p>
        </p:txBody>
      </p:sp>
      <p:sp>
        <p:nvSpPr>
          <p:cNvPr id="11" name="Rectángulo 10"/>
          <p:cNvSpPr/>
          <p:nvPr/>
        </p:nvSpPr>
        <p:spPr>
          <a:xfrm>
            <a:off x="5208895" y="18993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Empecemos la practica!!!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67515" y="1897039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Explicar los términos de telefonía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08895" y="36342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 quedarse con la duda.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367514" y="36342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Puntualidad.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08895" y="5280405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Videos de practica/conceptos/demos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367514" y="5280405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Activar la cámara…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Retrospectiva – De-</a:t>
            </a:r>
            <a:r>
              <a:rPr lang="es-ES" dirty="0" err="1" smtClean="0"/>
              <a:t>brief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32262" y="1132747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QUÉ HICIMOS BIEN!</a:t>
            </a:r>
            <a:endParaRPr lang="es-CO" sz="3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120185" y="1132747"/>
            <a:ext cx="50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QUÉ PODEMOS MEJORAR</a:t>
            </a:r>
            <a:endParaRPr lang="es-CO" sz="3600" dirty="0"/>
          </a:p>
        </p:txBody>
      </p:sp>
      <p:sp>
        <p:nvSpPr>
          <p:cNvPr id="17" name="Rectángulo 16"/>
          <p:cNvSpPr/>
          <p:nvPr/>
        </p:nvSpPr>
        <p:spPr>
          <a:xfrm>
            <a:off x="532263" y="1897039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Dinamica</a:t>
            </a:r>
            <a:r>
              <a:rPr lang="es-ES" dirty="0" smtClean="0">
                <a:solidFill>
                  <a:schemeClr val="tx1"/>
                </a:solidFill>
              </a:rPr>
              <a:t> Linux y el rompehielos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32262" y="3553606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Laboratorios mas o menos entendibles.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32262" y="5210173"/>
            <a:ext cx="1774209" cy="1501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Dinámica </a:t>
            </a:r>
            <a:r>
              <a:rPr lang="es-ES" dirty="0" err="1" smtClean="0">
                <a:solidFill>
                  <a:schemeClr val="tx1"/>
                </a:solidFill>
              </a:rPr>
              <a:t>Design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Thinking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208895" y="1899314"/>
            <a:ext cx="1774209" cy="15012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Logistica</a:t>
            </a:r>
            <a:r>
              <a:rPr lang="es-ES" dirty="0" smtClean="0">
                <a:solidFill>
                  <a:schemeClr val="tx1"/>
                </a:solidFill>
              </a:rPr>
              <a:t> de las imágenes. PDA: enviar los links de todos el software. (x2)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37861" y="1897038"/>
            <a:ext cx="2247666" cy="18560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Descargar con anterioridad. Enviar correo a todos.  Links precisos. </a:t>
            </a:r>
            <a:r>
              <a:rPr lang="es-ES" dirty="0" err="1" smtClean="0">
                <a:solidFill>
                  <a:schemeClr val="tx1"/>
                </a:solidFill>
              </a:rPr>
              <a:t>PDA:enviar</a:t>
            </a:r>
            <a:r>
              <a:rPr lang="es-ES" dirty="0" smtClean="0">
                <a:solidFill>
                  <a:schemeClr val="tx1"/>
                </a:solidFill>
              </a:rPr>
              <a:t> ya los archivos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208894" y="3610950"/>
            <a:ext cx="1774209" cy="14439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Ganar tiempo de practica.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637861" y="4009009"/>
            <a:ext cx="1774209" cy="14439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quien vamos a llamar?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https://wiki.asterisk.org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r>
              <a:rPr lang="es-ES" dirty="0" smtClean="0"/>
              <a:t>Youtube.com</a:t>
            </a:r>
          </a:p>
          <a:p>
            <a:r>
              <a:rPr lang="es-CO" dirty="0"/>
              <a:t>https://github.com/alfonsoayalapaloma/asteriskbootcamp</a:t>
            </a:r>
          </a:p>
        </p:txBody>
      </p:sp>
    </p:spTree>
    <p:extLst>
      <p:ext uri="{BB962C8B-B14F-4D97-AF65-F5344CB8AC3E}">
        <p14:creationId xmlns:p14="http://schemas.microsoft.com/office/powerpoint/2010/main" val="22764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2035</Words>
  <Application>Microsoft Office PowerPoint</Application>
  <PresentationFormat>Panorámica</PresentationFormat>
  <Paragraphs>356</Paragraphs>
  <Slides>86</Slides>
  <Notes>45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Tema de Office</vt:lpstr>
      <vt:lpstr>Adobe Photoshop Image</vt:lpstr>
      <vt:lpstr>ASTERISK</vt:lpstr>
      <vt:lpstr>Contenido</vt:lpstr>
      <vt:lpstr>Rompamos el hielo…</vt:lpstr>
      <vt:lpstr>Presentación de PowerPoint</vt:lpstr>
      <vt:lpstr>Design Thinking: Pensamiento de diseño</vt:lpstr>
      <vt:lpstr>Design Thinking</vt:lpstr>
      <vt:lpstr>Juego de roles</vt:lpstr>
      <vt:lpstr>Presentación de PowerPoint</vt:lpstr>
      <vt:lpstr>A quien vamos a llamar?</vt:lpstr>
      <vt:lpstr>CASOS DE USO ASTERISK</vt:lpstr>
      <vt:lpstr>-Algunos- Casos de Uso</vt:lpstr>
      <vt:lpstr>Hosted PBX (Private Branch Exchange)</vt:lpstr>
      <vt:lpstr>PBX</vt:lpstr>
      <vt:lpstr>VoIP Gateway</vt:lpstr>
      <vt:lpstr>Voicemail server</vt:lpstr>
      <vt:lpstr>Conference bridges</vt:lpstr>
      <vt:lpstr>Call centers</vt:lpstr>
      <vt:lpstr>IVR Servers</vt:lpstr>
      <vt:lpstr>Cómo se hacen?</vt:lpstr>
      <vt:lpstr>TENDENCIAS</vt:lpstr>
      <vt:lpstr>Algunas tendencias</vt:lpstr>
      <vt:lpstr>Virtualización</vt:lpstr>
      <vt:lpstr>Contenedores</vt:lpstr>
      <vt:lpstr>Cloud</vt:lpstr>
      <vt:lpstr>Intro a Docker</vt:lpstr>
      <vt:lpstr>Docker</vt:lpstr>
      <vt:lpstr>Intro a Linux</vt:lpstr>
      <vt:lpstr>Linux</vt:lpstr>
      <vt:lpstr>Qué es?</vt:lpstr>
      <vt:lpstr>Componentes</vt:lpstr>
      <vt:lpstr>Distribuciones</vt:lpstr>
      <vt:lpstr>Clientes SSH</vt:lpstr>
      <vt:lpstr>Linux components</vt:lpstr>
      <vt:lpstr>Linux commands</vt:lpstr>
      <vt:lpstr>Linux test</vt:lpstr>
      <vt:lpstr>Linux particularities</vt:lpstr>
      <vt:lpstr>Connecting to a Unix/Linux system</vt:lpstr>
      <vt:lpstr>Connecting to a Unix/Linux system</vt:lpstr>
      <vt:lpstr>What exactly is a “shell”?</vt:lpstr>
      <vt:lpstr>Help!</vt:lpstr>
      <vt:lpstr>Help!</vt:lpstr>
      <vt:lpstr>Help!</vt:lpstr>
      <vt:lpstr>Help!</vt:lpstr>
      <vt:lpstr>Unix/Linux File System</vt:lpstr>
      <vt:lpstr>Command: pwd</vt:lpstr>
      <vt:lpstr>Command: cd</vt:lpstr>
      <vt:lpstr>Command: cd</vt:lpstr>
      <vt:lpstr>Command: cd</vt:lpstr>
      <vt:lpstr>Command: ls</vt:lpstr>
      <vt:lpstr>Command: ls</vt:lpstr>
      <vt:lpstr>Command: ls -ltr</vt:lpstr>
      <vt:lpstr>General Syntax: *  </vt:lpstr>
      <vt:lpstr>Command: mkdir</vt:lpstr>
      <vt:lpstr>Command: rmdir</vt:lpstr>
      <vt:lpstr>Displaying a file</vt:lpstr>
      <vt:lpstr>Command: cat</vt:lpstr>
      <vt:lpstr>Command: less</vt:lpstr>
      <vt:lpstr>Command: head</vt:lpstr>
      <vt:lpstr>Command: head</vt:lpstr>
      <vt:lpstr>Command: tail</vt:lpstr>
      <vt:lpstr>File Commands</vt:lpstr>
      <vt:lpstr>Command: cp</vt:lpstr>
      <vt:lpstr>Command: mv</vt:lpstr>
      <vt:lpstr>Command: mv</vt:lpstr>
      <vt:lpstr>Command: rm</vt:lpstr>
      <vt:lpstr>Command: rm</vt:lpstr>
      <vt:lpstr>File permissions</vt:lpstr>
      <vt:lpstr>Permission levels</vt:lpstr>
      <vt:lpstr>File Permissions</vt:lpstr>
      <vt:lpstr>File Permissions</vt:lpstr>
      <vt:lpstr>File Permissions</vt:lpstr>
      <vt:lpstr>Command: chmod</vt:lpstr>
      <vt:lpstr>Command: ps</vt:lpstr>
      <vt:lpstr>Command: top</vt:lpstr>
      <vt:lpstr>Command: kill</vt:lpstr>
      <vt:lpstr>Input/Output Redirection (“piping”)</vt:lpstr>
      <vt:lpstr>A few examples of piping</vt:lpstr>
      <vt:lpstr>A few examples of piping</vt:lpstr>
      <vt:lpstr>Command: wc</vt:lpstr>
      <vt:lpstr>A few examples of piping</vt:lpstr>
      <vt:lpstr>Command: grep</vt:lpstr>
      <vt:lpstr>Command: diff</vt:lpstr>
      <vt:lpstr>Hands on</vt:lpstr>
      <vt:lpstr>Contenido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Ayala Paloma</dc:creator>
  <cp:lastModifiedBy>Alfonso Ayala Paloma</cp:lastModifiedBy>
  <cp:revision>74</cp:revision>
  <dcterms:created xsi:type="dcterms:W3CDTF">2021-10-25T17:20:00Z</dcterms:created>
  <dcterms:modified xsi:type="dcterms:W3CDTF">2021-10-28T12:13:02Z</dcterms:modified>
</cp:coreProperties>
</file>