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420" r:id="rId3"/>
    <p:sldId id="421" r:id="rId4"/>
    <p:sldId id="295" r:id="rId5"/>
    <p:sldId id="424" r:id="rId6"/>
    <p:sldId id="423" r:id="rId7"/>
    <p:sldId id="425" r:id="rId8"/>
    <p:sldId id="426" r:id="rId9"/>
    <p:sldId id="427" r:id="rId10"/>
    <p:sldId id="429" r:id="rId11"/>
    <p:sldId id="430" r:id="rId12"/>
    <p:sldId id="428" r:id="rId13"/>
    <p:sldId id="433" r:id="rId14"/>
    <p:sldId id="397" r:id="rId15"/>
    <p:sldId id="314" r:id="rId16"/>
    <p:sldId id="401" r:id="rId17"/>
    <p:sldId id="400" r:id="rId18"/>
    <p:sldId id="402" r:id="rId19"/>
    <p:sldId id="403" r:id="rId20"/>
    <p:sldId id="399" r:id="rId21"/>
    <p:sldId id="404" r:id="rId22"/>
    <p:sldId id="467" r:id="rId23"/>
    <p:sldId id="468" r:id="rId24"/>
    <p:sldId id="469" r:id="rId25"/>
    <p:sldId id="405" r:id="rId26"/>
    <p:sldId id="406" r:id="rId27"/>
    <p:sldId id="470" r:id="rId28"/>
    <p:sldId id="407" r:id="rId29"/>
    <p:sldId id="464" r:id="rId30"/>
    <p:sldId id="465" r:id="rId31"/>
    <p:sldId id="408" r:id="rId32"/>
    <p:sldId id="466" r:id="rId33"/>
    <p:sldId id="409" r:id="rId34"/>
    <p:sldId id="410" r:id="rId35"/>
    <p:sldId id="411" r:id="rId36"/>
    <p:sldId id="412" r:id="rId37"/>
    <p:sldId id="413" r:id="rId38"/>
    <p:sldId id="414" r:id="rId39"/>
    <p:sldId id="415" r:id="rId40"/>
    <p:sldId id="416" r:id="rId41"/>
    <p:sldId id="417" r:id="rId42"/>
    <p:sldId id="418" r:id="rId43"/>
    <p:sldId id="419" r:id="rId44"/>
    <p:sldId id="439" r:id="rId45"/>
    <p:sldId id="440" r:id="rId46"/>
    <p:sldId id="436" r:id="rId47"/>
    <p:sldId id="437" r:id="rId48"/>
    <p:sldId id="438" r:id="rId49"/>
    <p:sldId id="435" r:id="rId50"/>
    <p:sldId id="441" r:id="rId51"/>
    <p:sldId id="442" r:id="rId52"/>
    <p:sldId id="443" r:id="rId53"/>
    <p:sldId id="474" r:id="rId54"/>
    <p:sldId id="475" r:id="rId55"/>
    <p:sldId id="477" r:id="rId56"/>
    <p:sldId id="478" r:id="rId57"/>
    <p:sldId id="476" r:id="rId58"/>
    <p:sldId id="479" r:id="rId59"/>
    <p:sldId id="444" r:id="rId60"/>
    <p:sldId id="445" r:id="rId61"/>
    <p:sldId id="446" r:id="rId62"/>
    <p:sldId id="447" r:id="rId63"/>
    <p:sldId id="448" r:id="rId64"/>
    <p:sldId id="449" r:id="rId65"/>
    <p:sldId id="471" r:id="rId66"/>
    <p:sldId id="450" r:id="rId67"/>
    <p:sldId id="451" r:id="rId68"/>
    <p:sldId id="452" r:id="rId69"/>
    <p:sldId id="453" r:id="rId70"/>
    <p:sldId id="454" r:id="rId71"/>
    <p:sldId id="472" r:id="rId72"/>
    <p:sldId id="455" r:id="rId73"/>
    <p:sldId id="456" r:id="rId74"/>
    <p:sldId id="457" r:id="rId75"/>
    <p:sldId id="458" r:id="rId76"/>
    <p:sldId id="473" r:id="rId77"/>
    <p:sldId id="480" r:id="rId78"/>
    <p:sldId id="459" r:id="rId79"/>
    <p:sldId id="460" r:id="rId80"/>
    <p:sldId id="461" r:id="rId8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D6C49-DF88-4D64-81C4-D62F79226F25}" type="datetimeFigureOut">
              <a:rPr lang="es-CO" smtClean="0"/>
              <a:t>1/11/2021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D6480-3979-4819-99C9-A348BFF08A49}" type="slidenum">
              <a:rPr lang="es-CO" smtClean="0"/>
              <a:t>‹Nº›</a:t>
            </a:fld>
            <a:endParaRPr lang="es-CO"/>
          </a:p>
        </p:txBody>
      </p:sp>
    </p:spTree>
    <p:extLst>
      <p:ext uri="{BB962C8B-B14F-4D97-AF65-F5344CB8AC3E}">
        <p14:creationId xmlns:p14="http://schemas.microsoft.com/office/powerpoint/2010/main" val="1224957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17C0C6F2-780B-4A19-9D22-5C3806DD6990}" type="datetimeFigureOut">
              <a:rPr lang="es-CO" smtClean="0"/>
              <a:t>1/11/2021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133369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7C0C6F2-780B-4A19-9D22-5C3806DD6990}" type="datetimeFigureOut">
              <a:rPr lang="es-CO" smtClean="0"/>
              <a:t>1/11/2021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197820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7C0C6F2-780B-4A19-9D22-5C3806DD6990}" type="datetimeFigureOut">
              <a:rPr lang="es-CO" smtClean="0"/>
              <a:t>1/11/2021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24392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7C0C6F2-780B-4A19-9D22-5C3806DD6990}" type="datetimeFigureOut">
              <a:rPr lang="es-CO" smtClean="0"/>
              <a:t>1/11/2021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69ECCF1-4119-4D39-8E1E-8F438272BECD}" type="slidenum">
              <a:rPr lang="es-CO" smtClean="0"/>
              <a:t>‹Nº›</a:t>
            </a:fld>
            <a:endParaRPr lang="es-CO"/>
          </a:p>
        </p:txBody>
      </p:sp>
      <p:pic>
        <p:nvPicPr>
          <p:cNvPr id="7" name="Picture 1">
            <a:extLst>
              <a:ext uri="{FF2B5EF4-FFF2-40B4-BE49-F238E27FC236}">
                <a16:creationId xmlns="" xmlns:a16="http://schemas.microsoft.com/office/drawing/2014/main" id="{00000000-0008-0000-0000-000002000000}"/>
              </a:ext>
            </a:extLst>
          </p:cNvPr>
          <p:cNvPicPr/>
          <p:nvPr userDrawn="1"/>
        </p:nvPicPr>
        <p:blipFill>
          <a:blip r:embed="rId2" cstate="print"/>
          <a:stretch>
            <a:fillRect/>
          </a:stretch>
        </p:blipFill>
        <p:spPr>
          <a:xfrm>
            <a:off x="8256895" y="6356350"/>
            <a:ext cx="3673774" cy="410565"/>
          </a:xfrm>
          <a:prstGeom prst="rect">
            <a:avLst/>
          </a:prstGeom>
        </p:spPr>
      </p:pic>
    </p:spTree>
    <p:extLst>
      <p:ext uri="{BB962C8B-B14F-4D97-AF65-F5344CB8AC3E}">
        <p14:creationId xmlns:p14="http://schemas.microsoft.com/office/powerpoint/2010/main" val="138694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7C0C6F2-780B-4A19-9D22-5C3806DD6990}" type="datetimeFigureOut">
              <a:rPr lang="es-CO" smtClean="0"/>
              <a:t>1/11/2021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140025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17C0C6F2-780B-4A19-9D22-5C3806DD6990}" type="datetimeFigureOut">
              <a:rPr lang="es-CO" smtClean="0"/>
              <a:t>1/11/2021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414181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17C0C6F2-780B-4A19-9D22-5C3806DD6990}" type="datetimeFigureOut">
              <a:rPr lang="es-CO" smtClean="0"/>
              <a:t>1/11/2021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351727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17C0C6F2-780B-4A19-9D22-5C3806DD6990}" type="datetimeFigureOut">
              <a:rPr lang="es-CO" smtClean="0"/>
              <a:t>1/11/2021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42153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C0C6F2-780B-4A19-9D22-5C3806DD6990}" type="datetimeFigureOut">
              <a:rPr lang="es-CO" smtClean="0"/>
              <a:t>1/11/2021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242150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C0C6F2-780B-4A19-9D22-5C3806DD6990}" type="datetimeFigureOut">
              <a:rPr lang="es-CO" smtClean="0"/>
              <a:t>1/11/2021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37338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C0C6F2-780B-4A19-9D22-5C3806DD6990}" type="datetimeFigureOut">
              <a:rPr lang="es-CO" smtClean="0"/>
              <a:t>1/11/2021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69ECCF1-4119-4D39-8E1E-8F438272BECD}" type="slidenum">
              <a:rPr lang="es-CO" smtClean="0"/>
              <a:t>‹Nº›</a:t>
            </a:fld>
            <a:endParaRPr lang="es-CO"/>
          </a:p>
        </p:txBody>
      </p:sp>
    </p:spTree>
    <p:extLst>
      <p:ext uri="{BB962C8B-B14F-4D97-AF65-F5344CB8AC3E}">
        <p14:creationId xmlns:p14="http://schemas.microsoft.com/office/powerpoint/2010/main" val="194888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0C6F2-780B-4A19-9D22-5C3806DD6990}" type="datetimeFigureOut">
              <a:rPr lang="es-CO" smtClean="0"/>
              <a:t>1/11/2021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ECCF1-4119-4D39-8E1E-8F438272BECD}" type="slidenum">
              <a:rPr lang="es-CO" smtClean="0"/>
              <a:t>‹Nº›</a:t>
            </a:fld>
            <a:endParaRPr lang="es-CO"/>
          </a:p>
        </p:txBody>
      </p:sp>
    </p:spTree>
    <p:extLst>
      <p:ext uri="{BB962C8B-B14F-4D97-AF65-F5344CB8AC3E}">
        <p14:creationId xmlns:p14="http://schemas.microsoft.com/office/powerpoint/2010/main" val="3762908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iki.asterisk.org/wiki/display/AST/Mobile+Channel" TargetMode="External"/><Relationship Id="rId13" Type="http://schemas.openxmlformats.org/officeDocument/2006/relationships/hyperlink" Target="https://wiki.asterisk.org/wiki/display/AST/AudioSocket" TargetMode="External"/><Relationship Id="rId3" Type="http://schemas.openxmlformats.org/officeDocument/2006/relationships/hyperlink" Target="https://wiki.asterisk.org/wiki/pages/viewpage.action?pageId=4817132" TargetMode="External"/><Relationship Id="rId7" Type="http://schemas.openxmlformats.org/officeDocument/2006/relationships/hyperlink" Target="https://wiki.asterisk.org/wiki/display/AST/mISDN" TargetMode="External"/><Relationship Id="rId12" Type="http://schemas.openxmlformats.org/officeDocument/2006/relationships/hyperlink" Target="https://wiki.asterisk.org/wiki/display/AST/IP+Quality+of+Service" TargetMode="External"/><Relationship Id="rId2" Type="http://schemas.openxmlformats.org/officeDocument/2006/relationships/hyperlink" Target="https://wiki.asterisk.org/wiki/display/AST/SIP" TargetMode="External"/><Relationship Id="rId1" Type="http://schemas.openxmlformats.org/officeDocument/2006/relationships/slideLayout" Target="../slideLayouts/slideLayout2.xml"/><Relationship Id="rId6" Type="http://schemas.openxmlformats.org/officeDocument/2006/relationships/hyperlink" Target="https://wiki.asterisk.org/wiki/display/AST/Motif" TargetMode="External"/><Relationship Id="rId11" Type="http://schemas.openxmlformats.org/officeDocument/2006/relationships/hyperlink" Target="https://wiki.asterisk.org/wiki/display/AST/RTP+Packetization" TargetMode="External"/><Relationship Id="rId5" Type="http://schemas.openxmlformats.org/officeDocument/2006/relationships/hyperlink" Target="https://wiki.asterisk.org/wiki/display/AST/Local+Channel" TargetMode="External"/><Relationship Id="rId10" Type="http://schemas.openxmlformats.org/officeDocument/2006/relationships/hyperlink" Target="https://wiki.asterisk.org/wiki/display/AST/Skinny" TargetMode="External"/><Relationship Id="rId4" Type="http://schemas.openxmlformats.org/officeDocument/2006/relationships/hyperlink" Target="https://wiki.asterisk.org/wiki/display/AST/DAHDI" TargetMode="External"/><Relationship Id="rId9" Type="http://schemas.openxmlformats.org/officeDocument/2006/relationships/hyperlink" Target="https://wiki.asterisk.org/wiki/display/AST/Unisti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Blue_box#cite_note-13" TargetMode="External"/><Relationship Id="rId2" Type="http://schemas.openxmlformats.org/officeDocument/2006/relationships/hyperlink" Target="https://en.wikipedia.org/w/index.php?title=Mark_Bernay&amp;action=edit&amp;redlink=1"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ASTERISK</a:t>
            </a:r>
            <a:endParaRPr lang="es-CO" dirty="0"/>
          </a:p>
        </p:txBody>
      </p:sp>
      <p:sp>
        <p:nvSpPr>
          <p:cNvPr id="3" name="Subtítulo 2"/>
          <p:cNvSpPr>
            <a:spLocks noGrp="1"/>
          </p:cNvSpPr>
          <p:nvPr>
            <p:ph type="subTitle" idx="1"/>
          </p:nvPr>
        </p:nvSpPr>
        <p:spPr/>
        <p:txBody>
          <a:bodyPr>
            <a:normAutofit/>
          </a:bodyPr>
          <a:lstStyle/>
          <a:p>
            <a:r>
              <a:rPr lang="es-ES" sz="4400" dirty="0" smtClean="0"/>
              <a:t>Configuración</a:t>
            </a:r>
            <a:endParaRPr lang="es-CO" sz="4400" dirty="0"/>
          </a:p>
        </p:txBody>
      </p:sp>
      <p:pic>
        <p:nvPicPr>
          <p:cNvPr id="4" name="Picture 5" descr="asterisk_sti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187" y="839545"/>
            <a:ext cx="1626864" cy="15546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 xmlns:a16="http://schemas.microsoft.com/office/drawing/2014/main" id="{00000000-0008-0000-0000-000002000000}"/>
              </a:ext>
            </a:extLst>
          </p:cNvPr>
          <p:cNvPicPr/>
          <p:nvPr/>
        </p:nvPicPr>
        <p:blipFill>
          <a:blip r:embed="rId3" cstate="print"/>
          <a:stretch>
            <a:fillRect/>
          </a:stretch>
        </p:blipFill>
        <p:spPr>
          <a:xfrm>
            <a:off x="1934570" y="4858603"/>
            <a:ext cx="8733430" cy="1309085"/>
          </a:xfrm>
          <a:prstGeom prst="rect">
            <a:avLst/>
          </a:prstGeom>
        </p:spPr>
      </p:pic>
    </p:spTree>
    <p:extLst>
      <p:ext uri="{BB962C8B-B14F-4D97-AF65-F5344CB8AC3E}">
        <p14:creationId xmlns:p14="http://schemas.microsoft.com/office/powerpoint/2010/main" val="133992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Dinámica: Sustracción</a:t>
            </a:r>
            <a:endParaRPr lang="es-CO" dirty="0"/>
          </a:p>
        </p:txBody>
      </p:sp>
      <p:sp>
        <p:nvSpPr>
          <p:cNvPr id="3" name="Marcador de contenido 2"/>
          <p:cNvSpPr>
            <a:spLocks noGrp="1"/>
          </p:cNvSpPr>
          <p:nvPr>
            <p:ph idx="1"/>
          </p:nvPr>
        </p:nvSpPr>
        <p:spPr/>
        <p:txBody>
          <a:bodyPr/>
          <a:lstStyle/>
          <a:p>
            <a:pPr marL="114300" indent="0">
              <a:buNone/>
            </a:pPr>
            <a:r>
              <a:rPr lang="es-ES" sz="2400" dirty="0">
                <a:latin typeface="Calibri" panose="020F0502020204030204" pitchFamily="34" charset="0"/>
                <a:cs typeface="Calibri" panose="020F0502020204030204" pitchFamily="34" charset="0"/>
              </a:rPr>
              <a:t>Hacer una lista, por equipos, de cinco cosas que tenemos y que NO necesitamos en cada uno de los contextos:</a:t>
            </a:r>
          </a:p>
          <a:p>
            <a:pPr lvl="1"/>
            <a:r>
              <a:rPr lang="es-ES" sz="2000" dirty="0">
                <a:latin typeface="Calibri" panose="020F0502020204030204" pitchFamily="34" charset="0"/>
                <a:cs typeface="Calibri" panose="020F0502020204030204" pitchFamily="34" charset="0"/>
              </a:rPr>
              <a:t>EMPRESA</a:t>
            </a:r>
          </a:p>
          <a:p>
            <a:pPr lvl="1"/>
            <a:r>
              <a:rPr lang="es-ES" sz="2000" dirty="0">
                <a:latin typeface="Calibri" panose="020F0502020204030204" pitchFamily="34" charset="0"/>
                <a:cs typeface="Calibri" panose="020F0502020204030204" pitchFamily="34" charset="0"/>
              </a:rPr>
              <a:t>AREA</a:t>
            </a:r>
          </a:p>
          <a:p>
            <a:pPr lvl="1"/>
            <a:r>
              <a:rPr lang="es-ES" sz="2000" dirty="0">
                <a:latin typeface="Calibri" panose="020F0502020204030204" pitchFamily="34" charset="0"/>
                <a:cs typeface="Calibri" panose="020F0502020204030204" pitchFamily="34" charset="0"/>
              </a:rPr>
              <a:t>CLIENTE</a:t>
            </a:r>
          </a:p>
          <a:p>
            <a:pPr lvl="1"/>
            <a:r>
              <a:rPr lang="es-ES" sz="2000" dirty="0">
                <a:latin typeface="Calibri" panose="020F0502020204030204" pitchFamily="34" charset="0"/>
                <a:cs typeface="Calibri" panose="020F0502020204030204" pitchFamily="34" charset="0"/>
              </a:rPr>
              <a:t>NOSOTROS COMO PERSONAS</a:t>
            </a:r>
          </a:p>
          <a:p>
            <a:pPr marL="596900" lvl="1" indent="0">
              <a:buNone/>
            </a:pPr>
            <a:r>
              <a:rPr lang="es-ES" sz="2000" dirty="0">
                <a:latin typeface="Calibri" panose="020F0502020204030204" pitchFamily="34" charset="0"/>
                <a:cs typeface="Calibri" panose="020F0502020204030204" pitchFamily="34" charset="0"/>
              </a:rPr>
              <a:t>NOTA: Al final deben tener 20 cosas para sustraer</a:t>
            </a:r>
            <a:r>
              <a:rPr lang="es-ES" sz="2000" dirty="0" smtClean="0">
                <a:latin typeface="Calibri" panose="020F0502020204030204" pitchFamily="34" charset="0"/>
                <a:cs typeface="Calibri" panose="020F0502020204030204" pitchFamily="34" charset="0"/>
              </a:rPr>
              <a:t>.</a:t>
            </a:r>
            <a:endParaRPr lang="es-E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59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Quién es TIM WOODS?</a:t>
            </a:r>
            <a:endParaRPr lang="es-CO" dirty="0"/>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899969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99139" y="844062"/>
            <a:ext cx="4000500" cy="514350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smtClean="0">
                <a:solidFill>
                  <a:srgbClr val="FFC000"/>
                </a:solidFill>
              </a:rPr>
              <a:t>T</a:t>
            </a:r>
            <a:r>
              <a:rPr lang="es-ES" sz="3600" b="1" dirty="0" smtClean="0">
                <a:solidFill>
                  <a:schemeClr val="bg1"/>
                </a:solidFill>
              </a:rPr>
              <a:t>ransporte</a:t>
            </a:r>
          </a:p>
          <a:p>
            <a:pPr algn="ctr"/>
            <a:r>
              <a:rPr lang="es-ES" sz="3600" b="1" dirty="0" smtClean="0">
                <a:solidFill>
                  <a:srgbClr val="FFC000"/>
                </a:solidFill>
              </a:rPr>
              <a:t>I</a:t>
            </a:r>
            <a:r>
              <a:rPr lang="es-ES" sz="3600" b="1" dirty="0" smtClean="0">
                <a:solidFill>
                  <a:schemeClr val="bg1"/>
                </a:solidFill>
              </a:rPr>
              <a:t>nventario</a:t>
            </a:r>
          </a:p>
          <a:p>
            <a:pPr algn="ctr"/>
            <a:r>
              <a:rPr lang="es-ES" sz="3600" b="1" dirty="0" smtClean="0">
                <a:solidFill>
                  <a:srgbClr val="FFC000"/>
                </a:solidFill>
              </a:rPr>
              <a:t>M</a:t>
            </a:r>
            <a:r>
              <a:rPr lang="es-ES" sz="3600" b="1" dirty="0" smtClean="0">
                <a:solidFill>
                  <a:schemeClr val="bg1"/>
                </a:solidFill>
              </a:rPr>
              <a:t>ovimiento</a:t>
            </a:r>
          </a:p>
          <a:p>
            <a:pPr algn="ctr"/>
            <a:r>
              <a:rPr lang="es-ES" sz="3600" b="1" dirty="0" smtClean="0">
                <a:solidFill>
                  <a:srgbClr val="FFC000"/>
                </a:solidFill>
              </a:rPr>
              <a:t> </a:t>
            </a:r>
            <a:r>
              <a:rPr lang="es-ES" sz="3600" b="1" dirty="0" err="1" smtClean="0">
                <a:solidFill>
                  <a:srgbClr val="FFC000"/>
                </a:solidFill>
              </a:rPr>
              <a:t>W</a:t>
            </a:r>
            <a:r>
              <a:rPr lang="es-ES" sz="3600" b="1" dirty="0" err="1" smtClean="0">
                <a:solidFill>
                  <a:schemeClr val="bg1"/>
                </a:solidFill>
              </a:rPr>
              <a:t>aiting</a:t>
            </a:r>
            <a:endParaRPr lang="es-ES" sz="3600" b="1" dirty="0" smtClean="0">
              <a:solidFill>
                <a:schemeClr val="bg1"/>
              </a:solidFill>
            </a:endParaRPr>
          </a:p>
          <a:p>
            <a:pPr algn="ctr"/>
            <a:r>
              <a:rPr lang="es-ES" sz="3600" b="1" dirty="0" err="1" smtClean="0">
                <a:solidFill>
                  <a:srgbClr val="FFC000"/>
                </a:solidFill>
              </a:rPr>
              <a:t>O</a:t>
            </a:r>
            <a:r>
              <a:rPr lang="es-ES" sz="3600" b="1" dirty="0" err="1" smtClean="0">
                <a:solidFill>
                  <a:schemeClr val="bg1"/>
                </a:solidFill>
              </a:rPr>
              <a:t>verproduction</a:t>
            </a:r>
            <a:endParaRPr lang="es-ES" sz="3600" b="1" dirty="0" smtClean="0">
              <a:solidFill>
                <a:schemeClr val="bg1"/>
              </a:solidFill>
            </a:endParaRPr>
          </a:p>
          <a:p>
            <a:pPr algn="ctr"/>
            <a:r>
              <a:rPr lang="es-ES" sz="3600" b="1" dirty="0" err="1" smtClean="0">
                <a:solidFill>
                  <a:srgbClr val="FFC000"/>
                </a:solidFill>
              </a:rPr>
              <a:t>O</a:t>
            </a:r>
            <a:r>
              <a:rPr lang="es-ES" sz="3600" b="1" dirty="0" err="1" smtClean="0">
                <a:solidFill>
                  <a:schemeClr val="bg1"/>
                </a:solidFill>
              </a:rPr>
              <a:t>verprocessing</a:t>
            </a:r>
            <a:endParaRPr lang="es-ES" sz="3600" b="1" dirty="0" smtClean="0">
              <a:solidFill>
                <a:schemeClr val="bg1"/>
              </a:solidFill>
            </a:endParaRPr>
          </a:p>
          <a:p>
            <a:pPr algn="ctr"/>
            <a:r>
              <a:rPr lang="es-ES" sz="3600" b="1" dirty="0" smtClean="0">
                <a:solidFill>
                  <a:srgbClr val="FFC000"/>
                </a:solidFill>
              </a:rPr>
              <a:t>D</a:t>
            </a:r>
            <a:r>
              <a:rPr lang="es-ES" sz="3600" b="1" dirty="0" smtClean="0">
                <a:solidFill>
                  <a:schemeClr val="bg1"/>
                </a:solidFill>
              </a:rPr>
              <a:t>efectos</a:t>
            </a:r>
          </a:p>
          <a:p>
            <a:pPr algn="ctr"/>
            <a:r>
              <a:rPr lang="es-ES" sz="3600" b="1" dirty="0" err="1" smtClean="0">
                <a:solidFill>
                  <a:srgbClr val="FFC000"/>
                </a:solidFill>
              </a:rPr>
              <a:t>S</a:t>
            </a:r>
            <a:r>
              <a:rPr lang="es-ES" sz="3600" b="1" dirty="0" err="1" smtClean="0">
                <a:solidFill>
                  <a:schemeClr val="bg1"/>
                </a:solidFill>
              </a:rPr>
              <a:t>kills</a:t>
            </a:r>
            <a:endParaRPr lang="es-ES" sz="4400" b="1" dirty="0" smtClean="0">
              <a:solidFill>
                <a:schemeClr val="bg1"/>
              </a:solidFill>
            </a:endParaRPr>
          </a:p>
        </p:txBody>
      </p:sp>
      <p:pic>
        <p:nvPicPr>
          <p:cNvPr id="3" name="Picture 2" descr="https://www.leanvlog.com/wp-content/uploads/2019/08/King-of-Was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488" y="1939436"/>
            <a:ext cx="48196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070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Hablando el lenguaje</a:t>
            </a:r>
            <a:endParaRPr lang="es-CO" dirty="0"/>
          </a:p>
        </p:txBody>
      </p:sp>
      <p:sp>
        <p:nvSpPr>
          <p:cNvPr id="3" name="Marcador de texto 2"/>
          <p:cNvSpPr>
            <a:spLocks noGrp="1"/>
          </p:cNvSpPr>
          <p:nvPr>
            <p:ph type="body" idx="1"/>
          </p:nvPr>
        </p:nvSpPr>
        <p:spPr/>
        <p:txBody>
          <a:bodyPr/>
          <a:lstStyle/>
          <a:p>
            <a:endParaRPr lang="es-CO"/>
          </a:p>
        </p:txBody>
      </p:sp>
    </p:spTree>
    <p:extLst>
      <p:ext uri="{BB962C8B-B14F-4D97-AF65-F5344CB8AC3E}">
        <p14:creationId xmlns:p14="http://schemas.microsoft.com/office/powerpoint/2010/main" val="1051902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Arquitectura</a:t>
            </a:r>
            <a:endParaRPr lang="es-CO" dirty="0"/>
          </a:p>
        </p:txBody>
      </p:sp>
      <p:pic>
        <p:nvPicPr>
          <p:cNvPr id="104450" name="Picture 2" descr="AsteriskArchitectur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583"/>
          <a:stretch/>
        </p:blipFill>
        <p:spPr bwMode="auto">
          <a:xfrm>
            <a:off x="2352536" y="1375248"/>
            <a:ext cx="7978820" cy="471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093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a:t>
            </a:r>
            <a:endParaRPr lang="es-CO" dirty="0"/>
          </a:p>
        </p:txBody>
      </p:sp>
      <p:sp>
        <p:nvSpPr>
          <p:cNvPr id="4" name="Rectángulo 3"/>
          <p:cNvSpPr/>
          <p:nvPr/>
        </p:nvSpPr>
        <p:spPr>
          <a:xfrm>
            <a:off x="5149271" y="2049221"/>
            <a:ext cx="2210937" cy="140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Asterisk</a:t>
            </a:r>
            <a:endParaRPr lang="es-ES" dirty="0" smtClean="0"/>
          </a:p>
          <a:p>
            <a:pPr algn="ctr"/>
            <a:r>
              <a:rPr lang="es-ES" sz="1000" dirty="0" smtClean="0"/>
              <a:t>[Telecom </a:t>
            </a:r>
            <a:r>
              <a:rPr lang="es-ES" sz="1000" dirty="0" err="1" smtClean="0"/>
              <a:t>system</a:t>
            </a:r>
            <a:r>
              <a:rPr lang="es-ES" sz="1000" dirty="0" smtClean="0"/>
              <a:t>]</a:t>
            </a:r>
          </a:p>
          <a:p>
            <a:pPr algn="ctr"/>
            <a:r>
              <a:rPr lang="es-ES" sz="1000" dirty="0" err="1" smtClean="0"/>
              <a:t>Enruta</a:t>
            </a:r>
            <a:r>
              <a:rPr lang="es-ES" sz="1000" dirty="0" smtClean="0"/>
              <a:t> llamadas entrantes</a:t>
            </a:r>
          </a:p>
          <a:p>
            <a:pPr algn="ctr"/>
            <a:r>
              <a:rPr lang="es-ES" sz="1000" dirty="0" smtClean="0"/>
              <a:t>(</a:t>
            </a:r>
            <a:r>
              <a:rPr lang="es-ES" sz="1000" dirty="0" err="1" smtClean="0"/>
              <a:t>x.x.x.x</a:t>
            </a:r>
            <a:r>
              <a:rPr lang="es-ES" sz="1000" dirty="0" smtClean="0"/>
              <a:t>)</a:t>
            </a:r>
            <a:endParaRPr lang="es-CO" sz="1000" dirty="0"/>
          </a:p>
        </p:txBody>
      </p:sp>
      <p:cxnSp>
        <p:nvCxnSpPr>
          <p:cNvPr id="6" name="Conector recto de flecha 5"/>
          <p:cNvCxnSpPr>
            <a:stCxn id="4" idx="1"/>
            <a:endCxn id="26" idx="5"/>
          </p:cNvCxnSpPr>
          <p:nvPr/>
        </p:nvCxnSpPr>
        <p:spPr>
          <a:xfrm flipH="1">
            <a:off x="4696258" y="2752081"/>
            <a:ext cx="453013" cy="8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4" idx="3"/>
            <a:endCxn id="19" idx="2"/>
          </p:cNvCxnSpPr>
          <p:nvPr/>
        </p:nvCxnSpPr>
        <p:spPr>
          <a:xfrm flipV="1">
            <a:off x="7360208" y="1746618"/>
            <a:ext cx="1002097" cy="100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Nube 18"/>
          <p:cNvSpPr/>
          <p:nvPr/>
        </p:nvSpPr>
        <p:spPr>
          <a:xfrm>
            <a:off x="8356059" y="1079934"/>
            <a:ext cx="2013625" cy="13333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Internet</a:t>
            </a:r>
            <a:endParaRPr lang="es-CO" dirty="0"/>
          </a:p>
        </p:txBody>
      </p:sp>
      <p:sp>
        <p:nvSpPr>
          <p:cNvPr id="26" name="Cubo 25"/>
          <p:cNvSpPr/>
          <p:nvPr/>
        </p:nvSpPr>
        <p:spPr>
          <a:xfrm>
            <a:off x="2624268" y="3350440"/>
            <a:ext cx="2071990" cy="7023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Switch</a:t>
            </a:r>
            <a:endParaRPr lang="es-ES" dirty="0" smtClean="0"/>
          </a:p>
          <a:p>
            <a:pPr algn="ctr"/>
            <a:r>
              <a:rPr lang="es-ES" sz="1050" dirty="0" smtClean="0"/>
              <a:t>[</a:t>
            </a:r>
            <a:r>
              <a:rPr lang="es-ES" sz="1050" dirty="0" err="1" smtClean="0"/>
              <a:t>harware</a:t>
            </a:r>
            <a:r>
              <a:rPr lang="es-ES" sz="1050" dirty="0" smtClean="0"/>
              <a:t>]</a:t>
            </a:r>
          </a:p>
          <a:p>
            <a:pPr algn="ctr"/>
            <a:r>
              <a:rPr lang="es-ES" sz="1050" dirty="0" smtClean="0"/>
              <a:t>Distribuye trafico</a:t>
            </a:r>
            <a:endParaRPr lang="es-CO" sz="1050" dirty="0"/>
          </a:p>
        </p:txBody>
      </p:sp>
      <p:sp>
        <p:nvSpPr>
          <p:cNvPr id="43" name="Rectángulo 42"/>
          <p:cNvSpPr/>
          <p:nvPr/>
        </p:nvSpPr>
        <p:spPr>
          <a:xfrm>
            <a:off x="243289" y="1556862"/>
            <a:ext cx="2210937" cy="140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Extension</a:t>
            </a:r>
            <a:r>
              <a:rPr lang="es-ES" dirty="0" smtClean="0"/>
              <a:t> 100</a:t>
            </a:r>
          </a:p>
          <a:p>
            <a:pPr algn="ctr"/>
            <a:r>
              <a:rPr lang="es-ES" sz="1000" dirty="0" smtClean="0"/>
              <a:t>[</a:t>
            </a:r>
            <a:r>
              <a:rPr lang="es-ES" sz="1000" dirty="0" err="1" smtClean="0"/>
              <a:t>Telefono</a:t>
            </a:r>
            <a:r>
              <a:rPr lang="es-ES" sz="1000" dirty="0" smtClean="0"/>
              <a:t> hardware]</a:t>
            </a:r>
          </a:p>
          <a:p>
            <a:pPr algn="ctr"/>
            <a:r>
              <a:rPr lang="es-ES" sz="1000" dirty="0" smtClean="0"/>
              <a:t>Recibe y hace llamadas</a:t>
            </a:r>
          </a:p>
          <a:p>
            <a:pPr algn="ctr"/>
            <a:r>
              <a:rPr lang="es-ES" sz="1000" dirty="0" smtClean="0"/>
              <a:t>(</a:t>
            </a:r>
            <a:r>
              <a:rPr lang="es-ES" sz="1000" dirty="0" err="1" smtClean="0"/>
              <a:t>x.x.x.x</a:t>
            </a:r>
            <a:r>
              <a:rPr lang="es-ES" sz="1000" dirty="0" smtClean="0"/>
              <a:t>)</a:t>
            </a:r>
            <a:endParaRPr lang="es-CO" sz="1000" dirty="0"/>
          </a:p>
        </p:txBody>
      </p:sp>
      <p:sp>
        <p:nvSpPr>
          <p:cNvPr id="45" name="Nube 44"/>
          <p:cNvSpPr/>
          <p:nvPr/>
        </p:nvSpPr>
        <p:spPr>
          <a:xfrm>
            <a:off x="7867837" y="3993690"/>
            <a:ext cx="2013625" cy="13333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Carrier</a:t>
            </a:r>
            <a:endParaRPr lang="es-CO" dirty="0"/>
          </a:p>
        </p:txBody>
      </p:sp>
      <p:cxnSp>
        <p:nvCxnSpPr>
          <p:cNvPr id="46" name="Conector recto de flecha 45"/>
          <p:cNvCxnSpPr>
            <a:stCxn id="4" idx="3"/>
            <a:endCxn id="45" idx="2"/>
          </p:cNvCxnSpPr>
          <p:nvPr/>
        </p:nvCxnSpPr>
        <p:spPr>
          <a:xfrm>
            <a:off x="7360208" y="2752081"/>
            <a:ext cx="513875" cy="190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49"/>
          <p:cNvSpPr/>
          <p:nvPr/>
        </p:nvSpPr>
        <p:spPr>
          <a:xfrm>
            <a:off x="171953" y="4095345"/>
            <a:ext cx="2210937" cy="140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Extension</a:t>
            </a:r>
            <a:r>
              <a:rPr lang="es-ES" dirty="0" smtClean="0"/>
              <a:t> 200</a:t>
            </a:r>
          </a:p>
          <a:p>
            <a:pPr algn="ctr"/>
            <a:r>
              <a:rPr lang="es-ES" sz="1000" dirty="0" smtClean="0"/>
              <a:t>[</a:t>
            </a:r>
            <a:r>
              <a:rPr lang="es-ES" sz="1000" dirty="0" err="1" smtClean="0"/>
              <a:t>Telefono</a:t>
            </a:r>
            <a:r>
              <a:rPr lang="es-ES" sz="1000" dirty="0" smtClean="0"/>
              <a:t> software]</a:t>
            </a:r>
          </a:p>
          <a:p>
            <a:pPr algn="ctr"/>
            <a:r>
              <a:rPr lang="es-ES" sz="1000" dirty="0" smtClean="0"/>
              <a:t>Recibe y hace llamadas</a:t>
            </a:r>
          </a:p>
          <a:p>
            <a:pPr algn="ctr"/>
            <a:r>
              <a:rPr lang="es-ES" sz="1000" dirty="0" smtClean="0"/>
              <a:t>(</a:t>
            </a:r>
            <a:r>
              <a:rPr lang="es-ES" sz="1000" dirty="0" err="1" smtClean="0"/>
              <a:t>x.x.x.x</a:t>
            </a:r>
            <a:r>
              <a:rPr lang="es-ES" sz="1000" dirty="0" smtClean="0"/>
              <a:t>)</a:t>
            </a:r>
            <a:endParaRPr lang="es-CO" sz="1000" dirty="0"/>
          </a:p>
        </p:txBody>
      </p:sp>
      <p:cxnSp>
        <p:nvCxnSpPr>
          <p:cNvPr id="51" name="Conector recto de flecha 50"/>
          <p:cNvCxnSpPr>
            <a:stCxn id="43" idx="2"/>
            <a:endCxn id="26" idx="2"/>
          </p:cNvCxnSpPr>
          <p:nvPr/>
        </p:nvCxnSpPr>
        <p:spPr>
          <a:xfrm>
            <a:off x="1348758" y="2962581"/>
            <a:ext cx="1275510" cy="82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a:stCxn id="50" idx="0"/>
            <a:endCxn id="26" idx="2"/>
          </p:cNvCxnSpPr>
          <p:nvPr/>
        </p:nvCxnSpPr>
        <p:spPr>
          <a:xfrm flipV="1">
            <a:off x="1277422" y="3789410"/>
            <a:ext cx="1346846" cy="30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p:cNvSpPr txBox="1"/>
          <p:nvPr/>
        </p:nvSpPr>
        <p:spPr>
          <a:xfrm>
            <a:off x="7472052" y="2100916"/>
            <a:ext cx="952505" cy="369332"/>
          </a:xfrm>
          <a:prstGeom prst="rect">
            <a:avLst/>
          </a:prstGeom>
          <a:noFill/>
        </p:spPr>
        <p:txBody>
          <a:bodyPr wrap="none" rtlCol="0">
            <a:spAutoFit/>
          </a:bodyPr>
          <a:lstStyle/>
          <a:p>
            <a:r>
              <a:rPr lang="es-ES" dirty="0" err="1" smtClean="0"/>
              <a:t>Channel</a:t>
            </a:r>
            <a:endParaRPr lang="es-CO" dirty="0"/>
          </a:p>
        </p:txBody>
      </p:sp>
      <p:sp>
        <p:nvSpPr>
          <p:cNvPr id="69" name="CuadroTexto 68"/>
          <p:cNvSpPr txBox="1"/>
          <p:nvPr/>
        </p:nvSpPr>
        <p:spPr>
          <a:xfrm>
            <a:off x="7221261" y="3616815"/>
            <a:ext cx="952505" cy="369332"/>
          </a:xfrm>
          <a:prstGeom prst="rect">
            <a:avLst/>
          </a:prstGeom>
          <a:noFill/>
        </p:spPr>
        <p:txBody>
          <a:bodyPr wrap="none" rtlCol="0">
            <a:spAutoFit/>
          </a:bodyPr>
          <a:lstStyle/>
          <a:p>
            <a:r>
              <a:rPr lang="es-ES" dirty="0" err="1" smtClean="0"/>
              <a:t>Channel</a:t>
            </a:r>
            <a:endParaRPr lang="es-CO" dirty="0"/>
          </a:p>
        </p:txBody>
      </p:sp>
      <p:sp>
        <p:nvSpPr>
          <p:cNvPr id="70" name="CuadroTexto 69"/>
          <p:cNvSpPr txBox="1"/>
          <p:nvPr/>
        </p:nvSpPr>
        <p:spPr>
          <a:xfrm>
            <a:off x="4460957" y="2911470"/>
            <a:ext cx="952505" cy="369332"/>
          </a:xfrm>
          <a:prstGeom prst="rect">
            <a:avLst/>
          </a:prstGeom>
          <a:noFill/>
        </p:spPr>
        <p:txBody>
          <a:bodyPr wrap="none" rtlCol="0">
            <a:spAutoFit/>
          </a:bodyPr>
          <a:lstStyle/>
          <a:p>
            <a:r>
              <a:rPr lang="es-ES" dirty="0" err="1" smtClean="0"/>
              <a:t>Channel</a:t>
            </a:r>
            <a:endParaRPr lang="es-CO" dirty="0"/>
          </a:p>
        </p:txBody>
      </p:sp>
    </p:spTree>
    <p:extLst>
      <p:ext uri="{BB962C8B-B14F-4D97-AF65-F5344CB8AC3E}">
        <p14:creationId xmlns:p14="http://schemas.microsoft.com/office/powerpoint/2010/main" val="3977262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Calls</a:t>
            </a:r>
            <a:r>
              <a:rPr lang="es-ES" dirty="0" smtClean="0"/>
              <a:t> (Llamadas)</a:t>
            </a:r>
            <a:endParaRPr lang="es-CO" dirty="0"/>
          </a:p>
        </p:txBody>
      </p:sp>
      <p:sp>
        <p:nvSpPr>
          <p:cNvPr id="3" name="Marcador de contenido 2"/>
          <p:cNvSpPr>
            <a:spLocks noGrp="1"/>
          </p:cNvSpPr>
          <p:nvPr>
            <p:ph idx="1"/>
          </p:nvPr>
        </p:nvSpPr>
        <p:spPr/>
        <p:txBody>
          <a:bodyPr>
            <a:normAutofit/>
          </a:bodyPr>
          <a:lstStyle/>
          <a:p>
            <a:pPr marL="0" indent="0">
              <a:buNone/>
            </a:pPr>
            <a:r>
              <a:rPr lang="en-US" dirty="0" err="1" smtClean="0"/>
              <a:t>Típicamente</a:t>
            </a:r>
            <a:r>
              <a:rPr lang="en-US" dirty="0" smtClean="0"/>
              <a:t>, un </a:t>
            </a:r>
            <a:r>
              <a:rPr lang="en-US" dirty="0" err="1" smtClean="0"/>
              <a:t>telefono</a:t>
            </a:r>
            <a:r>
              <a:rPr lang="en-US" dirty="0" smtClean="0"/>
              <a:t> </a:t>
            </a:r>
            <a:r>
              <a:rPr lang="en-US" dirty="0" err="1" smtClean="0"/>
              <a:t>comunicandose</a:t>
            </a:r>
            <a:r>
              <a:rPr lang="en-US" dirty="0" smtClean="0"/>
              <a:t> con </a:t>
            </a:r>
            <a:r>
              <a:rPr lang="en-US" dirty="0" err="1" smtClean="0"/>
              <a:t>otro</a:t>
            </a:r>
            <a:r>
              <a:rPr lang="en-US" dirty="0" smtClean="0"/>
              <a:t> </a:t>
            </a:r>
            <a:r>
              <a:rPr lang="en-US" dirty="0" err="1" smtClean="0"/>
              <a:t>telefono</a:t>
            </a:r>
            <a:r>
              <a:rPr lang="en-US" dirty="0" smtClean="0"/>
              <a:t> </a:t>
            </a:r>
            <a:r>
              <a:rPr lang="en-US" dirty="0" err="1" smtClean="0"/>
              <a:t>sobre</a:t>
            </a:r>
            <a:r>
              <a:rPr lang="en-US" dirty="0" smtClean="0"/>
              <a:t> un </a:t>
            </a:r>
            <a:r>
              <a:rPr lang="en-US" dirty="0" err="1" smtClean="0"/>
              <a:t>medio</a:t>
            </a:r>
            <a:r>
              <a:rPr lang="en-US" dirty="0" smtClean="0"/>
              <a:t> </a:t>
            </a:r>
            <a:r>
              <a:rPr lang="en-US" dirty="0" err="1" smtClean="0"/>
              <a:t>como</a:t>
            </a:r>
            <a:r>
              <a:rPr lang="en-US" dirty="0" smtClean="0"/>
              <a:t> </a:t>
            </a:r>
            <a:r>
              <a:rPr lang="en-US" dirty="0" err="1" smtClean="0"/>
              <a:t>una</a:t>
            </a:r>
            <a:r>
              <a:rPr lang="en-US" dirty="0" smtClean="0"/>
              <a:t> </a:t>
            </a:r>
            <a:r>
              <a:rPr lang="en-US" dirty="0" err="1" smtClean="0"/>
              <a:t>linea</a:t>
            </a:r>
            <a:r>
              <a:rPr lang="en-US" dirty="0" smtClean="0"/>
              <a:t> PSTN</a:t>
            </a:r>
          </a:p>
          <a:p>
            <a:pPr marL="0" indent="0">
              <a:buNone/>
            </a:pPr>
            <a:r>
              <a:rPr lang="en-US" dirty="0" err="1" smtClean="0"/>
              <a:t>En</a:t>
            </a:r>
            <a:r>
              <a:rPr lang="en-US" dirty="0" smtClean="0"/>
              <a:t> Asterisk:</a:t>
            </a:r>
            <a:endParaRPr lang="en-US" dirty="0"/>
          </a:p>
          <a:p>
            <a:r>
              <a:rPr lang="en-US" dirty="0" smtClean="0"/>
              <a:t>Un </a:t>
            </a:r>
            <a:r>
              <a:rPr lang="en-US" dirty="0" err="1" smtClean="0"/>
              <a:t>telefono</a:t>
            </a:r>
            <a:r>
              <a:rPr lang="en-US" dirty="0" smtClean="0"/>
              <a:t> </a:t>
            </a:r>
            <a:r>
              <a:rPr lang="en-US" dirty="0" err="1" smtClean="0"/>
              <a:t>llamando</a:t>
            </a:r>
            <a:r>
              <a:rPr lang="en-US" dirty="0" smtClean="0"/>
              <a:t> a </a:t>
            </a:r>
            <a:r>
              <a:rPr lang="en-US" dirty="0" err="1" smtClean="0"/>
              <a:t>otro</a:t>
            </a:r>
            <a:r>
              <a:rPr lang="en-US" dirty="0" smtClean="0"/>
              <a:t> </a:t>
            </a:r>
            <a:r>
              <a:rPr lang="en-US" dirty="0" err="1" smtClean="0"/>
              <a:t>telefono</a:t>
            </a:r>
            <a:r>
              <a:rPr lang="en-US" dirty="0" smtClean="0"/>
              <a:t> a </a:t>
            </a:r>
            <a:r>
              <a:rPr lang="en-US" dirty="0" err="1" smtClean="0"/>
              <a:t>través</a:t>
            </a:r>
            <a:r>
              <a:rPr lang="en-US" dirty="0" smtClean="0"/>
              <a:t> de Asterisk</a:t>
            </a:r>
            <a:endParaRPr lang="en-US" dirty="0"/>
          </a:p>
          <a:p>
            <a:r>
              <a:rPr lang="en-US" dirty="0" smtClean="0"/>
              <a:t>Un </a:t>
            </a:r>
            <a:r>
              <a:rPr lang="en-US" dirty="0" err="1" smtClean="0"/>
              <a:t>telefono</a:t>
            </a:r>
            <a:r>
              <a:rPr lang="en-US" dirty="0" smtClean="0"/>
              <a:t> </a:t>
            </a:r>
            <a:r>
              <a:rPr lang="en-US" dirty="0" err="1" smtClean="0"/>
              <a:t>llamando</a:t>
            </a:r>
            <a:r>
              <a:rPr lang="en-US" dirty="0" smtClean="0"/>
              <a:t> </a:t>
            </a:r>
            <a:r>
              <a:rPr lang="en-US" dirty="0" err="1" smtClean="0"/>
              <a:t>muchos</a:t>
            </a:r>
            <a:r>
              <a:rPr lang="en-US" dirty="0" smtClean="0"/>
              <a:t> </a:t>
            </a:r>
            <a:r>
              <a:rPr lang="en-US" dirty="0" err="1" smtClean="0"/>
              <a:t>telefonos</a:t>
            </a:r>
            <a:r>
              <a:rPr lang="en-US" dirty="0" smtClean="0"/>
              <a:t> al </a:t>
            </a:r>
            <a:r>
              <a:rPr lang="en-US" dirty="0" err="1" smtClean="0"/>
              <a:t>tiempo</a:t>
            </a:r>
            <a:r>
              <a:rPr lang="en-US" dirty="0" smtClean="0"/>
              <a:t> a </a:t>
            </a:r>
            <a:r>
              <a:rPr lang="en-US" dirty="0" err="1" smtClean="0"/>
              <a:t>través</a:t>
            </a:r>
            <a:r>
              <a:rPr lang="en-US" dirty="0" smtClean="0"/>
              <a:t> de Asterisk</a:t>
            </a:r>
            <a:r>
              <a:rPr lang="en-US" dirty="0"/>
              <a:t>.</a:t>
            </a:r>
          </a:p>
          <a:p>
            <a:r>
              <a:rPr lang="en-US" dirty="0" smtClean="0"/>
              <a:t>Un </a:t>
            </a:r>
            <a:r>
              <a:rPr lang="en-US" dirty="0" err="1" smtClean="0"/>
              <a:t>telefono</a:t>
            </a:r>
            <a:r>
              <a:rPr lang="en-US" dirty="0" smtClean="0"/>
              <a:t> llama </a:t>
            </a:r>
            <a:r>
              <a:rPr lang="en-US" dirty="0" err="1" smtClean="0"/>
              <a:t>una</a:t>
            </a:r>
            <a:r>
              <a:rPr lang="en-US" dirty="0" smtClean="0"/>
              <a:t> </a:t>
            </a:r>
            <a:r>
              <a:rPr lang="en-US" dirty="0" err="1" smtClean="0"/>
              <a:t>aplicacion</a:t>
            </a:r>
            <a:r>
              <a:rPr lang="en-US" dirty="0" smtClean="0"/>
              <a:t> o </a:t>
            </a:r>
            <a:r>
              <a:rPr lang="en-US" dirty="0" err="1" smtClean="0"/>
              <a:t>viceversa</a:t>
            </a:r>
            <a:r>
              <a:rPr lang="en-US" dirty="0" smtClean="0"/>
              <a:t>. </a:t>
            </a:r>
            <a:r>
              <a:rPr lang="en-US" dirty="0" err="1" smtClean="0"/>
              <a:t>Ejemplo</a:t>
            </a:r>
            <a:r>
              <a:rPr lang="en-US" dirty="0" smtClean="0"/>
              <a:t> </a:t>
            </a:r>
            <a:r>
              <a:rPr lang="en-US" dirty="0" err="1" smtClean="0"/>
              <a:t>app_voicemail</a:t>
            </a:r>
            <a:r>
              <a:rPr lang="en-US" dirty="0" smtClean="0"/>
              <a:t> o </a:t>
            </a:r>
            <a:r>
              <a:rPr lang="en-US" dirty="0" err="1" smtClean="0"/>
              <a:t>app_queue</a:t>
            </a:r>
            <a:endParaRPr lang="en-US" dirty="0" smtClean="0"/>
          </a:p>
          <a:p>
            <a:r>
              <a:rPr lang="en-US" dirty="0" smtClean="0"/>
              <a:t>Un canal local se </a:t>
            </a:r>
            <a:r>
              <a:rPr lang="en-US" dirty="0" err="1" smtClean="0"/>
              <a:t>crea</a:t>
            </a:r>
            <a:r>
              <a:rPr lang="en-US" dirty="0" smtClean="0"/>
              <a:t> e </a:t>
            </a:r>
            <a:r>
              <a:rPr lang="en-US" dirty="0" err="1" smtClean="0"/>
              <a:t>interactua</a:t>
            </a:r>
            <a:r>
              <a:rPr lang="en-US" dirty="0" smtClean="0"/>
              <a:t> con la </a:t>
            </a:r>
            <a:r>
              <a:rPr lang="en-US" dirty="0" err="1" smtClean="0"/>
              <a:t>aplicación</a:t>
            </a:r>
            <a:r>
              <a:rPr lang="en-US" dirty="0" smtClean="0"/>
              <a:t> u </a:t>
            </a:r>
            <a:r>
              <a:rPr lang="en-US" dirty="0" err="1" smtClean="0"/>
              <a:t>otro</a:t>
            </a:r>
            <a:r>
              <a:rPr lang="en-US" dirty="0" smtClean="0"/>
              <a:t> canal.</a:t>
            </a:r>
            <a:endParaRPr lang="es-CO" dirty="0"/>
          </a:p>
        </p:txBody>
      </p:sp>
    </p:spTree>
    <p:extLst>
      <p:ext uri="{BB962C8B-B14F-4D97-AF65-F5344CB8AC3E}">
        <p14:creationId xmlns:p14="http://schemas.microsoft.com/office/powerpoint/2010/main" val="2994169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Channels</a:t>
            </a:r>
            <a:endParaRPr lang="es-CO" dirty="0"/>
          </a:p>
        </p:txBody>
      </p:sp>
      <p:sp>
        <p:nvSpPr>
          <p:cNvPr id="3" name="Marcador de contenido 2"/>
          <p:cNvSpPr>
            <a:spLocks noGrp="1"/>
          </p:cNvSpPr>
          <p:nvPr>
            <p:ph idx="1"/>
          </p:nvPr>
        </p:nvSpPr>
        <p:spPr/>
        <p:txBody>
          <a:bodyPr>
            <a:normAutofit/>
          </a:bodyPr>
          <a:lstStyle/>
          <a:p>
            <a:pPr marL="0" indent="0">
              <a:buNone/>
            </a:pPr>
            <a:r>
              <a:rPr lang="es-ES" dirty="0" smtClean="0"/>
              <a:t>Camino de comunicación entre </a:t>
            </a:r>
            <a:r>
              <a:rPr lang="es-ES" dirty="0" err="1" smtClean="0"/>
              <a:t>Asterisk</a:t>
            </a:r>
            <a:r>
              <a:rPr lang="es-ES" dirty="0" smtClean="0"/>
              <a:t> y otros dispositivos</a:t>
            </a:r>
          </a:p>
          <a:p>
            <a:pPr marL="0" indent="0">
              <a:buNone/>
            </a:pPr>
            <a:endParaRPr lang="es-ES" dirty="0" smtClean="0"/>
          </a:p>
          <a:p>
            <a:pPr marL="0" indent="0">
              <a:buNone/>
            </a:pPr>
            <a:r>
              <a:rPr lang="es-ES" dirty="0" smtClean="0"/>
              <a:t>Ejemplos:</a:t>
            </a:r>
          </a:p>
          <a:p>
            <a:r>
              <a:rPr lang="en-US" b="1" dirty="0"/>
              <a:t>SIP </a:t>
            </a:r>
            <a:r>
              <a:rPr lang="en-US" b="1" dirty="0" smtClean="0"/>
              <a:t>channels:</a:t>
            </a:r>
            <a:r>
              <a:rPr lang="en-US" dirty="0"/>
              <a:t> </a:t>
            </a:r>
            <a:r>
              <a:rPr lang="en-US" dirty="0" err="1" smtClean="0"/>
              <a:t>interfaz</a:t>
            </a:r>
            <a:r>
              <a:rPr lang="en-US" dirty="0" smtClean="0"/>
              <a:t> con </a:t>
            </a:r>
            <a:r>
              <a:rPr lang="en-US" dirty="0" err="1" smtClean="0"/>
              <a:t>dispositivos</a:t>
            </a:r>
            <a:r>
              <a:rPr lang="en-US" dirty="0" smtClean="0"/>
              <a:t> SIP (</a:t>
            </a:r>
            <a:r>
              <a:rPr lang="en-US" dirty="0" err="1" smtClean="0"/>
              <a:t>telefonos</a:t>
            </a:r>
            <a:r>
              <a:rPr lang="en-US" dirty="0" smtClean="0"/>
              <a:t>, channel banks, PBXs, ITSP Internet Telephony Service Providers).</a:t>
            </a:r>
            <a:endParaRPr lang="en-US" dirty="0"/>
          </a:p>
          <a:p>
            <a:r>
              <a:rPr lang="en-US" b="1" dirty="0"/>
              <a:t>DAHDI channels </a:t>
            </a:r>
            <a:r>
              <a:rPr lang="en-US" dirty="0" err="1" smtClean="0"/>
              <a:t>interfaz</a:t>
            </a:r>
            <a:r>
              <a:rPr lang="en-US" dirty="0" smtClean="0"/>
              <a:t> con drivers DAHDI, PRI. (T1/R1/J1)</a:t>
            </a:r>
            <a:endParaRPr lang="en-US" dirty="0"/>
          </a:p>
          <a:p>
            <a:r>
              <a:rPr lang="en-US" b="1" dirty="0"/>
              <a:t>Local channels</a:t>
            </a:r>
            <a:r>
              <a:rPr lang="en-US" dirty="0"/>
              <a:t> </a:t>
            </a:r>
            <a:r>
              <a:rPr lang="en-US" dirty="0" smtClean="0"/>
              <a:t> </a:t>
            </a:r>
            <a:r>
              <a:rPr lang="en-US" dirty="0" err="1" smtClean="0"/>
              <a:t>conexiones</a:t>
            </a:r>
            <a:r>
              <a:rPr lang="en-US" dirty="0" smtClean="0"/>
              <a:t> con </a:t>
            </a:r>
            <a:r>
              <a:rPr lang="en-US" dirty="0" err="1" smtClean="0"/>
              <a:t>sigo</a:t>
            </a:r>
            <a:r>
              <a:rPr lang="en-US" dirty="0" smtClean="0"/>
              <a:t> </a:t>
            </a:r>
            <a:r>
              <a:rPr lang="en-US" dirty="0" err="1" smtClean="0"/>
              <a:t>mismos</a:t>
            </a:r>
            <a:r>
              <a:rPr lang="en-US" dirty="0" smtClean="0"/>
              <a:t>.</a:t>
            </a:r>
            <a:endParaRPr lang="en-US" dirty="0"/>
          </a:p>
        </p:txBody>
      </p:sp>
    </p:spTree>
    <p:extLst>
      <p:ext uri="{BB962C8B-B14F-4D97-AF65-F5344CB8AC3E}">
        <p14:creationId xmlns:p14="http://schemas.microsoft.com/office/powerpoint/2010/main" val="1716719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Channels</a:t>
            </a:r>
            <a:endParaRPr lang="es-CO" dirty="0"/>
          </a:p>
        </p:txBody>
      </p:sp>
      <p:sp>
        <p:nvSpPr>
          <p:cNvPr id="3" name="Marcador de contenido 2"/>
          <p:cNvSpPr>
            <a:spLocks noGrp="1"/>
          </p:cNvSpPr>
          <p:nvPr>
            <p:ph idx="1"/>
          </p:nvPr>
        </p:nvSpPr>
        <p:spPr/>
        <p:txBody>
          <a:bodyPr/>
          <a:lstStyle/>
          <a:p>
            <a:r>
              <a:rPr lang="es-ES" dirty="0" smtClean="0"/>
              <a:t>Uso de recursos en </a:t>
            </a:r>
            <a:r>
              <a:rPr lang="es-ES" dirty="0" err="1" smtClean="0"/>
              <a:t>Asterisk</a:t>
            </a:r>
            <a:r>
              <a:rPr lang="es-ES" dirty="0" smtClean="0"/>
              <a:t> para facilitar comunicación entre uno o más dispositivos. Se crean usando los </a:t>
            </a:r>
            <a:r>
              <a:rPr lang="es-ES" dirty="0" err="1" smtClean="0"/>
              <a:t>Channel</a:t>
            </a:r>
            <a:r>
              <a:rPr lang="es-ES" dirty="0" smtClean="0"/>
              <a:t> Drivers</a:t>
            </a:r>
          </a:p>
          <a:p>
            <a:r>
              <a:rPr lang="es-ES" dirty="0" smtClean="0"/>
              <a:t>Los canales pueden ser </a:t>
            </a:r>
            <a:r>
              <a:rPr lang="es-ES" dirty="0" err="1" smtClean="0"/>
              <a:t>bridged</a:t>
            </a:r>
            <a:r>
              <a:rPr lang="es-ES" dirty="0" smtClean="0"/>
              <a:t> a otros canales.</a:t>
            </a:r>
            <a:endParaRPr lang="es-CO" dirty="0"/>
          </a:p>
        </p:txBody>
      </p:sp>
    </p:spTree>
    <p:extLst>
      <p:ext uri="{BB962C8B-B14F-4D97-AF65-F5344CB8AC3E}">
        <p14:creationId xmlns:p14="http://schemas.microsoft.com/office/powerpoint/2010/main" val="626126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Channel</a:t>
            </a:r>
            <a:r>
              <a:rPr lang="es-ES" dirty="0" smtClean="0"/>
              <a:t> Drivers</a:t>
            </a:r>
            <a:endParaRPr lang="es-CO" dirty="0"/>
          </a:p>
        </p:txBody>
      </p:sp>
      <p:sp>
        <p:nvSpPr>
          <p:cNvPr id="3" name="Marcador de contenido 2"/>
          <p:cNvSpPr>
            <a:spLocks noGrp="1"/>
          </p:cNvSpPr>
          <p:nvPr>
            <p:ph idx="1"/>
          </p:nvPr>
        </p:nvSpPr>
        <p:spPr/>
        <p:txBody>
          <a:bodyPr>
            <a:normAutofit fontScale="77500" lnSpcReduction="20000"/>
          </a:bodyPr>
          <a:lstStyle/>
          <a:p>
            <a:r>
              <a:rPr lang="es-CO" dirty="0">
                <a:hlinkClick r:id="rId2"/>
              </a:rPr>
              <a:t>SIP</a:t>
            </a:r>
            <a:endParaRPr lang="es-CO" dirty="0"/>
          </a:p>
          <a:p>
            <a:r>
              <a:rPr lang="es-CO" dirty="0">
                <a:hlinkClick r:id="rId3"/>
              </a:rPr>
              <a:t>Inter-</a:t>
            </a:r>
            <a:r>
              <a:rPr lang="es-CO" dirty="0" err="1">
                <a:hlinkClick r:id="rId3"/>
              </a:rPr>
              <a:t>Asterisk</a:t>
            </a:r>
            <a:r>
              <a:rPr lang="es-CO" dirty="0">
                <a:hlinkClick r:id="rId3"/>
              </a:rPr>
              <a:t> </a:t>
            </a:r>
            <a:r>
              <a:rPr lang="es-CO" dirty="0" err="1">
                <a:hlinkClick r:id="rId3"/>
              </a:rPr>
              <a:t>eXchange</a:t>
            </a:r>
            <a:r>
              <a:rPr lang="es-CO" dirty="0">
                <a:hlinkClick r:id="rId3"/>
              </a:rPr>
              <a:t> </a:t>
            </a:r>
            <a:r>
              <a:rPr lang="es-CO" dirty="0" err="1">
                <a:hlinkClick r:id="rId3"/>
              </a:rPr>
              <a:t>protocol</a:t>
            </a:r>
            <a:r>
              <a:rPr lang="es-CO" dirty="0">
                <a:hlinkClick r:id="rId3"/>
              </a:rPr>
              <a:t>, </a:t>
            </a:r>
            <a:r>
              <a:rPr lang="es-CO" dirty="0" err="1">
                <a:hlinkClick r:id="rId3"/>
              </a:rPr>
              <a:t>version</a:t>
            </a:r>
            <a:r>
              <a:rPr lang="es-CO" dirty="0">
                <a:hlinkClick r:id="rId3"/>
              </a:rPr>
              <a:t> 2 (IAX2)</a:t>
            </a:r>
            <a:endParaRPr lang="es-CO" dirty="0"/>
          </a:p>
          <a:p>
            <a:r>
              <a:rPr lang="es-CO" dirty="0">
                <a:hlinkClick r:id="rId4"/>
              </a:rPr>
              <a:t>DAHDI</a:t>
            </a:r>
            <a:endParaRPr lang="es-CO" dirty="0"/>
          </a:p>
          <a:p>
            <a:r>
              <a:rPr lang="es-CO" dirty="0">
                <a:hlinkClick r:id="rId5"/>
              </a:rPr>
              <a:t>Local </a:t>
            </a:r>
            <a:r>
              <a:rPr lang="es-CO" dirty="0" err="1">
                <a:hlinkClick r:id="rId5"/>
              </a:rPr>
              <a:t>Channel</a:t>
            </a:r>
            <a:endParaRPr lang="es-CO" dirty="0"/>
          </a:p>
          <a:p>
            <a:r>
              <a:rPr lang="es-CO" dirty="0" err="1">
                <a:hlinkClick r:id="rId6"/>
              </a:rPr>
              <a:t>Motif</a:t>
            </a:r>
            <a:endParaRPr lang="es-CO" dirty="0"/>
          </a:p>
          <a:p>
            <a:r>
              <a:rPr lang="es-CO" dirty="0" err="1">
                <a:hlinkClick r:id="rId7"/>
              </a:rPr>
              <a:t>mISDN</a:t>
            </a:r>
            <a:endParaRPr lang="es-CO" dirty="0"/>
          </a:p>
          <a:p>
            <a:r>
              <a:rPr lang="es-CO" dirty="0">
                <a:hlinkClick r:id="rId8"/>
              </a:rPr>
              <a:t>Mobile </a:t>
            </a:r>
            <a:r>
              <a:rPr lang="es-CO" dirty="0" err="1">
                <a:hlinkClick r:id="rId8"/>
              </a:rPr>
              <a:t>Channel</a:t>
            </a:r>
            <a:endParaRPr lang="es-CO" dirty="0"/>
          </a:p>
          <a:p>
            <a:r>
              <a:rPr lang="es-CO" dirty="0" err="1">
                <a:hlinkClick r:id="rId9"/>
              </a:rPr>
              <a:t>Unistim</a:t>
            </a:r>
            <a:endParaRPr lang="es-CO" dirty="0"/>
          </a:p>
          <a:p>
            <a:r>
              <a:rPr lang="es-CO" dirty="0" err="1">
                <a:hlinkClick r:id="rId10"/>
              </a:rPr>
              <a:t>Skinny</a:t>
            </a:r>
            <a:endParaRPr lang="es-CO" dirty="0"/>
          </a:p>
          <a:p>
            <a:r>
              <a:rPr lang="es-CO" dirty="0">
                <a:hlinkClick r:id="rId11"/>
              </a:rPr>
              <a:t>RTP </a:t>
            </a:r>
            <a:r>
              <a:rPr lang="es-CO" dirty="0" err="1">
                <a:hlinkClick r:id="rId11"/>
              </a:rPr>
              <a:t>Packetization</a:t>
            </a:r>
            <a:endParaRPr lang="es-CO" dirty="0"/>
          </a:p>
          <a:p>
            <a:r>
              <a:rPr lang="es-CO" dirty="0">
                <a:hlinkClick r:id="rId12"/>
              </a:rPr>
              <a:t>IP </a:t>
            </a:r>
            <a:r>
              <a:rPr lang="es-CO" dirty="0" err="1">
                <a:hlinkClick r:id="rId12"/>
              </a:rPr>
              <a:t>Quality</a:t>
            </a:r>
            <a:r>
              <a:rPr lang="es-CO" dirty="0">
                <a:hlinkClick r:id="rId12"/>
              </a:rPr>
              <a:t> of </a:t>
            </a:r>
            <a:r>
              <a:rPr lang="es-CO" dirty="0" err="1">
                <a:hlinkClick r:id="rId12"/>
              </a:rPr>
              <a:t>Service</a:t>
            </a:r>
            <a:endParaRPr lang="es-CO" dirty="0"/>
          </a:p>
          <a:p>
            <a:r>
              <a:rPr lang="es-CO" dirty="0" err="1">
                <a:hlinkClick r:id="rId13"/>
              </a:rPr>
              <a:t>AudioSocket</a:t>
            </a:r>
            <a:endParaRPr lang="es-CO" dirty="0"/>
          </a:p>
          <a:p>
            <a:endParaRPr lang="es-CO" dirty="0"/>
          </a:p>
        </p:txBody>
      </p:sp>
    </p:spTree>
    <p:extLst>
      <p:ext uri="{BB962C8B-B14F-4D97-AF65-F5344CB8AC3E}">
        <p14:creationId xmlns:p14="http://schemas.microsoft.com/office/powerpoint/2010/main" val="331986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Rompamos el hielo…</a:t>
            </a:r>
            <a:endParaRPr lang="es-CO" dirty="0"/>
          </a:p>
        </p:txBody>
      </p:sp>
      <p:pic>
        <p:nvPicPr>
          <p:cNvPr id="1026" name="Picture 2" descr="Quick Icebreak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5720" y="1347022"/>
            <a:ext cx="8534836" cy="482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02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Bridges</a:t>
            </a:r>
            <a:endParaRPr lang="es-CO" dirty="0"/>
          </a:p>
        </p:txBody>
      </p:sp>
      <p:sp>
        <p:nvSpPr>
          <p:cNvPr id="3" name="Marcador de contenido 2"/>
          <p:cNvSpPr>
            <a:spLocks noGrp="1"/>
          </p:cNvSpPr>
          <p:nvPr>
            <p:ph idx="1"/>
          </p:nvPr>
        </p:nvSpPr>
        <p:spPr/>
        <p:txBody>
          <a:bodyPr/>
          <a:lstStyle/>
          <a:p>
            <a:pPr marL="0" indent="0">
              <a:buNone/>
            </a:pPr>
            <a:r>
              <a:rPr lang="es-ES" dirty="0" smtClean="0"/>
              <a:t>Comparte media entre Canales</a:t>
            </a:r>
          </a:p>
          <a:p>
            <a:pPr marL="0" indent="0">
              <a:buNone/>
            </a:pPr>
            <a:endParaRPr lang="es-ES" dirty="0"/>
          </a:p>
          <a:p>
            <a:pPr marL="0" indent="0">
              <a:buNone/>
            </a:pPr>
            <a:r>
              <a:rPr lang="es-ES" dirty="0" smtClean="0"/>
              <a:t>Ejemplos:</a:t>
            </a:r>
            <a:endParaRPr lang="es-ES" dirty="0"/>
          </a:p>
          <a:p>
            <a:r>
              <a:rPr lang="es-ES" dirty="0" smtClean="0"/>
              <a:t>Dial</a:t>
            </a:r>
          </a:p>
          <a:p>
            <a:r>
              <a:rPr lang="es-ES" dirty="0" smtClean="0"/>
              <a:t>Bridge</a:t>
            </a:r>
          </a:p>
          <a:p>
            <a:r>
              <a:rPr lang="es-ES" dirty="0" err="1" smtClean="0"/>
              <a:t>MeetMe</a:t>
            </a:r>
            <a:r>
              <a:rPr lang="es-ES" dirty="0" smtClean="0"/>
              <a:t>/</a:t>
            </a:r>
            <a:r>
              <a:rPr lang="es-ES" dirty="0" err="1" smtClean="0"/>
              <a:t>ConfBridge</a:t>
            </a:r>
            <a:endParaRPr lang="es-ES" dirty="0" smtClean="0"/>
          </a:p>
          <a:p>
            <a:endParaRPr lang="es-CO" dirty="0"/>
          </a:p>
        </p:txBody>
      </p:sp>
    </p:spTree>
    <p:extLst>
      <p:ext uri="{BB962C8B-B14F-4D97-AF65-F5344CB8AC3E}">
        <p14:creationId xmlns:p14="http://schemas.microsoft.com/office/powerpoint/2010/main" val="761100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Dialplan</a:t>
            </a:r>
            <a:endParaRPr lang="es-CO"/>
          </a:p>
        </p:txBody>
      </p:sp>
      <p:sp>
        <p:nvSpPr>
          <p:cNvPr id="3" name="Marcador de contenido 2"/>
          <p:cNvSpPr>
            <a:spLocks noGrp="1"/>
          </p:cNvSpPr>
          <p:nvPr>
            <p:ph idx="1"/>
          </p:nvPr>
        </p:nvSpPr>
        <p:spPr/>
        <p:txBody>
          <a:bodyPr>
            <a:normAutofit/>
          </a:bodyPr>
          <a:lstStyle/>
          <a:p>
            <a:r>
              <a:rPr lang="en-US" dirty="0" err="1" smtClean="0"/>
              <a:t>Lenguaje</a:t>
            </a:r>
            <a:r>
              <a:rPr lang="en-US" dirty="0" smtClean="0"/>
              <a:t> de scripting Asterisk</a:t>
            </a:r>
          </a:p>
          <a:p>
            <a:r>
              <a:rPr lang="en-US" dirty="0" smtClean="0"/>
              <a:t>Forma de </a:t>
            </a:r>
            <a:r>
              <a:rPr lang="en-US" dirty="0" err="1" smtClean="0"/>
              <a:t>instruir</a:t>
            </a:r>
            <a:r>
              <a:rPr lang="en-US" dirty="0" smtClean="0"/>
              <a:t> a Asterisk </a:t>
            </a:r>
            <a:r>
              <a:rPr lang="en-US" dirty="0" err="1" smtClean="0"/>
              <a:t>como</a:t>
            </a:r>
            <a:r>
              <a:rPr lang="en-US" dirty="0" smtClean="0"/>
              <a:t> </a:t>
            </a:r>
            <a:r>
              <a:rPr lang="en-US" dirty="0" err="1" smtClean="0"/>
              <a:t>comportarse</a:t>
            </a:r>
            <a:endParaRPr lang="en-US" dirty="0" smtClean="0"/>
          </a:p>
          <a:p>
            <a:r>
              <a:rPr lang="en-US" dirty="0" err="1" smtClean="0"/>
              <a:t>Une</a:t>
            </a:r>
            <a:r>
              <a:rPr lang="en-US" dirty="0" smtClean="0"/>
              <a:t> </a:t>
            </a:r>
            <a:r>
              <a:rPr lang="en-US" dirty="0" err="1" smtClean="0"/>
              <a:t>todos</a:t>
            </a:r>
            <a:r>
              <a:rPr lang="en-US" dirty="0" smtClean="0"/>
              <a:t> </a:t>
            </a:r>
            <a:r>
              <a:rPr lang="en-US" dirty="0" err="1" smtClean="0"/>
              <a:t>los</a:t>
            </a:r>
            <a:r>
              <a:rPr lang="en-US" dirty="0" smtClean="0"/>
              <a:t> components </a:t>
            </a:r>
            <a:r>
              <a:rPr lang="en-US" dirty="0" err="1" smtClean="0"/>
              <a:t>permitiendo</a:t>
            </a:r>
            <a:r>
              <a:rPr lang="en-US" dirty="0" smtClean="0"/>
              <a:t> </a:t>
            </a:r>
            <a:r>
              <a:rPr lang="en-US" dirty="0" err="1" smtClean="0"/>
              <a:t>enrutar</a:t>
            </a:r>
            <a:r>
              <a:rPr lang="en-US" dirty="0" smtClean="0"/>
              <a:t> y </a:t>
            </a:r>
            <a:r>
              <a:rPr lang="en-US" dirty="0" err="1" smtClean="0"/>
              <a:t>manipular</a:t>
            </a:r>
            <a:r>
              <a:rPr lang="en-US" dirty="0" smtClean="0"/>
              <a:t> </a:t>
            </a:r>
            <a:r>
              <a:rPr lang="en-US" dirty="0" err="1" smtClean="0"/>
              <a:t>llamadas</a:t>
            </a:r>
            <a:r>
              <a:rPr lang="en-US" dirty="0" smtClean="0"/>
              <a:t> </a:t>
            </a:r>
            <a:r>
              <a:rPr lang="en-US" dirty="0" err="1" smtClean="0"/>
              <a:t>usando</a:t>
            </a:r>
            <a:r>
              <a:rPr lang="en-US" dirty="0" smtClean="0"/>
              <a:t> un </a:t>
            </a:r>
            <a:r>
              <a:rPr lang="en-US" dirty="0" err="1" smtClean="0"/>
              <a:t>lenguaje</a:t>
            </a:r>
            <a:r>
              <a:rPr lang="en-US" dirty="0" smtClean="0"/>
              <a:t> de </a:t>
            </a:r>
            <a:r>
              <a:rPr lang="en-US" dirty="0" err="1" smtClean="0"/>
              <a:t>programación</a:t>
            </a:r>
            <a:r>
              <a:rPr lang="en-US" dirty="0" smtClean="0"/>
              <a:t>.</a:t>
            </a:r>
          </a:p>
        </p:txBody>
      </p:sp>
    </p:spTree>
    <p:extLst>
      <p:ext uri="{BB962C8B-B14F-4D97-AF65-F5344CB8AC3E}">
        <p14:creationId xmlns:p14="http://schemas.microsoft.com/office/powerpoint/2010/main" val="2322867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a:t>
            </a:r>
            <a:endParaRPr lang="es-CO" dirty="0"/>
          </a:p>
        </p:txBody>
      </p:sp>
      <p:sp>
        <p:nvSpPr>
          <p:cNvPr id="3" name="Marcador de contenido 2"/>
          <p:cNvSpPr>
            <a:spLocks noGrp="1"/>
          </p:cNvSpPr>
          <p:nvPr>
            <p:ph idx="1"/>
          </p:nvPr>
        </p:nvSpPr>
        <p:spPr/>
        <p:txBody>
          <a:bodyPr>
            <a:normAutofit/>
          </a:bodyPr>
          <a:lstStyle/>
          <a:p>
            <a:r>
              <a:rPr lang="en-US" dirty="0" err="1" smtClean="0"/>
              <a:t>Marcación</a:t>
            </a:r>
            <a:r>
              <a:rPr lang="en-US" dirty="0" smtClean="0"/>
              <a:t> </a:t>
            </a:r>
            <a:r>
              <a:rPr lang="en-US" dirty="0" err="1" smtClean="0"/>
              <a:t>en</a:t>
            </a:r>
            <a:r>
              <a:rPr lang="en-US" dirty="0" smtClean="0"/>
              <a:t> el </a:t>
            </a:r>
            <a:r>
              <a:rPr lang="en-US" dirty="0" err="1" smtClean="0"/>
              <a:t>teclado</a:t>
            </a:r>
            <a:r>
              <a:rPr lang="en-US" dirty="0" smtClean="0"/>
              <a:t> de un </a:t>
            </a:r>
            <a:r>
              <a:rPr lang="en-US" dirty="0" err="1" smtClean="0"/>
              <a:t>teléfono</a:t>
            </a:r>
            <a:endParaRPr lang="en-US" dirty="0" smtClean="0"/>
          </a:p>
          <a:p>
            <a:pPr marL="0" indent="0">
              <a:buNone/>
            </a:pPr>
            <a:endParaRPr lang="en-US" dirty="0"/>
          </a:p>
          <a:p>
            <a:pPr marL="0" indent="0">
              <a:buNone/>
            </a:pPr>
            <a:r>
              <a:rPr lang="en-US" dirty="0" err="1" smtClean="0"/>
              <a:t>Ejemplo</a:t>
            </a:r>
            <a:endParaRPr lang="en-US" dirty="0"/>
          </a:p>
          <a:p>
            <a:endParaRPr lang="en-US" dirty="0" smtClean="0"/>
          </a:p>
          <a:p>
            <a:r>
              <a:rPr lang="en-US" dirty="0" smtClean="0"/>
              <a:t>3001, 915881000, </a:t>
            </a:r>
            <a:r>
              <a:rPr lang="en-US" dirty="0" err="1" smtClean="0"/>
              <a:t>en</a:t>
            </a:r>
            <a:r>
              <a:rPr lang="en-US" dirty="0" smtClean="0"/>
              <a:t> asterisk, </a:t>
            </a:r>
            <a:r>
              <a:rPr lang="en-US" dirty="0" err="1" smtClean="0"/>
              <a:t>pueden</a:t>
            </a:r>
            <a:r>
              <a:rPr lang="en-US" dirty="0" smtClean="0"/>
              <a:t> </a:t>
            </a:r>
            <a:r>
              <a:rPr lang="en-US" dirty="0" err="1" smtClean="0"/>
              <a:t>ser</a:t>
            </a:r>
            <a:r>
              <a:rPr lang="en-US" dirty="0" smtClean="0"/>
              <a:t> </a:t>
            </a:r>
            <a:r>
              <a:rPr lang="en-US" dirty="0" err="1" smtClean="0"/>
              <a:t>alfanuméricas</a:t>
            </a:r>
            <a:r>
              <a:rPr lang="en-US" dirty="0" smtClean="0"/>
              <a:t>: “pizza” </a:t>
            </a:r>
          </a:p>
        </p:txBody>
      </p:sp>
    </p:spTree>
    <p:extLst>
      <p:ext uri="{BB962C8B-B14F-4D97-AF65-F5344CB8AC3E}">
        <p14:creationId xmlns:p14="http://schemas.microsoft.com/office/powerpoint/2010/main" val="3379789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_</a:t>
            </a:r>
            <a:endParaRPr lang="es-CO" dirty="0"/>
          </a:p>
        </p:txBody>
      </p:sp>
      <p:sp>
        <p:nvSpPr>
          <p:cNvPr id="3" name="Marcador de contenido 2"/>
          <p:cNvSpPr>
            <a:spLocks noGrp="1"/>
          </p:cNvSpPr>
          <p:nvPr>
            <p:ph idx="1"/>
          </p:nvPr>
        </p:nvSpPr>
        <p:spPr/>
        <p:txBody>
          <a:bodyPr>
            <a:normAutofit lnSpcReduction="10000"/>
          </a:bodyPr>
          <a:lstStyle/>
          <a:p>
            <a:r>
              <a:rPr lang="en-US" dirty="0" smtClean="0"/>
              <a:t>Forma de </a:t>
            </a:r>
            <a:r>
              <a:rPr lang="en-US" dirty="0" err="1" smtClean="0"/>
              <a:t>nombrar</a:t>
            </a:r>
            <a:r>
              <a:rPr lang="en-US" dirty="0" smtClean="0"/>
              <a:t> </a:t>
            </a:r>
            <a:r>
              <a:rPr lang="en-US" dirty="0" err="1" smtClean="0"/>
              <a:t>varias</a:t>
            </a:r>
            <a:r>
              <a:rPr lang="en-US" dirty="0" smtClean="0"/>
              <a:t> </a:t>
            </a:r>
            <a:r>
              <a:rPr lang="en-US" dirty="0" err="1" smtClean="0"/>
              <a:t>extensiones</a:t>
            </a:r>
            <a:endParaRPr lang="en-US" dirty="0" smtClean="0"/>
          </a:p>
          <a:p>
            <a:pPr marL="0" indent="0">
              <a:buNone/>
            </a:pPr>
            <a:endParaRPr lang="en-US" dirty="0"/>
          </a:p>
          <a:p>
            <a:pPr marL="0" indent="0">
              <a:buNone/>
            </a:pPr>
            <a:r>
              <a:rPr lang="en-US" dirty="0" smtClean="0"/>
              <a:t>X:  [0-9]</a:t>
            </a:r>
          </a:p>
          <a:p>
            <a:pPr marL="0" indent="0">
              <a:buNone/>
            </a:pPr>
            <a:r>
              <a:rPr lang="en-US" dirty="0" smtClean="0"/>
              <a:t>Z:  [1-9]</a:t>
            </a:r>
          </a:p>
          <a:p>
            <a:pPr marL="0" indent="0">
              <a:buNone/>
            </a:pPr>
            <a:r>
              <a:rPr lang="en-US" dirty="0" smtClean="0"/>
              <a:t>N: [2-9]</a:t>
            </a:r>
          </a:p>
          <a:p>
            <a:pPr marL="0" indent="0">
              <a:buNone/>
            </a:pPr>
            <a:r>
              <a:rPr lang="en-US" dirty="0" smtClean="0"/>
              <a:t>[x-y] : </a:t>
            </a:r>
            <a:r>
              <a:rPr lang="en-US" dirty="0" err="1" smtClean="0"/>
              <a:t>Cualquier</a:t>
            </a:r>
            <a:r>
              <a:rPr lang="en-US" dirty="0" smtClean="0"/>
              <a:t> </a:t>
            </a:r>
            <a:r>
              <a:rPr lang="en-US" dirty="0" err="1" smtClean="0"/>
              <a:t>cifra</a:t>
            </a:r>
            <a:r>
              <a:rPr lang="en-US" dirty="0" smtClean="0"/>
              <a:t> de x a y</a:t>
            </a:r>
          </a:p>
          <a:p>
            <a:pPr marL="0" indent="0">
              <a:buNone/>
            </a:pPr>
            <a:r>
              <a:rPr lang="en-US" dirty="0" smtClean="0"/>
              <a:t>[xyz] : </a:t>
            </a:r>
            <a:r>
              <a:rPr lang="en-US" dirty="0" err="1" smtClean="0"/>
              <a:t>cifras</a:t>
            </a:r>
            <a:r>
              <a:rPr lang="en-US" dirty="0" smtClean="0"/>
              <a:t> x y z</a:t>
            </a:r>
          </a:p>
          <a:p>
            <a:pPr marL="0" indent="0">
              <a:buNone/>
            </a:pPr>
            <a:r>
              <a:rPr lang="en-US" dirty="0" smtClean="0"/>
              <a:t>. : </a:t>
            </a:r>
            <a:r>
              <a:rPr lang="en-US" dirty="0" err="1" smtClean="0"/>
              <a:t>una</a:t>
            </a:r>
            <a:r>
              <a:rPr lang="en-US" dirty="0" smtClean="0"/>
              <a:t> o </a:t>
            </a:r>
            <a:r>
              <a:rPr lang="en-US" dirty="0" err="1" smtClean="0"/>
              <a:t>más</a:t>
            </a:r>
            <a:r>
              <a:rPr lang="en-US" dirty="0" smtClean="0"/>
              <a:t> </a:t>
            </a:r>
            <a:r>
              <a:rPr lang="en-US" dirty="0" err="1" smtClean="0"/>
              <a:t>repeticiones</a:t>
            </a:r>
            <a:r>
              <a:rPr lang="en-US" dirty="0" smtClean="0"/>
              <a:t> del </a:t>
            </a:r>
            <a:r>
              <a:rPr lang="en-US" dirty="0" err="1" smtClean="0"/>
              <a:t>simbolo</a:t>
            </a:r>
            <a:r>
              <a:rPr lang="en-US" dirty="0" smtClean="0"/>
              <a:t> anterior</a:t>
            </a:r>
          </a:p>
          <a:p>
            <a:pPr marL="0" indent="0">
              <a:buNone/>
            </a:pPr>
            <a:r>
              <a:rPr lang="en-US" dirty="0" smtClean="0"/>
              <a:t>! : cero o </a:t>
            </a:r>
            <a:r>
              <a:rPr lang="en-US" dirty="0" err="1" smtClean="0"/>
              <a:t>más</a:t>
            </a:r>
            <a:r>
              <a:rPr lang="en-US" dirty="0" smtClean="0"/>
              <a:t> </a:t>
            </a:r>
            <a:r>
              <a:rPr lang="en-US" dirty="0" err="1" smtClean="0"/>
              <a:t>repeticiones</a:t>
            </a:r>
            <a:r>
              <a:rPr lang="en-US" dirty="0" smtClean="0"/>
              <a:t> del </a:t>
            </a:r>
            <a:r>
              <a:rPr lang="en-US" dirty="0" err="1" smtClean="0"/>
              <a:t>simbolo</a:t>
            </a:r>
            <a:r>
              <a:rPr lang="en-US" dirty="0" smtClean="0"/>
              <a:t> anterior</a:t>
            </a:r>
            <a:endParaRPr lang="en-US" dirty="0"/>
          </a:p>
        </p:txBody>
      </p:sp>
    </p:spTree>
    <p:extLst>
      <p:ext uri="{BB962C8B-B14F-4D97-AF65-F5344CB8AC3E}">
        <p14:creationId xmlns:p14="http://schemas.microsoft.com/office/powerpoint/2010/main" val="4200450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expresiones</a:t>
            </a:r>
            <a:endParaRPr lang="es-CO" dirty="0"/>
          </a:p>
        </p:txBody>
      </p:sp>
      <p:sp>
        <p:nvSpPr>
          <p:cNvPr id="3" name="Marcador de contenido 2"/>
          <p:cNvSpPr>
            <a:spLocks noGrp="1"/>
          </p:cNvSpPr>
          <p:nvPr>
            <p:ph idx="1"/>
          </p:nvPr>
        </p:nvSpPr>
        <p:spPr/>
        <p:txBody>
          <a:bodyPr/>
          <a:lstStyle/>
          <a:p>
            <a:r>
              <a:rPr lang="es-ES" dirty="0" smtClean="0"/>
              <a:t>_XXXX</a:t>
            </a:r>
          </a:p>
          <a:p>
            <a:r>
              <a:rPr lang="es-ES" dirty="0" smtClean="0"/>
              <a:t>_6XXX</a:t>
            </a:r>
          </a:p>
          <a:p>
            <a:r>
              <a:rPr lang="es-ES" dirty="0" smtClean="0"/>
              <a:t>_7[1-4]XXXXX</a:t>
            </a:r>
          </a:p>
          <a:p>
            <a:r>
              <a:rPr lang="es-ES" dirty="0" smtClean="0"/>
              <a:t>_[8-9][1-8]XXXX</a:t>
            </a:r>
          </a:p>
          <a:p>
            <a:pPr marL="0" indent="0">
              <a:buNone/>
            </a:pPr>
            <a:endParaRPr lang="es-CO" dirty="0"/>
          </a:p>
        </p:txBody>
      </p:sp>
    </p:spTree>
    <p:extLst>
      <p:ext uri="{BB962C8B-B14F-4D97-AF65-F5344CB8AC3E}">
        <p14:creationId xmlns:p14="http://schemas.microsoft.com/office/powerpoint/2010/main" val="222522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Context</a:t>
            </a:r>
            <a:endParaRPr lang="es-CO" dirty="0"/>
          </a:p>
        </p:txBody>
      </p:sp>
      <p:sp>
        <p:nvSpPr>
          <p:cNvPr id="3" name="Marcador de contenido 2"/>
          <p:cNvSpPr>
            <a:spLocks noGrp="1"/>
          </p:cNvSpPr>
          <p:nvPr>
            <p:ph idx="1"/>
          </p:nvPr>
        </p:nvSpPr>
        <p:spPr/>
        <p:txBody>
          <a:bodyPr>
            <a:normAutofit/>
          </a:bodyPr>
          <a:lstStyle/>
          <a:p>
            <a:r>
              <a:rPr lang="en-US" dirty="0" smtClean="0"/>
              <a:t>Son </a:t>
            </a:r>
            <a:r>
              <a:rPr lang="en-US" dirty="0" err="1" smtClean="0"/>
              <a:t>secciones</a:t>
            </a:r>
            <a:r>
              <a:rPr lang="en-US" dirty="0" smtClean="0"/>
              <a:t> </a:t>
            </a:r>
            <a:r>
              <a:rPr lang="en-US" dirty="0" err="1" smtClean="0"/>
              <a:t>en</a:t>
            </a:r>
            <a:r>
              <a:rPr lang="en-US" dirty="0" smtClean="0"/>
              <a:t> el archive </a:t>
            </a:r>
            <a:r>
              <a:rPr lang="en-US" dirty="0" err="1" smtClean="0"/>
              <a:t>extensions.conf</a:t>
            </a:r>
            <a:r>
              <a:rPr lang="en-US" dirty="0" smtClean="0"/>
              <a:t> </a:t>
            </a:r>
            <a:r>
              <a:rPr lang="en-US" dirty="0"/>
              <a:t>is </a:t>
            </a:r>
            <a:endParaRPr lang="en-US" dirty="0" smtClean="0"/>
          </a:p>
          <a:p>
            <a:r>
              <a:rPr lang="en-US" dirty="0" err="1" smtClean="0"/>
              <a:t>Mantiene</a:t>
            </a:r>
            <a:r>
              <a:rPr lang="en-US" dirty="0" smtClean="0"/>
              <a:t> </a:t>
            </a:r>
            <a:r>
              <a:rPr lang="en-US" dirty="0" err="1" smtClean="0"/>
              <a:t>independencia</a:t>
            </a:r>
            <a:r>
              <a:rPr lang="en-US" dirty="0" smtClean="0"/>
              <a:t> entre </a:t>
            </a:r>
            <a:r>
              <a:rPr lang="en-US" dirty="0" err="1" smtClean="0"/>
              <a:t>grupos</a:t>
            </a:r>
            <a:r>
              <a:rPr lang="en-US" dirty="0" smtClean="0"/>
              <a:t> de </a:t>
            </a:r>
            <a:r>
              <a:rPr lang="en-US" dirty="0" err="1" smtClean="0"/>
              <a:t>configuraciones</a:t>
            </a:r>
            <a:r>
              <a:rPr lang="en-US" dirty="0" smtClean="0"/>
              <a:t>.</a:t>
            </a:r>
          </a:p>
          <a:p>
            <a:r>
              <a:rPr lang="en-US" dirty="0" err="1" smtClean="0"/>
              <a:t>Separa</a:t>
            </a:r>
            <a:r>
              <a:rPr lang="en-US" dirty="0" smtClean="0"/>
              <a:t> </a:t>
            </a:r>
            <a:r>
              <a:rPr lang="en-US" dirty="0" err="1" smtClean="0"/>
              <a:t>funcionalidades</a:t>
            </a:r>
            <a:r>
              <a:rPr lang="en-US" dirty="0" smtClean="0"/>
              <a:t> y </a:t>
            </a:r>
            <a:r>
              <a:rPr lang="en-US" dirty="0" err="1" smtClean="0"/>
              <a:t>características</a:t>
            </a:r>
            <a:r>
              <a:rPr lang="en-US" dirty="0" smtClean="0"/>
              <a:t>, </a:t>
            </a:r>
            <a:r>
              <a:rPr lang="en-US" dirty="0" err="1" smtClean="0"/>
              <a:t>aplicar</a:t>
            </a:r>
            <a:r>
              <a:rPr lang="en-US" dirty="0" smtClean="0"/>
              <a:t> </a:t>
            </a:r>
            <a:r>
              <a:rPr lang="en-US" dirty="0" err="1" smtClean="0"/>
              <a:t>límites</a:t>
            </a:r>
            <a:r>
              <a:rPr lang="en-US" dirty="0" smtClean="0"/>
              <a:t> de </a:t>
            </a:r>
            <a:r>
              <a:rPr lang="en-US" dirty="0" err="1" smtClean="0"/>
              <a:t>seguridad</a:t>
            </a:r>
            <a:r>
              <a:rPr lang="en-US" dirty="0" smtClean="0"/>
              <a:t> entre </a:t>
            </a:r>
            <a:r>
              <a:rPr lang="en-US" dirty="0" err="1" smtClean="0"/>
              <a:t>partes</a:t>
            </a:r>
            <a:r>
              <a:rPr lang="en-US" dirty="0" smtClean="0"/>
              <a:t> del </a:t>
            </a:r>
            <a:r>
              <a:rPr lang="en-US" dirty="0" err="1" smtClean="0"/>
              <a:t>dialplan</a:t>
            </a:r>
            <a:r>
              <a:rPr lang="en-US" dirty="0" smtClean="0"/>
              <a:t> y prove </a:t>
            </a:r>
            <a:r>
              <a:rPr lang="en-US" dirty="0" err="1" smtClean="0"/>
              <a:t>diferentes</a:t>
            </a:r>
            <a:r>
              <a:rPr lang="en-US" dirty="0" smtClean="0"/>
              <a:t> </a:t>
            </a:r>
            <a:r>
              <a:rPr lang="en-US" dirty="0" err="1" smtClean="0"/>
              <a:t>clases</a:t>
            </a:r>
            <a:r>
              <a:rPr lang="en-US" dirty="0" smtClean="0"/>
              <a:t> de </a:t>
            </a:r>
            <a:r>
              <a:rPr lang="en-US" dirty="0" err="1" smtClean="0"/>
              <a:t>servicio</a:t>
            </a:r>
            <a:r>
              <a:rPr lang="en-US" dirty="0" smtClean="0"/>
              <a:t> a </a:t>
            </a:r>
            <a:r>
              <a:rPr lang="en-US" dirty="0" err="1" smtClean="0"/>
              <a:t>grupos</a:t>
            </a:r>
            <a:r>
              <a:rPr lang="en-US" dirty="0" smtClean="0"/>
              <a:t> de </a:t>
            </a:r>
            <a:r>
              <a:rPr lang="en-US" dirty="0" err="1" smtClean="0"/>
              <a:t>usuarios</a:t>
            </a:r>
            <a:r>
              <a:rPr lang="en-US" dirty="0" smtClean="0"/>
              <a:t>.</a:t>
            </a:r>
            <a:endParaRPr lang="es-CO" dirty="0"/>
          </a:p>
        </p:txBody>
      </p:sp>
    </p:spTree>
    <p:extLst>
      <p:ext uri="{BB962C8B-B14F-4D97-AF65-F5344CB8AC3E}">
        <p14:creationId xmlns:p14="http://schemas.microsoft.com/office/powerpoint/2010/main" val="2836853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context</a:t>
            </a:r>
            <a:r>
              <a:rPr lang="es-ES" dirty="0" smtClean="0"/>
              <a:t> </a:t>
            </a:r>
            <a:r>
              <a:rPr lang="es-ES" dirty="0" err="1" smtClean="0"/>
              <a:t>extensions</a:t>
            </a:r>
            <a:endParaRPr lang="es-CO" dirty="0"/>
          </a:p>
        </p:txBody>
      </p:sp>
      <p:sp>
        <p:nvSpPr>
          <p:cNvPr id="3" name="Marcador de contenido 2"/>
          <p:cNvSpPr>
            <a:spLocks noGrp="1"/>
          </p:cNvSpPr>
          <p:nvPr>
            <p:ph idx="1"/>
          </p:nvPr>
        </p:nvSpPr>
        <p:spPr/>
        <p:txBody>
          <a:bodyPr>
            <a:normAutofit fontScale="85000" lnSpcReduction="20000"/>
          </a:bodyPr>
          <a:lstStyle/>
          <a:p>
            <a:r>
              <a:rPr lang="en-US" dirty="0" err="1" smtClean="0"/>
              <a:t>Dentro</a:t>
            </a:r>
            <a:r>
              <a:rPr lang="en-US" dirty="0" smtClean="0"/>
              <a:t> de </a:t>
            </a:r>
            <a:r>
              <a:rPr lang="en-US" dirty="0" err="1" smtClean="0"/>
              <a:t>cada</a:t>
            </a:r>
            <a:r>
              <a:rPr lang="en-US" dirty="0" smtClean="0"/>
              <a:t> context, se </a:t>
            </a:r>
            <a:r>
              <a:rPr lang="en-US" dirty="0" err="1" smtClean="0"/>
              <a:t>pueden</a:t>
            </a:r>
            <a:r>
              <a:rPr lang="en-US" dirty="0" smtClean="0"/>
              <a:t> definer </a:t>
            </a:r>
            <a:r>
              <a:rPr lang="en-US" dirty="0" err="1" smtClean="0"/>
              <a:t>uno</a:t>
            </a:r>
            <a:r>
              <a:rPr lang="en-US" dirty="0" smtClean="0"/>
              <a:t> o mas extensions. </a:t>
            </a:r>
          </a:p>
          <a:p>
            <a:r>
              <a:rPr lang="en-US" dirty="0" smtClean="0"/>
              <a:t>Una extension </a:t>
            </a:r>
            <a:r>
              <a:rPr lang="en-US" dirty="0" err="1" smtClean="0"/>
              <a:t>es</a:t>
            </a:r>
            <a:r>
              <a:rPr lang="en-US" dirty="0" smtClean="0"/>
              <a:t> un </a:t>
            </a:r>
            <a:r>
              <a:rPr lang="en-US" dirty="0" err="1" smtClean="0"/>
              <a:t>conjunto</a:t>
            </a:r>
            <a:r>
              <a:rPr lang="en-US" dirty="0" smtClean="0"/>
              <a:t> de </a:t>
            </a:r>
            <a:r>
              <a:rPr lang="en-US" dirty="0" err="1" smtClean="0"/>
              <a:t>acciones</a:t>
            </a:r>
            <a:r>
              <a:rPr lang="en-US" dirty="0" smtClean="0"/>
              <a:t> con un </a:t>
            </a:r>
            <a:r>
              <a:rPr lang="en-US" dirty="0" err="1" smtClean="0"/>
              <a:t>nombre</a:t>
            </a:r>
            <a:r>
              <a:rPr lang="en-US" dirty="0" smtClean="0"/>
              <a:t>.</a:t>
            </a:r>
          </a:p>
          <a:p>
            <a:r>
              <a:rPr lang="en-US" dirty="0" smtClean="0"/>
              <a:t>Asterisk </a:t>
            </a:r>
            <a:r>
              <a:rPr lang="en-US" dirty="0" err="1" smtClean="0"/>
              <a:t>realizará</a:t>
            </a:r>
            <a:r>
              <a:rPr lang="en-US" dirty="0" smtClean="0"/>
              <a:t> </a:t>
            </a:r>
            <a:r>
              <a:rPr lang="en-US" dirty="0" err="1" smtClean="0"/>
              <a:t>cada</a:t>
            </a:r>
            <a:r>
              <a:rPr lang="en-US" dirty="0" smtClean="0"/>
              <a:t> </a:t>
            </a:r>
            <a:r>
              <a:rPr lang="en-US" dirty="0" err="1" smtClean="0"/>
              <a:t>accion</a:t>
            </a:r>
            <a:r>
              <a:rPr lang="en-US" dirty="0" smtClean="0"/>
              <a:t> </a:t>
            </a:r>
            <a:r>
              <a:rPr lang="en-US" dirty="0" err="1" smtClean="0"/>
              <a:t>en</a:t>
            </a:r>
            <a:r>
              <a:rPr lang="en-US" dirty="0" smtClean="0"/>
              <a:t> </a:t>
            </a:r>
            <a:r>
              <a:rPr lang="en-US" dirty="0" err="1" smtClean="0"/>
              <a:t>secuencia</a:t>
            </a:r>
            <a:r>
              <a:rPr lang="en-US" dirty="0" smtClean="0"/>
              <a:t> </a:t>
            </a:r>
            <a:r>
              <a:rPr lang="en-US" dirty="0" err="1" smtClean="0"/>
              <a:t>cuando</a:t>
            </a:r>
            <a:r>
              <a:rPr lang="en-US" dirty="0" smtClean="0"/>
              <a:t> ese </a:t>
            </a:r>
            <a:r>
              <a:rPr lang="en-US" dirty="0" err="1" smtClean="0"/>
              <a:t>número</a:t>
            </a:r>
            <a:r>
              <a:rPr lang="en-US" dirty="0" smtClean="0"/>
              <a:t> de </a:t>
            </a:r>
            <a:r>
              <a:rPr lang="en-US" dirty="0" err="1" smtClean="0"/>
              <a:t>telefono</a:t>
            </a:r>
            <a:r>
              <a:rPr lang="en-US" dirty="0" smtClean="0"/>
              <a:t> sea </a:t>
            </a:r>
            <a:r>
              <a:rPr lang="en-US" dirty="0" err="1" smtClean="0"/>
              <a:t>marcado</a:t>
            </a:r>
            <a:r>
              <a:rPr lang="en-US" dirty="0" smtClean="0"/>
              <a:t>.</a:t>
            </a:r>
          </a:p>
          <a:p>
            <a:endParaRPr lang="en-US" dirty="0" smtClean="0"/>
          </a:p>
          <a:p>
            <a:r>
              <a:rPr lang="en-US" dirty="0" smtClean="0"/>
              <a:t>La </a:t>
            </a:r>
            <a:r>
              <a:rPr lang="en-US" dirty="0" err="1" smtClean="0"/>
              <a:t>sintaxis</a:t>
            </a:r>
            <a:r>
              <a:rPr lang="en-US" dirty="0" smtClean="0"/>
              <a:t> </a:t>
            </a:r>
            <a:r>
              <a:rPr lang="en-US" dirty="0" err="1" smtClean="0"/>
              <a:t>es</a:t>
            </a:r>
            <a:r>
              <a:rPr lang="en-US" dirty="0" smtClean="0"/>
              <a:t>:</a:t>
            </a:r>
            <a:endParaRPr lang="en-US" dirty="0"/>
          </a:p>
          <a:p>
            <a:endParaRPr lang="en-US" dirty="0" smtClean="0"/>
          </a:p>
          <a:p>
            <a:r>
              <a:rPr lang="es-CO" dirty="0" err="1"/>
              <a:t>exten</a:t>
            </a:r>
            <a:r>
              <a:rPr lang="es-CO" dirty="0"/>
              <a:t> =&gt; </a:t>
            </a:r>
            <a:r>
              <a:rPr lang="es-CO" dirty="0" err="1"/>
              <a:t>number,priority,application</a:t>
            </a:r>
            <a:r>
              <a:rPr lang="es-CO" dirty="0"/>
              <a:t>([</a:t>
            </a:r>
            <a:r>
              <a:rPr lang="es-CO" dirty="0" err="1"/>
              <a:t>parameter</a:t>
            </a:r>
            <a:r>
              <a:rPr lang="es-CO" dirty="0"/>
              <a:t>[,parameter2</a:t>
            </a:r>
            <a:r>
              <a:rPr lang="es-CO" dirty="0" smtClean="0"/>
              <a:t>...]])</a:t>
            </a:r>
          </a:p>
          <a:p>
            <a:r>
              <a:rPr lang="es-CO" dirty="0" err="1"/>
              <a:t>exten</a:t>
            </a:r>
            <a:r>
              <a:rPr lang="es-CO" dirty="0"/>
              <a:t> =&gt; 6001,1,Dial(PJSIP/demo-alice,20</a:t>
            </a:r>
            <a:r>
              <a:rPr lang="es-CO" dirty="0" smtClean="0"/>
              <a:t>)</a:t>
            </a:r>
          </a:p>
          <a:p>
            <a:endParaRPr lang="es-ES" dirty="0" smtClean="0"/>
          </a:p>
          <a:p>
            <a:r>
              <a:rPr lang="es-ES" dirty="0" smtClean="0"/>
              <a:t>El numero de teléfono es 6001 , la prioridad 1, la aplicación es Dial() y los dos parámetros son PJSIP/demo-</a:t>
            </a:r>
            <a:r>
              <a:rPr lang="es-ES" dirty="0" err="1" smtClean="0"/>
              <a:t>alice</a:t>
            </a:r>
            <a:r>
              <a:rPr lang="es-ES" dirty="0" smtClean="0"/>
              <a:t> y 20 </a:t>
            </a:r>
            <a:endParaRPr lang="es-ES" dirty="0"/>
          </a:p>
        </p:txBody>
      </p:sp>
    </p:spTree>
    <p:extLst>
      <p:ext uri="{BB962C8B-B14F-4D97-AF65-F5344CB8AC3E}">
        <p14:creationId xmlns:p14="http://schemas.microsoft.com/office/powerpoint/2010/main" val="2105381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priorities</a:t>
            </a:r>
            <a:r>
              <a:rPr lang="es-ES" dirty="0" smtClean="0"/>
              <a:t> </a:t>
            </a:r>
            <a:endParaRPr lang="es-CO" dirty="0"/>
          </a:p>
        </p:txBody>
      </p:sp>
      <p:sp>
        <p:nvSpPr>
          <p:cNvPr id="3" name="Marcador de contenido 2"/>
          <p:cNvSpPr>
            <a:spLocks noGrp="1"/>
          </p:cNvSpPr>
          <p:nvPr>
            <p:ph idx="1"/>
          </p:nvPr>
        </p:nvSpPr>
        <p:spPr/>
        <p:txBody>
          <a:bodyPr>
            <a:normAutofit/>
          </a:bodyPr>
          <a:lstStyle/>
          <a:p>
            <a:r>
              <a:rPr lang="en-US" dirty="0" err="1" smtClean="0"/>
              <a:t>Orden</a:t>
            </a:r>
            <a:r>
              <a:rPr lang="en-US" dirty="0" smtClean="0"/>
              <a:t> </a:t>
            </a:r>
            <a:r>
              <a:rPr lang="en-US" dirty="0" err="1" smtClean="0"/>
              <a:t>en</a:t>
            </a:r>
            <a:r>
              <a:rPr lang="en-US" dirty="0" smtClean="0"/>
              <a:t> que se </a:t>
            </a:r>
            <a:r>
              <a:rPr lang="en-US" dirty="0" err="1" smtClean="0"/>
              <a:t>ejecutan</a:t>
            </a:r>
            <a:r>
              <a:rPr lang="en-US" dirty="0" smtClean="0"/>
              <a:t> las </a:t>
            </a:r>
            <a:r>
              <a:rPr lang="en-US" dirty="0" err="1" smtClean="0"/>
              <a:t>acciones</a:t>
            </a:r>
            <a:r>
              <a:rPr lang="en-US" dirty="0" smtClean="0"/>
              <a:t> del </a:t>
            </a:r>
            <a:r>
              <a:rPr lang="en-US" dirty="0" err="1" smtClean="0"/>
              <a:t>dialplan</a:t>
            </a:r>
            <a:endParaRPr lang="en-US" dirty="0" smtClean="0"/>
          </a:p>
        </p:txBody>
      </p:sp>
    </p:spTree>
    <p:extLst>
      <p:ext uri="{BB962C8B-B14F-4D97-AF65-F5344CB8AC3E}">
        <p14:creationId xmlns:p14="http://schemas.microsoft.com/office/powerpoint/2010/main" val="974098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priorities</a:t>
            </a:r>
            <a:r>
              <a:rPr lang="es-ES" dirty="0" smtClean="0"/>
              <a:t> </a:t>
            </a:r>
            <a:endParaRPr lang="es-CO" dirty="0"/>
          </a:p>
        </p:txBody>
      </p:sp>
      <p:sp>
        <p:nvSpPr>
          <p:cNvPr id="3" name="Marcador de contenido 2"/>
          <p:cNvSpPr>
            <a:spLocks noGrp="1"/>
          </p:cNvSpPr>
          <p:nvPr>
            <p:ph idx="1"/>
          </p:nvPr>
        </p:nvSpPr>
        <p:spPr/>
        <p:txBody>
          <a:bodyPr>
            <a:normAutofit/>
          </a:bodyPr>
          <a:lstStyle/>
          <a:p>
            <a:r>
              <a:rPr lang="en-US" dirty="0" smtClean="0"/>
              <a:t>Que se </a:t>
            </a:r>
            <a:r>
              <a:rPr lang="en-US" dirty="0" err="1" smtClean="0"/>
              <a:t>ejecuta</a:t>
            </a:r>
            <a:r>
              <a:rPr lang="en-US" dirty="0" smtClean="0"/>
              <a:t> primero?</a:t>
            </a:r>
          </a:p>
          <a:p>
            <a:endParaRPr lang="en-US" dirty="0" smtClean="0"/>
          </a:p>
          <a:p>
            <a:r>
              <a:rPr lang="en-US" dirty="0" err="1" smtClean="0"/>
              <a:t>exten</a:t>
            </a:r>
            <a:r>
              <a:rPr lang="en-US" dirty="0" smtClean="0"/>
              <a:t> </a:t>
            </a:r>
            <a:r>
              <a:rPr lang="en-US" dirty="0"/>
              <a:t>=&gt; </a:t>
            </a:r>
            <a:r>
              <a:rPr lang="en-US" dirty="0" smtClean="0"/>
              <a:t>6123,1,haz primero </a:t>
            </a:r>
            <a:r>
              <a:rPr lang="en-US" dirty="0" err="1" smtClean="0"/>
              <a:t>otra</a:t>
            </a:r>
            <a:r>
              <a:rPr lang="en-US" dirty="0" smtClean="0"/>
              <a:t> </a:t>
            </a:r>
            <a:r>
              <a:rPr lang="en-US" dirty="0" err="1" smtClean="0"/>
              <a:t>cosa</a:t>
            </a:r>
            <a:endParaRPr lang="en-US" dirty="0"/>
          </a:p>
          <a:p>
            <a:r>
              <a:rPr lang="en-US" dirty="0" err="1"/>
              <a:t>exten</a:t>
            </a:r>
            <a:r>
              <a:rPr lang="en-US" dirty="0"/>
              <a:t> =&gt; </a:t>
            </a:r>
            <a:r>
              <a:rPr lang="en-US" dirty="0" smtClean="0"/>
              <a:t>6123,2,haz </a:t>
            </a:r>
            <a:r>
              <a:rPr lang="en-US" dirty="0" err="1" smtClean="0"/>
              <a:t>esto</a:t>
            </a:r>
            <a:r>
              <a:rPr lang="en-US" dirty="0" smtClean="0"/>
              <a:t> primero</a:t>
            </a:r>
            <a:endParaRPr lang="en-US" dirty="0"/>
          </a:p>
        </p:txBody>
      </p:sp>
    </p:spTree>
    <p:extLst>
      <p:ext uri="{BB962C8B-B14F-4D97-AF65-F5344CB8AC3E}">
        <p14:creationId xmlns:p14="http://schemas.microsoft.com/office/powerpoint/2010/main" val="1795909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priorities</a:t>
            </a:r>
            <a:r>
              <a:rPr lang="es-ES" dirty="0" smtClean="0"/>
              <a:t> </a:t>
            </a:r>
            <a:endParaRPr lang="es-CO" dirty="0"/>
          </a:p>
        </p:txBody>
      </p:sp>
      <p:sp>
        <p:nvSpPr>
          <p:cNvPr id="3" name="Marcador de contenido 2"/>
          <p:cNvSpPr>
            <a:spLocks noGrp="1"/>
          </p:cNvSpPr>
          <p:nvPr>
            <p:ph idx="1"/>
          </p:nvPr>
        </p:nvSpPr>
        <p:spPr/>
        <p:txBody>
          <a:bodyPr>
            <a:normAutofit/>
          </a:bodyPr>
          <a:lstStyle/>
          <a:p>
            <a:r>
              <a:rPr lang="en-US" dirty="0" smtClean="0"/>
              <a:t>Se </a:t>
            </a:r>
            <a:r>
              <a:rPr lang="en-US" dirty="0" err="1" smtClean="0"/>
              <a:t>ejecuta</a:t>
            </a:r>
            <a:r>
              <a:rPr lang="en-US" dirty="0" smtClean="0"/>
              <a:t> la </a:t>
            </a:r>
            <a:r>
              <a:rPr lang="en-US" dirty="0" err="1" smtClean="0"/>
              <a:t>prioridad</a:t>
            </a:r>
            <a:r>
              <a:rPr lang="en-US" dirty="0" smtClean="0"/>
              <a:t> 4?</a:t>
            </a:r>
          </a:p>
          <a:p>
            <a:endParaRPr lang="en-US" dirty="0" smtClean="0"/>
          </a:p>
          <a:p>
            <a:r>
              <a:rPr lang="en-US" dirty="0" err="1" smtClean="0"/>
              <a:t>exten</a:t>
            </a:r>
            <a:r>
              <a:rPr lang="en-US" dirty="0" smtClean="0"/>
              <a:t> </a:t>
            </a:r>
            <a:r>
              <a:rPr lang="en-US" dirty="0"/>
              <a:t>=&gt; 6123,1,do something</a:t>
            </a:r>
          </a:p>
          <a:p>
            <a:r>
              <a:rPr lang="en-US" dirty="0" err="1"/>
              <a:t>exten</a:t>
            </a:r>
            <a:r>
              <a:rPr lang="en-US" dirty="0"/>
              <a:t> =&gt; 6123,2,do something else</a:t>
            </a:r>
          </a:p>
          <a:p>
            <a:r>
              <a:rPr lang="en-US" dirty="0" err="1"/>
              <a:t>exten</a:t>
            </a:r>
            <a:r>
              <a:rPr lang="en-US" dirty="0"/>
              <a:t> =&gt; 6123,4,do something </a:t>
            </a:r>
            <a:r>
              <a:rPr lang="en-US" dirty="0" smtClean="0"/>
              <a:t>different</a:t>
            </a:r>
          </a:p>
        </p:txBody>
      </p:sp>
    </p:spTree>
    <p:extLst>
      <p:ext uri="{BB962C8B-B14F-4D97-AF65-F5344CB8AC3E}">
        <p14:creationId xmlns:p14="http://schemas.microsoft.com/office/powerpoint/2010/main" val="3484754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2"/>
          <p:cNvSpPr txBox="1">
            <a:spLocks/>
          </p:cNvSpPr>
          <p:nvPr/>
        </p:nvSpPr>
        <p:spPr>
          <a:xfrm>
            <a:off x="3096623" y="889153"/>
            <a:ext cx="7223949" cy="144954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SzPts val="2800"/>
              <a:buFont typeface="Arial" panose="020B0604020202020204" pitchFamily="34" charset="0"/>
              <a:buNone/>
            </a:pPr>
            <a:endParaRPr lang="es-ES" sz="1400" dirty="0" smtClean="0">
              <a:highlight>
                <a:srgbClr val="FFFF00"/>
              </a:highlight>
            </a:endParaRPr>
          </a:p>
          <a:p>
            <a:pPr marL="0" indent="0" algn="ctr">
              <a:lnSpc>
                <a:spcPct val="100000"/>
              </a:lnSpc>
              <a:spcBef>
                <a:spcPts val="0"/>
              </a:spcBef>
              <a:buSzPts val="2800"/>
              <a:buFont typeface="Arial" panose="020B0604020202020204" pitchFamily="34" charset="0"/>
              <a:buNone/>
            </a:pPr>
            <a:r>
              <a:rPr lang="es-ES" sz="2000" b="1" dirty="0" smtClean="0">
                <a:latin typeface="Calibri" panose="020F0502020204030204" pitchFamily="34" charset="0"/>
                <a:cs typeface="Calibri" panose="020F0502020204030204" pitchFamily="34" charset="0"/>
              </a:rPr>
              <a:t>Me presento, soy ALFONSO AYALA PALOMA</a:t>
            </a:r>
          </a:p>
          <a:p>
            <a:pPr marL="0" indent="0" algn="ctr">
              <a:lnSpc>
                <a:spcPct val="100000"/>
              </a:lnSpc>
              <a:spcBef>
                <a:spcPts val="0"/>
              </a:spcBef>
              <a:buSzPts val="2800"/>
              <a:buFont typeface="Arial" panose="020B0604020202020204" pitchFamily="34" charset="0"/>
              <a:buNone/>
            </a:pPr>
            <a:endParaRPr lang="es-ES" sz="2000" b="1" dirty="0" smtClean="0">
              <a:latin typeface="Calibri" panose="020F0502020204030204" pitchFamily="34" charset="0"/>
              <a:cs typeface="Calibri" panose="020F0502020204030204" pitchFamily="34" charset="0"/>
            </a:endParaRPr>
          </a:p>
          <a:p>
            <a:pPr marL="0" indent="0" algn="ctr">
              <a:lnSpc>
                <a:spcPct val="100000"/>
              </a:lnSpc>
              <a:spcBef>
                <a:spcPts val="0"/>
              </a:spcBef>
              <a:buSzPts val="2800"/>
              <a:buFont typeface="Arial" panose="020B0604020202020204" pitchFamily="34" charset="0"/>
              <a:buNone/>
            </a:pPr>
            <a:r>
              <a:rPr lang="es-ES" sz="2000" b="1" dirty="0" smtClean="0">
                <a:latin typeface="Calibri" panose="020F0502020204030204" pitchFamily="34" charset="0"/>
                <a:cs typeface="Calibri" panose="020F0502020204030204" pitchFamily="34" charset="0"/>
              </a:rPr>
              <a:t>MAGISTER EN INGENIERÍA – AREA SISTEMAS Y COMPUTACIÓN</a:t>
            </a:r>
          </a:p>
          <a:p>
            <a:pPr marL="0" indent="0" algn="ctr">
              <a:lnSpc>
                <a:spcPct val="100000"/>
              </a:lnSpc>
              <a:spcBef>
                <a:spcPts val="0"/>
              </a:spcBef>
              <a:buSzPts val="2800"/>
              <a:buFont typeface="Arial" panose="020B0604020202020204" pitchFamily="34" charset="0"/>
              <a:buNone/>
            </a:pPr>
            <a:endParaRPr lang="es-ES" sz="1400" dirty="0" smtClean="0">
              <a:highlight>
                <a:srgbClr val="FFFF00"/>
              </a:highlight>
            </a:endParaRPr>
          </a:p>
          <a:p>
            <a:pPr marL="0" indent="0" algn="ctr">
              <a:lnSpc>
                <a:spcPct val="100000"/>
              </a:lnSpc>
              <a:spcBef>
                <a:spcPts val="0"/>
              </a:spcBef>
              <a:buSzPts val="2800"/>
              <a:buFont typeface="Arial" panose="020B0604020202020204" pitchFamily="34" charset="0"/>
              <a:buNone/>
            </a:pPr>
            <a:endParaRPr lang="es-ES" sz="1400" dirty="0" smtClean="0">
              <a:highlight>
                <a:srgbClr val="FFFF00"/>
              </a:highlight>
            </a:endParaRPr>
          </a:p>
          <a:p>
            <a:pPr marL="0" indent="0" algn="ctr">
              <a:lnSpc>
                <a:spcPct val="100000"/>
              </a:lnSpc>
              <a:spcBef>
                <a:spcPts val="0"/>
              </a:spcBef>
              <a:buSzPts val="2800"/>
              <a:buFont typeface="Arial" panose="020B0604020202020204" pitchFamily="34" charset="0"/>
              <a:buNone/>
            </a:pPr>
            <a:endParaRPr lang="es-ES" sz="1400" dirty="0">
              <a:highlight>
                <a:srgbClr val="FFFF00"/>
              </a:highlight>
            </a:endParaRPr>
          </a:p>
        </p:txBody>
      </p:sp>
      <p:pic>
        <p:nvPicPr>
          <p:cNvPr id="5" name="Imagen 4">
            <a:extLst>
              <a:ext uri="{FF2B5EF4-FFF2-40B4-BE49-F238E27FC236}">
                <a16:creationId xmlns="" xmlns:a16="http://schemas.microsoft.com/office/drawing/2014/main" id="{10F7E49D-9FE7-4238-A43C-E209E49F3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96" y="590616"/>
            <a:ext cx="1730243" cy="1748081"/>
          </a:xfrm>
          <a:prstGeom prst="rect">
            <a:avLst/>
          </a:prstGeom>
        </p:spPr>
      </p:pic>
      <p:sp>
        <p:nvSpPr>
          <p:cNvPr id="6" name="CuadroTexto 5">
            <a:extLst>
              <a:ext uri="{FF2B5EF4-FFF2-40B4-BE49-F238E27FC236}">
                <a16:creationId xmlns="" xmlns:a16="http://schemas.microsoft.com/office/drawing/2014/main" id="{D926CFDD-8B1B-4327-B7FA-3D3BB5E77022}"/>
              </a:ext>
            </a:extLst>
          </p:cNvPr>
          <p:cNvSpPr txBox="1"/>
          <p:nvPr/>
        </p:nvSpPr>
        <p:spPr>
          <a:xfrm>
            <a:off x="930546" y="2470303"/>
            <a:ext cx="10274266" cy="2031325"/>
          </a:xfrm>
          <a:prstGeom prst="rect">
            <a:avLst/>
          </a:prstGeom>
          <a:noFill/>
        </p:spPr>
        <p:txBody>
          <a:bodyPr wrap="square" rtlCol="0">
            <a:spAutoFit/>
          </a:bodyPr>
          <a:lstStyle/>
          <a:p>
            <a:pPr algn="just"/>
            <a:r>
              <a:rPr lang="es-ES" dirty="0">
                <a:latin typeface="Calibri" panose="020F0502020204030204" pitchFamily="34" charset="0"/>
                <a:cs typeface="Calibri" panose="020F0502020204030204" pitchFamily="34" charset="0"/>
              </a:rPr>
              <a:t>RESUMEN – HOJA DE VIDA  (PERFIL PROFESIONAL) </a:t>
            </a:r>
          </a:p>
          <a:p>
            <a:pPr algn="just"/>
            <a:r>
              <a:rPr lang="es-ES" dirty="0" smtClean="0">
                <a:latin typeface="Calibri" panose="020F0502020204030204" pitchFamily="34" charset="0"/>
                <a:cs typeface="Calibri" panose="020F0502020204030204" pitchFamily="34" charset="0"/>
              </a:rPr>
              <a:t>Magíster </a:t>
            </a:r>
            <a:r>
              <a:rPr lang="es-ES" dirty="0">
                <a:latin typeface="Calibri" panose="020F0502020204030204" pitchFamily="34" charset="0"/>
                <a:cs typeface="Calibri" panose="020F0502020204030204" pitchFamily="34" charset="0"/>
              </a:rPr>
              <a:t>en </a:t>
            </a:r>
            <a:r>
              <a:rPr lang="es-ES" dirty="0" smtClean="0">
                <a:latin typeface="Calibri" panose="020F0502020204030204" pitchFamily="34" charset="0"/>
                <a:cs typeface="Calibri" panose="020F0502020204030204" pitchFamily="34" charset="0"/>
              </a:rPr>
              <a:t>Ingeniería </a:t>
            </a:r>
            <a:r>
              <a:rPr lang="es-ES" dirty="0">
                <a:latin typeface="Calibri" panose="020F0502020204030204" pitchFamily="34" charset="0"/>
                <a:cs typeface="Calibri" panose="020F0502020204030204" pitchFamily="34" charset="0"/>
              </a:rPr>
              <a:t>en el área de Sistemas y computación de </a:t>
            </a:r>
            <a:r>
              <a:rPr lang="es-ES" dirty="0" smtClean="0">
                <a:latin typeface="Calibri" panose="020F0502020204030204" pitchFamily="34" charset="0"/>
                <a:cs typeface="Calibri" panose="020F0502020204030204" pitchFamily="34" charset="0"/>
              </a:rPr>
              <a:t>la Universidad Nacional de Colombia. Especialista en Seguridad de la Información de la Universidad de los Andes, Especialista en Docencia Universitaria de la </a:t>
            </a:r>
            <a:r>
              <a:rPr lang="es-ES" dirty="0">
                <a:latin typeface="Calibri" panose="020F0502020204030204" pitchFamily="34" charset="0"/>
                <a:cs typeface="Calibri" panose="020F0502020204030204" pitchFamily="34" charset="0"/>
              </a:rPr>
              <a:t>Universidad </a:t>
            </a:r>
            <a:r>
              <a:rPr lang="es-ES" dirty="0" smtClean="0">
                <a:latin typeface="Calibri" panose="020F0502020204030204" pitchFamily="34" charset="0"/>
                <a:cs typeface="Calibri" panose="020F0502020204030204" pitchFamily="34" charset="0"/>
              </a:rPr>
              <a:t>Cooperativa, </a:t>
            </a:r>
            <a:r>
              <a:rPr lang="es-ES" dirty="0">
                <a:latin typeface="Calibri" panose="020F0502020204030204" pitchFamily="34" charset="0"/>
                <a:cs typeface="Calibri" panose="020F0502020204030204" pitchFamily="34" charset="0"/>
              </a:rPr>
              <a:t>Profesional en Ingeniería de Sistemas  de la Universidad  Nacional de </a:t>
            </a:r>
            <a:r>
              <a:rPr lang="es-ES" dirty="0" smtClean="0">
                <a:latin typeface="Calibri" panose="020F0502020204030204" pitchFamily="34" charset="0"/>
                <a:cs typeface="Calibri" panose="020F0502020204030204" pitchFamily="34" charset="0"/>
              </a:rPr>
              <a:t>Colombia. Catedrático </a:t>
            </a:r>
            <a:r>
              <a:rPr lang="es-ES" dirty="0">
                <a:latin typeface="Calibri" panose="020F0502020204030204" pitchFamily="34" charset="0"/>
                <a:cs typeface="Calibri" panose="020F0502020204030204" pitchFamily="34" charset="0"/>
              </a:rPr>
              <a:t>en las Universidades </a:t>
            </a:r>
            <a:r>
              <a:rPr lang="es-ES" dirty="0" smtClean="0">
                <a:latin typeface="Calibri" panose="020F0502020204030204" pitchFamily="34" charset="0"/>
                <a:cs typeface="Calibri" panose="020F0502020204030204" pitchFamily="34" charset="0"/>
              </a:rPr>
              <a:t>Cooperativa y del Tolima.    </a:t>
            </a:r>
            <a:r>
              <a:rPr lang="es-ES" dirty="0">
                <a:latin typeface="Calibri" panose="020F0502020204030204" pitchFamily="34" charset="0"/>
                <a:cs typeface="Calibri" panose="020F0502020204030204" pitchFamily="34" charset="0"/>
              </a:rPr>
              <a:t>Amplia experiencia </a:t>
            </a:r>
            <a:r>
              <a:rPr lang="es-ES" dirty="0" smtClean="0">
                <a:latin typeface="Calibri" panose="020F0502020204030204" pitchFamily="34" charset="0"/>
                <a:cs typeface="Calibri" panose="020F0502020204030204" pitchFamily="34" charset="0"/>
              </a:rPr>
              <a:t>en proyectos de desarrollo de sistemas de información, herramientas de soporte a toma de decisiones, proyectos </a:t>
            </a:r>
            <a:r>
              <a:rPr lang="es-ES" dirty="0" err="1" smtClean="0">
                <a:latin typeface="Calibri" panose="020F0502020204030204" pitchFamily="34" charset="0"/>
                <a:cs typeface="Calibri" panose="020F0502020204030204" pitchFamily="34" charset="0"/>
              </a:rPr>
              <a:t>Asterisk</a:t>
            </a:r>
            <a:r>
              <a:rPr lang="es-ES" dirty="0" smtClean="0">
                <a:latin typeface="Calibri" panose="020F0502020204030204" pitchFamily="34" charset="0"/>
                <a:cs typeface="Calibri" panose="020F0502020204030204" pitchFamily="34" charset="0"/>
              </a:rPr>
              <a:t> * y coaching de Innovación. </a:t>
            </a:r>
            <a:endParaRPr lang="es-CO"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377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priorities</a:t>
            </a:r>
            <a:r>
              <a:rPr lang="es-ES" dirty="0" smtClean="0"/>
              <a:t> </a:t>
            </a:r>
            <a:endParaRPr lang="es-CO" dirty="0"/>
          </a:p>
        </p:txBody>
      </p:sp>
      <p:sp>
        <p:nvSpPr>
          <p:cNvPr id="3" name="Marcador de contenido 2"/>
          <p:cNvSpPr>
            <a:spLocks noGrp="1"/>
          </p:cNvSpPr>
          <p:nvPr>
            <p:ph idx="1"/>
          </p:nvPr>
        </p:nvSpPr>
        <p:spPr/>
        <p:txBody>
          <a:bodyPr>
            <a:normAutofit/>
          </a:bodyPr>
          <a:lstStyle/>
          <a:p>
            <a:r>
              <a:rPr lang="en-US" dirty="0" smtClean="0"/>
              <a:t>Se </a:t>
            </a:r>
            <a:r>
              <a:rPr lang="en-US" dirty="0" err="1" smtClean="0"/>
              <a:t>ejecuta</a:t>
            </a:r>
            <a:r>
              <a:rPr lang="en-US" dirty="0" smtClean="0"/>
              <a:t> la </a:t>
            </a:r>
            <a:r>
              <a:rPr lang="en-US" dirty="0" err="1" smtClean="0"/>
              <a:t>prioridad</a:t>
            </a:r>
            <a:r>
              <a:rPr lang="en-US" dirty="0" smtClean="0"/>
              <a:t> 4?</a:t>
            </a:r>
          </a:p>
          <a:p>
            <a:endParaRPr lang="en-US" dirty="0" smtClean="0"/>
          </a:p>
          <a:p>
            <a:r>
              <a:rPr lang="en-US" dirty="0" err="1" smtClean="0"/>
              <a:t>exten</a:t>
            </a:r>
            <a:r>
              <a:rPr lang="en-US" dirty="0" smtClean="0"/>
              <a:t> </a:t>
            </a:r>
            <a:r>
              <a:rPr lang="en-US" dirty="0"/>
              <a:t>=&gt; 6123,1,do something</a:t>
            </a:r>
          </a:p>
          <a:p>
            <a:r>
              <a:rPr lang="en-US" dirty="0" err="1"/>
              <a:t>exten</a:t>
            </a:r>
            <a:r>
              <a:rPr lang="en-US" dirty="0"/>
              <a:t> =&gt; 6123,2,do something else</a:t>
            </a:r>
          </a:p>
          <a:p>
            <a:r>
              <a:rPr lang="en-US" dirty="0" err="1"/>
              <a:t>exten</a:t>
            </a:r>
            <a:r>
              <a:rPr lang="en-US" dirty="0"/>
              <a:t> =&gt; 6123,4,do something </a:t>
            </a:r>
            <a:r>
              <a:rPr lang="en-US" dirty="0" smtClean="0"/>
              <a:t>different</a:t>
            </a:r>
          </a:p>
          <a:p>
            <a:pPr marL="0" indent="0">
              <a:buNone/>
            </a:pPr>
            <a:endParaRPr lang="en-US" dirty="0" smtClean="0"/>
          </a:p>
          <a:p>
            <a:pPr marL="0" indent="0">
              <a:buNone/>
            </a:pPr>
            <a:r>
              <a:rPr lang="en-US" dirty="0" err="1" smtClean="0"/>
              <a:t>En</a:t>
            </a:r>
            <a:r>
              <a:rPr lang="en-US" dirty="0" smtClean="0"/>
              <a:t> </a:t>
            </a:r>
            <a:r>
              <a:rPr lang="en-US" dirty="0" err="1" smtClean="0"/>
              <a:t>este</a:t>
            </a:r>
            <a:r>
              <a:rPr lang="en-US" dirty="0" smtClean="0"/>
              <a:t> </a:t>
            </a:r>
            <a:r>
              <a:rPr lang="en-US" dirty="0" err="1" smtClean="0"/>
              <a:t>caso</a:t>
            </a:r>
            <a:r>
              <a:rPr lang="en-US" dirty="0" smtClean="0"/>
              <a:t>, Asterisk </a:t>
            </a:r>
            <a:r>
              <a:rPr lang="en-US" dirty="0" err="1" smtClean="0"/>
              <a:t>ejecutará</a:t>
            </a:r>
            <a:r>
              <a:rPr lang="en-US" dirty="0" smtClean="0"/>
              <a:t> las </a:t>
            </a:r>
            <a:r>
              <a:rPr lang="en-US" dirty="0" err="1" smtClean="0"/>
              <a:t>prioridades</a:t>
            </a:r>
            <a:r>
              <a:rPr lang="en-US" dirty="0" smtClean="0"/>
              <a:t> </a:t>
            </a:r>
            <a:r>
              <a:rPr lang="en-US" dirty="0" err="1" smtClean="0"/>
              <a:t>uno</a:t>
            </a:r>
            <a:r>
              <a:rPr lang="en-US" dirty="0" smtClean="0"/>
              <a:t> y dos, </a:t>
            </a:r>
            <a:r>
              <a:rPr lang="en-US" dirty="0" err="1" smtClean="0"/>
              <a:t>pero</a:t>
            </a:r>
            <a:r>
              <a:rPr lang="en-US" dirty="0" smtClean="0"/>
              <a:t> </a:t>
            </a:r>
            <a:r>
              <a:rPr lang="en-US" dirty="0" err="1" smtClean="0"/>
              <a:t>luego</a:t>
            </a:r>
            <a:r>
              <a:rPr lang="en-US" dirty="0" smtClean="0"/>
              <a:t> </a:t>
            </a:r>
            <a:r>
              <a:rPr lang="en-US" dirty="0" err="1" smtClean="0"/>
              <a:t>terminará</a:t>
            </a:r>
            <a:r>
              <a:rPr lang="en-US" dirty="0" smtClean="0"/>
              <a:t> la </a:t>
            </a:r>
            <a:r>
              <a:rPr lang="en-US" dirty="0" err="1" smtClean="0"/>
              <a:t>llamada</a:t>
            </a:r>
            <a:r>
              <a:rPr lang="en-US" dirty="0" smtClean="0"/>
              <a:t> </a:t>
            </a:r>
            <a:r>
              <a:rPr lang="en-US" dirty="0" err="1" smtClean="0"/>
              <a:t>porque</a:t>
            </a:r>
            <a:r>
              <a:rPr lang="en-US" dirty="0" smtClean="0"/>
              <a:t> no </a:t>
            </a:r>
            <a:r>
              <a:rPr lang="en-US" dirty="0" err="1" smtClean="0"/>
              <a:t>puede</a:t>
            </a:r>
            <a:r>
              <a:rPr lang="en-US" dirty="0" smtClean="0"/>
              <a:t> </a:t>
            </a:r>
            <a:r>
              <a:rPr lang="en-US" dirty="0" err="1" smtClean="0"/>
              <a:t>encontrar</a:t>
            </a:r>
            <a:r>
              <a:rPr lang="en-US" dirty="0" smtClean="0"/>
              <a:t> la </a:t>
            </a:r>
            <a:r>
              <a:rPr lang="en-US" dirty="0" err="1" smtClean="0"/>
              <a:t>numero</a:t>
            </a:r>
            <a:r>
              <a:rPr lang="en-US" dirty="0" smtClean="0"/>
              <a:t> </a:t>
            </a:r>
            <a:r>
              <a:rPr lang="en-US" dirty="0" err="1" smtClean="0"/>
              <a:t>tres</a:t>
            </a:r>
            <a:r>
              <a:rPr lang="en-US" dirty="0" smtClean="0"/>
              <a:t>.</a:t>
            </a:r>
            <a:endParaRPr lang="es-CO" dirty="0"/>
          </a:p>
        </p:txBody>
      </p:sp>
    </p:spTree>
    <p:extLst>
      <p:ext uri="{BB962C8B-B14F-4D97-AF65-F5344CB8AC3E}">
        <p14:creationId xmlns:p14="http://schemas.microsoft.com/office/powerpoint/2010/main" val="1102011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Priority</a:t>
            </a:r>
            <a:r>
              <a:rPr lang="es-ES" dirty="0" smtClean="0"/>
              <a:t> </a:t>
            </a:r>
            <a:r>
              <a:rPr lang="es-ES" dirty="0" err="1" smtClean="0"/>
              <a:t>letter</a:t>
            </a:r>
            <a:r>
              <a:rPr lang="es-ES" dirty="0" smtClean="0"/>
              <a:t> n</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n-US" dirty="0" smtClean="0"/>
              <a:t>Los </a:t>
            </a:r>
            <a:r>
              <a:rPr lang="en-US" dirty="0" err="1" smtClean="0"/>
              <a:t>numeros</a:t>
            </a:r>
            <a:r>
              <a:rPr lang="en-US" dirty="0" smtClean="0"/>
              <a:t> de </a:t>
            </a:r>
            <a:r>
              <a:rPr lang="en-US" dirty="0" err="1" smtClean="0"/>
              <a:t>prioridad</a:t>
            </a:r>
            <a:r>
              <a:rPr lang="en-US" dirty="0" smtClean="0"/>
              <a:t> se </a:t>
            </a:r>
            <a:r>
              <a:rPr lang="en-US" dirty="0" err="1" smtClean="0"/>
              <a:t>pueden</a:t>
            </a:r>
            <a:r>
              <a:rPr lang="en-US" dirty="0" smtClean="0"/>
              <a:t> </a:t>
            </a:r>
            <a:r>
              <a:rPr lang="en-US" dirty="0" err="1" smtClean="0"/>
              <a:t>simplificar</a:t>
            </a:r>
            <a:r>
              <a:rPr lang="en-US" dirty="0" smtClean="0"/>
              <a:t> </a:t>
            </a:r>
            <a:r>
              <a:rPr lang="en-US" dirty="0" err="1" smtClean="0"/>
              <a:t>usando</a:t>
            </a:r>
            <a:r>
              <a:rPr lang="en-US" dirty="0" smtClean="0"/>
              <a:t> la </a:t>
            </a:r>
            <a:r>
              <a:rPr lang="en-US" dirty="0" err="1" smtClean="0"/>
              <a:t>letra</a:t>
            </a:r>
            <a:r>
              <a:rPr lang="en-US" dirty="0" smtClean="0"/>
              <a:t> “n” </a:t>
            </a:r>
            <a:r>
              <a:rPr lang="en-US" dirty="0" err="1" smtClean="0"/>
              <a:t>en</a:t>
            </a:r>
            <a:r>
              <a:rPr lang="en-US" dirty="0" smtClean="0"/>
              <a:t> </a:t>
            </a:r>
            <a:r>
              <a:rPr lang="en-US" dirty="0" err="1" smtClean="0"/>
              <a:t>lugar</a:t>
            </a:r>
            <a:r>
              <a:rPr lang="en-US" dirty="0" smtClean="0"/>
              <a:t> de </a:t>
            </a:r>
            <a:r>
              <a:rPr lang="en-US" dirty="0" err="1" smtClean="0"/>
              <a:t>los</a:t>
            </a:r>
            <a:r>
              <a:rPr lang="en-US" dirty="0" smtClean="0"/>
              <a:t> </a:t>
            </a:r>
            <a:r>
              <a:rPr lang="en-US" dirty="0" err="1" smtClean="0"/>
              <a:t>numeros</a:t>
            </a:r>
            <a:r>
              <a:rPr lang="en-US" dirty="0" smtClean="0"/>
              <a:t> mayors a 1.</a:t>
            </a:r>
          </a:p>
          <a:p>
            <a:pPr marL="0" indent="0">
              <a:buNone/>
            </a:pPr>
            <a:r>
              <a:rPr lang="en-US" dirty="0" smtClean="0"/>
              <a:t>La n </a:t>
            </a:r>
            <a:r>
              <a:rPr lang="en-US" dirty="0" err="1" smtClean="0"/>
              <a:t>viene</a:t>
            </a:r>
            <a:r>
              <a:rPr lang="en-US" dirty="0" smtClean="0"/>
              <a:t> del ingles “next” (</a:t>
            </a:r>
            <a:r>
              <a:rPr lang="en-US" dirty="0" err="1" smtClean="0"/>
              <a:t>siguiente</a:t>
            </a:r>
            <a:r>
              <a:rPr lang="en-US" dirty="0" smtClean="0"/>
              <a:t>)</a:t>
            </a:r>
          </a:p>
          <a:p>
            <a:pPr marL="0" indent="0">
              <a:buNone/>
            </a:pPr>
            <a:r>
              <a:rPr lang="en-US" dirty="0" err="1" smtClean="0"/>
              <a:t>Cuando</a:t>
            </a:r>
            <a:r>
              <a:rPr lang="en-US" dirty="0" smtClean="0"/>
              <a:t> Asterisk </a:t>
            </a:r>
            <a:r>
              <a:rPr lang="en-US" dirty="0" err="1" smtClean="0"/>
              <a:t>ve</a:t>
            </a:r>
            <a:r>
              <a:rPr lang="en-US" dirty="0" smtClean="0"/>
              <a:t> </a:t>
            </a:r>
            <a:r>
              <a:rPr lang="en-US" dirty="0" err="1" smtClean="0"/>
              <a:t>una</a:t>
            </a:r>
            <a:r>
              <a:rPr lang="en-US" dirty="0" smtClean="0"/>
              <a:t> </a:t>
            </a:r>
            <a:r>
              <a:rPr lang="en-US" dirty="0" err="1" smtClean="0"/>
              <a:t>prioridad</a:t>
            </a:r>
            <a:r>
              <a:rPr lang="en-US" dirty="0" smtClean="0"/>
              <a:t> “n”, la </a:t>
            </a:r>
            <a:r>
              <a:rPr lang="en-US" dirty="0" err="1" smtClean="0"/>
              <a:t>reemplaza</a:t>
            </a:r>
            <a:r>
              <a:rPr lang="en-US" dirty="0" smtClean="0"/>
              <a:t> </a:t>
            </a:r>
            <a:r>
              <a:rPr lang="en-US" dirty="0" err="1" smtClean="0"/>
              <a:t>por</a:t>
            </a:r>
            <a:r>
              <a:rPr lang="en-US" dirty="0" smtClean="0"/>
              <a:t> la que </a:t>
            </a:r>
            <a:r>
              <a:rPr lang="en-US" dirty="0" err="1" smtClean="0"/>
              <a:t>acaba</a:t>
            </a:r>
            <a:r>
              <a:rPr lang="en-US" dirty="0" smtClean="0"/>
              <a:t> de leer </a:t>
            </a:r>
            <a:r>
              <a:rPr lang="en-US" dirty="0" err="1" smtClean="0"/>
              <a:t>más</a:t>
            </a:r>
            <a:r>
              <a:rPr lang="en-US" dirty="0" smtClean="0"/>
              <a:t> 1.</a:t>
            </a:r>
          </a:p>
          <a:p>
            <a:pPr marL="0" indent="0">
              <a:buNone/>
            </a:pPr>
            <a:r>
              <a:rPr lang="en-US" dirty="0" err="1" smtClean="0"/>
              <a:t>Siempre</a:t>
            </a:r>
            <a:r>
              <a:rPr lang="en-US" dirty="0" smtClean="0"/>
              <a:t> se </a:t>
            </a:r>
            <a:r>
              <a:rPr lang="en-US" dirty="0" err="1" smtClean="0"/>
              <a:t>debe</a:t>
            </a:r>
            <a:r>
              <a:rPr lang="en-US" dirty="0" smtClean="0"/>
              <a:t> </a:t>
            </a:r>
            <a:r>
              <a:rPr lang="en-US" dirty="0" err="1" smtClean="0"/>
              <a:t>declarar</a:t>
            </a:r>
            <a:r>
              <a:rPr lang="en-US" dirty="0" smtClean="0"/>
              <a:t> la </a:t>
            </a:r>
            <a:r>
              <a:rPr lang="en-US" dirty="0" err="1" smtClean="0"/>
              <a:t>número</a:t>
            </a:r>
            <a:r>
              <a:rPr lang="en-US" dirty="0" smtClean="0"/>
              <a:t> 1.</a:t>
            </a:r>
          </a:p>
          <a:p>
            <a:pPr marL="0" indent="0">
              <a:buNone/>
            </a:pPr>
            <a:endParaRPr lang="en-US" dirty="0"/>
          </a:p>
          <a:p>
            <a:r>
              <a:rPr lang="pt-BR" dirty="0" err="1"/>
              <a:t>exten</a:t>
            </a:r>
            <a:r>
              <a:rPr lang="pt-BR" dirty="0"/>
              <a:t> =&gt; 6123,1,NoOp()</a:t>
            </a:r>
          </a:p>
          <a:p>
            <a:r>
              <a:rPr lang="pt-BR" dirty="0" err="1"/>
              <a:t>exten</a:t>
            </a:r>
            <a:r>
              <a:rPr lang="pt-BR" dirty="0"/>
              <a:t> =&gt; 6123,n,Verbose("Do </a:t>
            </a:r>
            <a:r>
              <a:rPr lang="pt-BR" dirty="0" err="1"/>
              <a:t>something</a:t>
            </a:r>
            <a:r>
              <a:rPr lang="pt-BR" dirty="0"/>
              <a:t>!")</a:t>
            </a:r>
          </a:p>
          <a:p>
            <a:r>
              <a:rPr lang="pt-BR" dirty="0" err="1"/>
              <a:t>exten</a:t>
            </a:r>
            <a:r>
              <a:rPr lang="pt-BR" dirty="0"/>
              <a:t> =&gt; 6123,n,Verbose("Do </a:t>
            </a:r>
            <a:r>
              <a:rPr lang="pt-BR" dirty="0" err="1"/>
              <a:t>something</a:t>
            </a:r>
            <a:r>
              <a:rPr lang="pt-BR" dirty="0"/>
              <a:t> </a:t>
            </a:r>
            <a:r>
              <a:rPr lang="pt-BR" dirty="0" err="1"/>
              <a:t>different</a:t>
            </a:r>
            <a:r>
              <a:rPr lang="pt-BR" dirty="0"/>
              <a:t>!")</a:t>
            </a:r>
          </a:p>
          <a:p>
            <a:endParaRPr lang="es-CO" dirty="0"/>
          </a:p>
        </p:txBody>
      </p:sp>
    </p:spTree>
    <p:extLst>
      <p:ext uri="{BB962C8B-B14F-4D97-AF65-F5344CB8AC3E}">
        <p14:creationId xmlns:p14="http://schemas.microsoft.com/office/powerpoint/2010/main" val="4083627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Priority</a:t>
            </a:r>
            <a:r>
              <a:rPr lang="es-ES" dirty="0" smtClean="0"/>
              <a:t> </a:t>
            </a:r>
            <a:r>
              <a:rPr lang="es-ES" dirty="0" err="1" smtClean="0"/>
              <a:t>letter</a:t>
            </a:r>
            <a:r>
              <a:rPr lang="es-ES" dirty="0" smtClean="0"/>
              <a:t> n</a:t>
            </a:r>
            <a:endParaRPr lang="es-CO" dirty="0"/>
          </a:p>
        </p:txBody>
      </p:sp>
      <p:sp>
        <p:nvSpPr>
          <p:cNvPr id="3" name="Marcador de contenido 2"/>
          <p:cNvSpPr>
            <a:spLocks noGrp="1"/>
          </p:cNvSpPr>
          <p:nvPr>
            <p:ph idx="1"/>
          </p:nvPr>
        </p:nvSpPr>
        <p:spPr/>
        <p:txBody>
          <a:bodyPr>
            <a:normAutofit/>
          </a:bodyPr>
          <a:lstStyle/>
          <a:p>
            <a:pPr marL="0" indent="0">
              <a:buNone/>
            </a:pPr>
            <a:r>
              <a:rPr lang="en-US" dirty="0" err="1"/>
              <a:t>Cuando</a:t>
            </a:r>
            <a:r>
              <a:rPr lang="en-US" dirty="0"/>
              <a:t> se </a:t>
            </a:r>
            <a:r>
              <a:rPr lang="en-US" dirty="0" err="1"/>
              <a:t>ejecuta</a:t>
            </a:r>
            <a:r>
              <a:rPr lang="en-US" dirty="0"/>
              <a:t> la </a:t>
            </a:r>
            <a:r>
              <a:rPr lang="en-US" dirty="0" err="1"/>
              <a:t>linea</a:t>
            </a:r>
            <a:r>
              <a:rPr lang="en-US" dirty="0"/>
              <a:t> con la extension “_.!” y la </a:t>
            </a:r>
            <a:r>
              <a:rPr lang="en-US" dirty="0" err="1"/>
              <a:t>prioridad</a:t>
            </a:r>
            <a:r>
              <a:rPr lang="en-US" dirty="0"/>
              <a:t> n ?</a:t>
            </a:r>
          </a:p>
          <a:p>
            <a:pPr marL="0" indent="0">
              <a:buNone/>
            </a:pPr>
            <a:r>
              <a:rPr lang="en-US" dirty="0" smtClean="0"/>
              <a:t> </a:t>
            </a:r>
          </a:p>
          <a:p>
            <a:r>
              <a:rPr lang="en-US" dirty="0" err="1" smtClean="0"/>
              <a:t>exten</a:t>
            </a:r>
            <a:r>
              <a:rPr lang="en-US" dirty="0" smtClean="0"/>
              <a:t> </a:t>
            </a:r>
            <a:r>
              <a:rPr lang="en-US" dirty="0"/>
              <a:t>=&gt; 1234,1,Verbose("Valid Number")</a:t>
            </a:r>
          </a:p>
          <a:p>
            <a:r>
              <a:rPr lang="en-US" dirty="0" err="1"/>
              <a:t>exten</a:t>
            </a:r>
            <a:r>
              <a:rPr lang="en-US" dirty="0"/>
              <a:t> =&gt; 4567,1,Verbose("Another Valid Number")</a:t>
            </a:r>
          </a:p>
          <a:p>
            <a:r>
              <a:rPr lang="en-US" dirty="0" err="1"/>
              <a:t>exten</a:t>
            </a:r>
            <a:r>
              <a:rPr lang="en-US" dirty="0"/>
              <a:t> =&gt; _.!,1,Verbose("Catch all for invalid numbers")</a:t>
            </a:r>
          </a:p>
          <a:p>
            <a:r>
              <a:rPr lang="en-US" dirty="0" err="1"/>
              <a:t>exten</a:t>
            </a:r>
            <a:r>
              <a:rPr lang="en-US" dirty="0"/>
              <a:t> =&gt; _.!,</a:t>
            </a:r>
            <a:r>
              <a:rPr lang="en-US" dirty="0" err="1"/>
              <a:t>n,Verbose</a:t>
            </a:r>
            <a:r>
              <a:rPr lang="en-US" dirty="0"/>
              <a:t>("Surprise - executed for all numbers!")</a:t>
            </a:r>
          </a:p>
          <a:p>
            <a:endParaRPr lang="es-ES" dirty="0" smtClean="0"/>
          </a:p>
          <a:p>
            <a:endParaRPr lang="es-ES" dirty="0"/>
          </a:p>
        </p:txBody>
      </p:sp>
    </p:spTree>
    <p:extLst>
      <p:ext uri="{BB962C8B-B14F-4D97-AF65-F5344CB8AC3E}">
        <p14:creationId xmlns:p14="http://schemas.microsoft.com/office/powerpoint/2010/main" val="2163116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Priority</a:t>
            </a:r>
            <a:r>
              <a:rPr lang="es-ES" dirty="0" smtClean="0"/>
              <a:t> </a:t>
            </a:r>
            <a:r>
              <a:rPr lang="es-ES" dirty="0" err="1" smtClean="0"/>
              <a:t>letter</a:t>
            </a:r>
            <a:r>
              <a:rPr lang="es-ES" dirty="0" smtClean="0"/>
              <a:t> n</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n-US" dirty="0" err="1" smtClean="0"/>
              <a:t>Cuando</a:t>
            </a:r>
            <a:r>
              <a:rPr lang="en-US" dirty="0" smtClean="0"/>
              <a:t> se </a:t>
            </a:r>
            <a:r>
              <a:rPr lang="en-US" dirty="0" err="1" smtClean="0"/>
              <a:t>ejecuta</a:t>
            </a:r>
            <a:r>
              <a:rPr lang="en-US" dirty="0" smtClean="0"/>
              <a:t> la </a:t>
            </a:r>
            <a:r>
              <a:rPr lang="en-US" dirty="0" err="1" smtClean="0"/>
              <a:t>linea</a:t>
            </a:r>
            <a:r>
              <a:rPr lang="en-US" dirty="0" smtClean="0"/>
              <a:t> con la extension “_.!” y la </a:t>
            </a:r>
            <a:r>
              <a:rPr lang="en-US" dirty="0" err="1" smtClean="0"/>
              <a:t>prioridad</a:t>
            </a:r>
            <a:r>
              <a:rPr lang="en-US" dirty="0" smtClean="0"/>
              <a:t> n ?</a:t>
            </a:r>
          </a:p>
          <a:p>
            <a:pPr marL="0" indent="0">
              <a:buNone/>
            </a:pPr>
            <a:r>
              <a:rPr lang="en-US" dirty="0" smtClean="0"/>
              <a:t> </a:t>
            </a:r>
          </a:p>
          <a:p>
            <a:r>
              <a:rPr lang="en-US" dirty="0" err="1" smtClean="0"/>
              <a:t>exten</a:t>
            </a:r>
            <a:r>
              <a:rPr lang="en-US" dirty="0" smtClean="0"/>
              <a:t> </a:t>
            </a:r>
            <a:r>
              <a:rPr lang="en-US" dirty="0"/>
              <a:t>=&gt; 1234,1,Verbose("Valid Number")</a:t>
            </a:r>
          </a:p>
          <a:p>
            <a:r>
              <a:rPr lang="en-US" dirty="0" err="1"/>
              <a:t>exten</a:t>
            </a:r>
            <a:r>
              <a:rPr lang="en-US" dirty="0"/>
              <a:t> =&gt; 4567,1,Verbose("Another Valid Number")</a:t>
            </a:r>
          </a:p>
          <a:p>
            <a:r>
              <a:rPr lang="en-US" dirty="0" err="1"/>
              <a:t>exten</a:t>
            </a:r>
            <a:r>
              <a:rPr lang="en-US" dirty="0"/>
              <a:t> =&gt; _.!,1,Verbose("Catch all for invalid numbers")</a:t>
            </a:r>
          </a:p>
          <a:p>
            <a:r>
              <a:rPr lang="en-US" dirty="0" err="1"/>
              <a:t>exten</a:t>
            </a:r>
            <a:r>
              <a:rPr lang="en-US" dirty="0"/>
              <a:t> =&gt; _.!,</a:t>
            </a:r>
            <a:r>
              <a:rPr lang="en-US" dirty="0" err="1"/>
              <a:t>n,Verbose</a:t>
            </a:r>
            <a:r>
              <a:rPr lang="en-US" dirty="0"/>
              <a:t>("Surprise - executed for all numbers!")</a:t>
            </a:r>
          </a:p>
          <a:p>
            <a:endParaRPr lang="es-ES" dirty="0" smtClean="0"/>
          </a:p>
          <a:p>
            <a:pPr marL="0" indent="0">
              <a:buNone/>
            </a:pPr>
            <a:r>
              <a:rPr lang="es-ES" dirty="0" smtClean="0"/>
              <a:t>La extensión “_.!” con la prioridad n se ejecutará después de cualquiera de las anteriores.</a:t>
            </a:r>
            <a:endParaRPr lang="es-CO" dirty="0"/>
          </a:p>
        </p:txBody>
      </p:sp>
    </p:spTree>
    <p:extLst>
      <p:ext uri="{BB962C8B-B14F-4D97-AF65-F5344CB8AC3E}">
        <p14:creationId xmlns:p14="http://schemas.microsoft.com/office/powerpoint/2010/main" val="1271175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Applications</a:t>
            </a:r>
            <a:r>
              <a:rPr lang="es-ES" dirty="0" smtClean="0"/>
              <a:t> (Acciones)</a:t>
            </a:r>
            <a:endParaRPr lang="es-CO" dirty="0"/>
          </a:p>
        </p:txBody>
      </p:sp>
      <p:sp>
        <p:nvSpPr>
          <p:cNvPr id="3" name="Marcador de contenido 2"/>
          <p:cNvSpPr>
            <a:spLocks noGrp="1"/>
          </p:cNvSpPr>
          <p:nvPr>
            <p:ph idx="1"/>
          </p:nvPr>
        </p:nvSpPr>
        <p:spPr/>
        <p:txBody>
          <a:bodyPr>
            <a:normAutofit/>
          </a:bodyPr>
          <a:lstStyle/>
          <a:p>
            <a:r>
              <a:rPr lang="en-US" dirty="0" err="1" smtClean="0"/>
              <a:t>Conjunto</a:t>
            </a:r>
            <a:r>
              <a:rPr lang="en-US" dirty="0" smtClean="0"/>
              <a:t> de </a:t>
            </a:r>
            <a:r>
              <a:rPr lang="en-US" dirty="0" err="1" smtClean="0"/>
              <a:t>acciones</a:t>
            </a:r>
            <a:r>
              <a:rPr lang="en-US" dirty="0" smtClean="0"/>
              <a:t> a </a:t>
            </a:r>
            <a:r>
              <a:rPr lang="en-US" dirty="0" err="1" smtClean="0"/>
              <a:t>ejecutar</a:t>
            </a:r>
            <a:r>
              <a:rPr lang="en-US" dirty="0" smtClean="0"/>
              <a:t> </a:t>
            </a:r>
            <a:r>
              <a:rPr lang="en-US" dirty="0" err="1" smtClean="0"/>
              <a:t>cuando</a:t>
            </a:r>
            <a:r>
              <a:rPr lang="en-US" dirty="0" smtClean="0"/>
              <a:t> se </a:t>
            </a:r>
            <a:r>
              <a:rPr lang="en-US" dirty="0" err="1" smtClean="0"/>
              <a:t>inicia</a:t>
            </a:r>
            <a:r>
              <a:rPr lang="en-US" dirty="0" smtClean="0"/>
              <a:t> </a:t>
            </a:r>
            <a:r>
              <a:rPr lang="en-US" dirty="0" err="1" smtClean="0"/>
              <a:t>una</a:t>
            </a:r>
            <a:r>
              <a:rPr lang="en-US" dirty="0" smtClean="0"/>
              <a:t> </a:t>
            </a:r>
            <a:r>
              <a:rPr lang="en-US" dirty="0" err="1" smtClean="0"/>
              <a:t>llamada</a:t>
            </a:r>
            <a:r>
              <a:rPr lang="en-US" dirty="0" smtClean="0"/>
              <a:t>.</a:t>
            </a:r>
          </a:p>
          <a:p>
            <a:r>
              <a:rPr lang="en-US" dirty="0" err="1" smtClean="0"/>
              <a:t>Ejemplos</a:t>
            </a:r>
            <a:r>
              <a:rPr lang="en-US" dirty="0" smtClean="0"/>
              <a:t>: </a:t>
            </a:r>
            <a:r>
              <a:rPr lang="en-US" dirty="0" err="1" smtClean="0"/>
              <a:t>NoOP</a:t>
            </a:r>
            <a:r>
              <a:rPr lang="en-US" dirty="0" smtClean="0"/>
              <a:t>, Verbose</a:t>
            </a:r>
          </a:p>
          <a:p>
            <a:r>
              <a:rPr lang="en-US" dirty="0" smtClean="0"/>
              <a:t>Forma de </a:t>
            </a:r>
            <a:r>
              <a:rPr lang="en-US" dirty="0" err="1" smtClean="0"/>
              <a:t>decirle</a:t>
            </a:r>
            <a:r>
              <a:rPr lang="en-US" dirty="0" smtClean="0"/>
              <a:t> a Asterisk que </a:t>
            </a:r>
            <a:r>
              <a:rPr lang="en-US" dirty="0" err="1" smtClean="0"/>
              <a:t>haga</a:t>
            </a:r>
            <a:r>
              <a:rPr lang="en-US" dirty="0" smtClean="0"/>
              <a:t> </a:t>
            </a:r>
            <a:r>
              <a:rPr lang="en-US" dirty="0" err="1" smtClean="0"/>
              <a:t>algo</a:t>
            </a:r>
            <a:r>
              <a:rPr lang="en-US" dirty="0" smtClean="0"/>
              <a:t> con el canal que </a:t>
            </a:r>
            <a:r>
              <a:rPr lang="en-US" dirty="0" err="1" smtClean="0"/>
              <a:t>está</a:t>
            </a:r>
            <a:r>
              <a:rPr lang="en-US" dirty="0" smtClean="0"/>
              <a:t> </a:t>
            </a:r>
            <a:r>
              <a:rPr lang="en-US" dirty="0" err="1" smtClean="0"/>
              <a:t>ejecutando</a:t>
            </a:r>
            <a:r>
              <a:rPr lang="en-US" dirty="0" smtClean="0"/>
              <a:t> el </a:t>
            </a:r>
            <a:r>
              <a:rPr lang="en-US" dirty="0" err="1" smtClean="0"/>
              <a:t>dialplan</a:t>
            </a:r>
            <a:r>
              <a:rPr lang="en-US" dirty="0" smtClean="0"/>
              <a:t>.</a:t>
            </a:r>
          </a:p>
          <a:p>
            <a:r>
              <a:rPr lang="en-US" dirty="0" err="1" smtClean="0"/>
              <a:t>Unidad</a:t>
            </a:r>
            <a:r>
              <a:rPr lang="en-US" dirty="0" smtClean="0"/>
              <a:t> de </a:t>
            </a:r>
            <a:r>
              <a:rPr lang="en-US" dirty="0" err="1" smtClean="0"/>
              <a:t>funcionalidad</a:t>
            </a:r>
            <a:r>
              <a:rPr lang="en-US" dirty="0" smtClean="0"/>
              <a:t> </a:t>
            </a:r>
            <a:r>
              <a:rPr lang="en-US" dirty="0" err="1" smtClean="0"/>
              <a:t>provista</a:t>
            </a:r>
            <a:r>
              <a:rPr lang="en-US" dirty="0" smtClean="0"/>
              <a:t> </a:t>
            </a:r>
            <a:r>
              <a:rPr lang="en-US" dirty="0" err="1" smtClean="0"/>
              <a:t>por</a:t>
            </a:r>
            <a:r>
              <a:rPr lang="en-US" dirty="0" smtClean="0"/>
              <a:t> un modulo Asterisk, que </a:t>
            </a:r>
            <a:r>
              <a:rPr lang="en-US" dirty="0" err="1" smtClean="0"/>
              <a:t>puede</a:t>
            </a:r>
            <a:r>
              <a:rPr lang="en-US" dirty="0" smtClean="0"/>
              <a:t> </a:t>
            </a:r>
            <a:r>
              <a:rPr lang="en-US" dirty="0" err="1" smtClean="0"/>
              <a:t>ser</a:t>
            </a:r>
            <a:r>
              <a:rPr lang="en-US" dirty="0" smtClean="0"/>
              <a:t> </a:t>
            </a:r>
            <a:r>
              <a:rPr lang="en-US" dirty="0" err="1" smtClean="0"/>
              <a:t>llamada</a:t>
            </a:r>
            <a:r>
              <a:rPr lang="en-US" dirty="0" smtClean="0"/>
              <a:t> </a:t>
            </a:r>
            <a:r>
              <a:rPr lang="en-US" dirty="0" err="1" smtClean="0"/>
              <a:t>por</a:t>
            </a:r>
            <a:r>
              <a:rPr lang="en-US" dirty="0" smtClean="0"/>
              <a:t> un </a:t>
            </a:r>
            <a:r>
              <a:rPr lang="en-US" dirty="0" err="1" smtClean="0"/>
              <a:t>dialplan</a:t>
            </a:r>
            <a:r>
              <a:rPr lang="en-US" dirty="0" smtClean="0"/>
              <a:t> o </a:t>
            </a:r>
            <a:r>
              <a:rPr lang="en-US" dirty="0" err="1" smtClean="0"/>
              <a:t>por</a:t>
            </a:r>
            <a:r>
              <a:rPr lang="en-US" dirty="0" smtClean="0"/>
              <a:t> las APIs. Las </a:t>
            </a:r>
            <a:r>
              <a:rPr lang="en-US" dirty="0" err="1" smtClean="0"/>
              <a:t>aplicaciones</a:t>
            </a:r>
            <a:r>
              <a:rPr lang="en-US" dirty="0" smtClean="0"/>
              <a:t> </a:t>
            </a:r>
            <a:r>
              <a:rPr lang="en-US" dirty="0" err="1" smtClean="0"/>
              <a:t>Dialplan</a:t>
            </a:r>
            <a:r>
              <a:rPr lang="en-US" dirty="0" smtClean="0"/>
              <a:t> </a:t>
            </a:r>
            <a:r>
              <a:rPr lang="en-US" dirty="0" err="1" smtClean="0"/>
              <a:t>hacen</a:t>
            </a:r>
            <a:r>
              <a:rPr lang="en-US" dirty="0" smtClean="0"/>
              <a:t> </a:t>
            </a:r>
            <a:r>
              <a:rPr lang="en-US" dirty="0" err="1" smtClean="0"/>
              <a:t>algún</a:t>
            </a:r>
            <a:r>
              <a:rPr lang="en-US" dirty="0" smtClean="0"/>
              <a:t> </a:t>
            </a:r>
            <a:r>
              <a:rPr lang="en-US" dirty="0" err="1" smtClean="0"/>
              <a:t>trabajo</a:t>
            </a:r>
            <a:r>
              <a:rPr lang="en-US" dirty="0" smtClean="0"/>
              <a:t> </a:t>
            </a:r>
            <a:r>
              <a:rPr lang="en-US" dirty="0" err="1" smtClean="0"/>
              <a:t>sobre</a:t>
            </a:r>
            <a:r>
              <a:rPr lang="en-US" dirty="0" smtClean="0"/>
              <a:t> el canal, </a:t>
            </a:r>
            <a:r>
              <a:rPr lang="en-US" dirty="0" err="1" smtClean="0"/>
              <a:t>tal</a:t>
            </a:r>
            <a:r>
              <a:rPr lang="en-US" dirty="0" smtClean="0"/>
              <a:t> </a:t>
            </a:r>
            <a:r>
              <a:rPr lang="en-US" dirty="0" err="1" smtClean="0"/>
              <a:t>como</a:t>
            </a:r>
            <a:r>
              <a:rPr lang="en-US" dirty="0" smtClean="0"/>
              <a:t> responder </a:t>
            </a:r>
            <a:r>
              <a:rPr lang="en-US" dirty="0" err="1" smtClean="0"/>
              <a:t>una</a:t>
            </a:r>
            <a:r>
              <a:rPr lang="en-US" dirty="0" smtClean="0"/>
              <a:t> </a:t>
            </a:r>
            <a:r>
              <a:rPr lang="en-US" dirty="0" err="1" smtClean="0"/>
              <a:t>llamada</a:t>
            </a:r>
            <a:r>
              <a:rPr lang="en-US" dirty="0" smtClean="0"/>
              <a:t> o </a:t>
            </a:r>
            <a:r>
              <a:rPr lang="en-US" dirty="0" err="1" smtClean="0"/>
              <a:t>haciendo</a:t>
            </a:r>
            <a:r>
              <a:rPr lang="en-US" dirty="0" smtClean="0"/>
              <a:t>- play a un </a:t>
            </a:r>
            <a:r>
              <a:rPr lang="en-US" dirty="0" err="1" smtClean="0"/>
              <a:t>sonido</a:t>
            </a:r>
            <a:r>
              <a:rPr lang="en-US" dirty="0" smtClean="0"/>
              <a:t>. </a:t>
            </a:r>
            <a:endParaRPr lang="es-CO" dirty="0"/>
          </a:p>
        </p:txBody>
      </p:sp>
    </p:spTree>
    <p:extLst>
      <p:ext uri="{BB962C8B-B14F-4D97-AF65-F5344CB8AC3E}">
        <p14:creationId xmlns:p14="http://schemas.microsoft.com/office/powerpoint/2010/main" val="1833072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Asterisk</a:t>
            </a:r>
            <a:r>
              <a:rPr lang="es-ES" dirty="0" smtClean="0"/>
              <a:t> </a:t>
            </a:r>
            <a:r>
              <a:rPr lang="es-ES" dirty="0" err="1" smtClean="0"/>
              <a:t>Applications</a:t>
            </a:r>
            <a:r>
              <a:rPr lang="es-ES" dirty="0" smtClean="0"/>
              <a:t>: </a:t>
            </a:r>
            <a:r>
              <a:rPr lang="es-ES" dirty="0" err="1" smtClean="0"/>
              <a:t>core</a:t>
            </a:r>
            <a:r>
              <a:rPr lang="es-ES" dirty="0" smtClean="0"/>
              <a:t> show </a:t>
            </a:r>
            <a:r>
              <a:rPr lang="es-ES" dirty="0" err="1" smtClean="0"/>
              <a:t>applications</a:t>
            </a:r>
            <a:endParaRPr lang="es-CO" dirty="0"/>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293476" y="1389170"/>
            <a:ext cx="7922192" cy="5257290"/>
          </a:xfrm>
          <a:prstGeom prst="rect">
            <a:avLst/>
          </a:prstGeom>
        </p:spPr>
      </p:pic>
    </p:spTree>
    <p:extLst>
      <p:ext uri="{BB962C8B-B14F-4D97-AF65-F5344CB8AC3E}">
        <p14:creationId xmlns:p14="http://schemas.microsoft.com/office/powerpoint/2010/main" val="793214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Sintaxis</a:t>
            </a:r>
            <a:endParaRPr lang="es-CO" dirty="0"/>
          </a:p>
        </p:txBody>
      </p:sp>
      <p:sp>
        <p:nvSpPr>
          <p:cNvPr id="3" name="Marcador de contenido 2"/>
          <p:cNvSpPr>
            <a:spLocks noGrp="1"/>
          </p:cNvSpPr>
          <p:nvPr>
            <p:ph idx="1"/>
          </p:nvPr>
        </p:nvSpPr>
        <p:spPr/>
        <p:txBody>
          <a:bodyPr>
            <a:normAutofit fontScale="92500" lnSpcReduction="20000"/>
          </a:bodyPr>
          <a:lstStyle/>
          <a:p>
            <a:r>
              <a:rPr lang="en-US" dirty="0" err="1" smtClean="0"/>
              <a:t>Cada</a:t>
            </a:r>
            <a:r>
              <a:rPr lang="en-US" dirty="0" smtClean="0"/>
              <a:t> </a:t>
            </a:r>
            <a:r>
              <a:rPr lang="en-US" dirty="0" err="1" smtClean="0"/>
              <a:t>prioridad</a:t>
            </a:r>
            <a:r>
              <a:rPr lang="en-US" dirty="0" smtClean="0"/>
              <a:t> </a:t>
            </a:r>
            <a:r>
              <a:rPr lang="en-US" dirty="0" err="1" smtClean="0"/>
              <a:t>en</a:t>
            </a:r>
            <a:r>
              <a:rPr lang="en-US" dirty="0" smtClean="0"/>
              <a:t> el </a:t>
            </a:r>
            <a:r>
              <a:rPr lang="en-US" dirty="0" err="1" smtClean="0"/>
              <a:t>dialplan</a:t>
            </a:r>
            <a:r>
              <a:rPr lang="en-US" dirty="0" smtClean="0"/>
              <a:t> llama </a:t>
            </a:r>
            <a:r>
              <a:rPr lang="en-US" dirty="0" err="1" smtClean="0"/>
              <a:t>una</a:t>
            </a:r>
            <a:r>
              <a:rPr lang="en-US" dirty="0" smtClean="0"/>
              <a:t> </a:t>
            </a:r>
            <a:r>
              <a:rPr lang="en-US" dirty="0" err="1" smtClean="0"/>
              <a:t>aplicacion</a:t>
            </a:r>
            <a:r>
              <a:rPr lang="en-US" dirty="0" smtClean="0"/>
              <a:t>. </a:t>
            </a:r>
          </a:p>
          <a:p>
            <a:r>
              <a:rPr lang="en-US" dirty="0" smtClean="0"/>
              <a:t>La </a:t>
            </a:r>
            <a:r>
              <a:rPr lang="en-US" dirty="0" err="1" smtClean="0"/>
              <a:t>mayoria</a:t>
            </a:r>
            <a:r>
              <a:rPr lang="en-US" dirty="0" smtClean="0"/>
              <a:t> </a:t>
            </a:r>
            <a:r>
              <a:rPr lang="en-US" dirty="0" err="1" smtClean="0"/>
              <a:t>toman</a:t>
            </a:r>
            <a:r>
              <a:rPr lang="en-US" dirty="0" smtClean="0"/>
              <a:t> </a:t>
            </a:r>
            <a:r>
              <a:rPr lang="en-US" dirty="0" err="1" smtClean="0"/>
              <a:t>uno</a:t>
            </a:r>
            <a:r>
              <a:rPr lang="en-US" dirty="0" smtClean="0"/>
              <a:t> o </a:t>
            </a:r>
            <a:r>
              <a:rPr lang="en-US" dirty="0" err="1" smtClean="0"/>
              <a:t>más</a:t>
            </a:r>
            <a:r>
              <a:rPr lang="en-US" dirty="0" smtClean="0"/>
              <a:t> </a:t>
            </a:r>
            <a:r>
              <a:rPr lang="en-US" dirty="0" err="1" smtClean="0"/>
              <a:t>parametros</a:t>
            </a:r>
            <a:r>
              <a:rPr lang="en-US" dirty="0" smtClean="0"/>
              <a:t> que le </a:t>
            </a:r>
            <a:r>
              <a:rPr lang="en-US" dirty="0" err="1" smtClean="0"/>
              <a:t>dan</a:t>
            </a:r>
            <a:r>
              <a:rPr lang="en-US" dirty="0" smtClean="0"/>
              <a:t> a </a:t>
            </a:r>
            <a:r>
              <a:rPr lang="en-US" dirty="0" err="1" smtClean="0"/>
              <a:t>esta</a:t>
            </a:r>
            <a:r>
              <a:rPr lang="en-US" dirty="0" smtClean="0"/>
              <a:t> </a:t>
            </a:r>
            <a:r>
              <a:rPr lang="en-US" dirty="0" err="1" smtClean="0"/>
              <a:t>informacion</a:t>
            </a:r>
            <a:r>
              <a:rPr lang="en-US" dirty="0" smtClean="0"/>
              <a:t> </a:t>
            </a:r>
            <a:r>
              <a:rPr lang="en-US" dirty="0" err="1" smtClean="0"/>
              <a:t>adiconal</a:t>
            </a:r>
            <a:r>
              <a:rPr lang="en-US" dirty="0" smtClean="0"/>
              <a:t> para </a:t>
            </a:r>
            <a:r>
              <a:rPr lang="en-US" dirty="0" err="1" smtClean="0"/>
              <a:t>cambiar</a:t>
            </a:r>
            <a:r>
              <a:rPr lang="en-US" dirty="0" smtClean="0"/>
              <a:t> </a:t>
            </a:r>
            <a:r>
              <a:rPr lang="en-US" dirty="0" err="1" smtClean="0"/>
              <a:t>sucomportam,iento</a:t>
            </a:r>
            <a:r>
              <a:rPr lang="en-US" dirty="0" smtClean="0"/>
              <a:t>. Los </a:t>
            </a:r>
            <a:r>
              <a:rPr lang="en-US" dirty="0" err="1" smtClean="0"/>
              <a:t>parametros</a:t>
            </a:r>
            <a:r>
              <a:rPr lang="en-US" dirty="0" smtClean="0"/>
              <a:t> se </a:t>
            </a:r>
            <a:r>
              <a:rPr lang="en-US" dirty="0" err="1" smtClean="0"/>
              <a:t>separan</a:t>
            </a:r>
            <a:r>
              <a:rPr lang="en-US" dirty="0" smtClean="0"/>
              <a:t> </a:t>
            </a:r>
            <a:r>
              <a:rPr lang="en-US" dirty="0" err="1" smtClean="0"/>
              <a:t>por</a:t>
            </a:r>
            <a:r>
              <a:rPr lang="en-US" dirty="0" smtClean="0"/>
              <a:t> comas.</a:t>
            </a:r>
          </a:p>
          <a:p>
            <a:endParaRPr lang="en-US" dirty="0" smtClean="0"/>
          </a:p>
          <a:p>
            <a:pPr marL="0" indent="0">
              <a:buNone/>
            </a:pPr>
            <a:r>
              <a:rPr lang="en-US" dirty="0" err="1" smtClean="0"/>
              <a:t>Sintaxis</a:t>
            </a:r>
            <a:r>
              <a:rPr lang="en-US" dirty="0" smtClean="0"/>
              <a:t>:</a:t>
            </a:r>
            <a:endParaRPr lang="en-US" dirty="0"/>
          </a:p>
          <a:p>
            <a:pPr marL="0" indent="0">
              <a:buNone/>
            </a:pPr>
            <a:r>
              <a:rPr lang="en-US" dirty="0" smtClean="0"/>
              <a:t> </a:t>
            </a:r>
            <a:r>
              <a:rPr lang="en-US" dirty="0" err="1" smtClean="0"/>
              <a:t>exten</a:t>
            </a:r>
            <a:r>
              <a:rPr lang="en-US" dirty="0" smtClean="0"/>
              <a:t> </a:t>
            </a:r>
            <a:r>
              <a:rPr lang="en-US" dirty="0"/>
              <a:t>=&gt; 6123,1,ApplicationName(</a:t>
            </a:r>
            <a:r>
              <a:rPr lang="en-US" dirty="0" err="1"/>
              <a:t>ParamOne,ParamTwo,ParamThree</a:t>
            </a:r>
            <a:r>
              <a:rPr lang="en-US" dirty="0" smtClean="0"/>
              <a:t>)</a:t>
            </a:r>
          </a:p>
          <a:p>
            <a:endParaRPr lang="en-US" dirty="0"/>
          </a:p>
          <a:p>
            <a:r>
              <a:rPr lang="en-US" dirty="0" err="1" smtClean="0"/>
              <a:t>ApplicationName</a:t>
            </a:r>
            <a:r>
              <a:rPr lang="en-US" dirty="0" smtClean="0"/>
              <a:t>: </a:t>
            </a:r>
            <a:r>
              <a:rPr lang="en-US" dirty="0" err="1" smtClean="0"/>
              <a:t>nombre</a:t>
            </a:r>
            <a:r>
              <a:rPr lang="en-US" dirty="0" smtClean="0"/>
              <a:t> de la </a:t>
            </a:r>
            <a:r>
              <a:rPr lang="en-US" dirty="0" err="1" smtClean="0"/>
              <a:t>aplicacion</a:t>
            </a:r>
            <a:r>
              <a:rPr lang="en-US" dirty="0" smtClean="0"/>
              <a:t> a </a:t>
            </a:r>
            <a:r>
              <a:rPr lang="en-US" dirty="0" err="1" smtClean="0"/>
              <a:t>llamar</a:t>
            </a:r>
            <a:r>
              <a:rPr lang="en-US" dirty="0" smtClean="0"/>
              <a:t>.</a:t>
            </a:r>
            <a:endParaRPr lang="en-US" dirty="0"/>
          </a:p>
          <a:p>
            <a:r>
              <a:rPr lang="en-US" dirty="0" err="1"/>
              <a:t>ParamOne</a:t>
            </a:r>
            <a:r>
              <a:rPr lang="en-US" dirty="0"/>
              <a:t>, two and </a:t>
            </a:r>
            <a:r>
              <a:rPr lang="en-US" dirty="0" smtClean="0"/>
              <a:t>three: </a:t>
            </a:r>
            <a:r>
              <a:rPr lang="en-US" dirty="0" err="1" smtClean="0"/>
              <a:t>parametros</a:t>
            </a:r>
            <a:r>
              <a:rPr lang="en-US" dirty="0" smtClean="0"/>
              <a:t>. </a:t>
            </a:r>
            <a:r>
              <a:rPr lang="en-US" dirty="0" err="1" smtClean="0"/>
              <a:t>Algunas</a:t>
            </a:r>
            <a:r>
              <a:rPr lang="en-US" dirty="0" smtClean="0"/>
              <a:t> no </a:t>
            </a:r>
            <a:r>
              <a:rPr lang="en-US" dirty="0" err="1" smtClean="0"/>
              <a:t>requieren</a:t>
            </a:r>
            <a:r>
              <a:rPr lang="en-US" dirty="0" smtClean="0"/>
              <a:t>, </a:t>
            </a:r>
            <a:r>
              <a:rPr lang="en-US" dirty="0" err="1" smtClean="0"/>
              <a:t>pero</a:t>
            </a:r>
            <a:r>
              <a:rPr lang="en-US" dirty="0" smtClean="0"/>
              <a:t> la </a:t>
            </a:r>
            <a:r>
              <a:rPr lang="en-US" dirty="0" err="1" smtClean="0"/>
              <a:t>mayoría</a:t>
            </a:r>
            <a:r>
              <a:rPr lang="en-US" dirty="0" smtClean="0"/>
              <a:t> </a:t>
            </a:r>
            <a:r>
              <a:rPr lang="en-US" dirty="0" err="1" smtClean="0"/>
              <a:t>si</a:t>
            </a:r>
            <a:r>
              <a:rPr lang="en-US" dirty="0" smtClean="0"/>
              <a:t>.</a:t>
            </a:r>
            <a:endParaRPr lang="en-US" dirty="0"/>
          </a:p>
        </p:txBody>
      </p:sp>
    </p:spTree>
    <p:extLst>
      <p:ext uri="{BB962C8B-B14F-4D97-AF65-F5344CB8AC3E}">
        <p14:creationId xmlns:p14="http://schemas.microsoft.com/office/powerpoint/2010/main" val="444155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Dialplan</a:t>
            </a:r>
            <a:r>
              <a:rPr lang="es-ES" dirty="0" smtClean="0"/>
              <a:t> </a:t>
            </a:r>
            <a:r>
              <a:rPr lang="es-ES" dirty="0" err="1" smtClean="0"/>
              <a:t>functions</a:t>
            </a:r>
            <a:endParaRPr lang="es-CO" dirty="0"/>
          </a:p>
        </p:txBody>
      </p:sp>
      <p:sp>
        <p:nvSpPr>
          <p:cNvPr id="3" name="Marcador de contenido 2"/>
          <p:cNvSpPr>
            <a:spLocks noGrp="1"/>
          </p:cNvSpPr>
          <p:nvPr>
            <p:ph idx="1"/>
          </p:nvPr>
        </p:nvSpPr>
        <p:spPr/>
        <p:txBody>
          <a:bodyPr>
            <a:normAutofit fontScale="92500" lnSpcReduction="20000"/>
          </a:bodyPr>
          <a:lstStyle/>
          <a:p>
            <a:r>
              <a:rPr lang="en-US" dirty="0" err="1" smtClean="0"/>
              <a:t>Sofisticadas</a:t>
            </a:r>
            <a:r>
              <a:rPr lang="en-US" dirty="0" smtClean="0"/>
              <a:t> </a:t>
            </a:r>
            <a:r>
              <a:rPr lang="en-US" dirty="0" err="1" smtClean="0"/>
              <a:t>subrutinas</a:t>
            </a:r>
            <a:r>
              <a:rPr lang="en-US" dirty="0" smtClean="0"/>
              <a:t> que </a:t>
            </a:r>
            <a:r>
              <a:rPr lang="en-US" dirty="0" err="1" smtClean="0"/>
              <a:t>ayudan</a:t>
            </a:r>
            <a:r>
              <a:rPr lang="en-US" dirty="0" smtClean="0"/>
              <a:t> a </a:t>
            </a:r>
            <a:r>
              <a:rPr lang="en-US" dirty="0" err="1" smtClean="0"/>
              <a:t>manipular</a:t>
            </a:r>
            <a:r>
              <a:rPr lang="en-US" dirty="0" smtClean="0"/>
              <a:t> data de multiples </a:t>
            </a:r>
            <a:r>
              <a:rPr lang="en-US" dirty="0" err="1" smtClean="0"/>
              <a:t>formas</a:t>
            </a:r>
            <a:r>
              <a:rPr lang="en-US" dirty="0" smtClean="0"/>
              <a:t>.</a:t>
            </a:r>
          </a:p>
          <a:p>
            <a:endParaRPr lang="en-US" dirty="0" smtClean="0"/>
          </a:p>
          <a:p>
            <a:r>
              <a:rPr lang="en-US" dirty="0" smtClean="0"/>
              <a:t>Las </a:t>
            </a:r>
            <a:r>
              <a:rPr lang="en-US" dirty="0" err="1" smtClean="0"/>
              <a:t>funciones</a:t>
            </a:r>
            <a:r>
              <a:rPr lang="en-US" dirty="0" smtClean="0"/>
              <a:t> Asterisk so </a:t>
            </a:r>
            <a:r>
              <a:rPr lang="en-US" dirty="0" err="1" smtClean="0"/>
              <a:t>muy</a:t>
            </a:r>
            <a:r>
              <a:rPr lang="en-US" dirty="0" smtClean="0"/>
              <a:t> </a:t>
            </a:r>
            <a:r>
              <a:rPr lang="en-US" dirty="0" err="1" smtClean="0"/>
              <a:t>similares</a:t>
            </a:r>
            <a:r>
              <a:rPr lang="en-US" dirty="0" smtClean="0"/>
              <a:t> a las de un </a:t>
            </a:r>
            <a:r>
              <a:rPr lang="en-US" dirty="0" err="1" smtClean="0"/>
              <a:t>lenguaje</a:t>
            </a:r>
            <a:r>
              <a:rPr lang="en-US" dirty="0" smtClean="0"/>
              <a:t> de </a:t>
            </a:r>
            <a:r>
              <a:rPr lang="en-US" dirty="0" err="1" smtClean="0"/>
              <a:t>programacion</a:t>
            </a:r>
            <a:r>
              <a:rPr lang="en-US" dirty="0" smtClean="0"/>
              <a:t>.</a:t>
            </a:r>
          </a:p>
          <a:p>
            <a:r>
              <a:rPr lang="en-US" dirty="0" smtClean="0"/>
              <a:t>Se </a:t>
            </a:r>
            <a:r>
              <a:rPr lang="en-US" dirty="0" err="1" smtClean="0"/>
              <a:t>pueden</a:t>
            </a:r>
            <a:r>
              <a:rPr lang="en-US" dirty="0" smtClean="0"/>
              <a:t> </a:t>
            </a:r>
            <a:r>
              <a:rPr lang="en-US" dirty="0" err="1" smtClean="0"/>
              <a:t>llamar</a:t>
            </a:r>
            <a:r>
              <a:rPr lang="en-US" dirty="0" smtClean="0"/>
              <a:t> </a:t>
            </a:r>
            <a:r>
              <a:rPr lang="en-US" dirty="0" err="1" smtClean="0"/>
              <a:t>desde</a:t>
            </a:r>
            <a:r>
              <a:rPr lang="en-US" dirty="0" smtClean="0"/>
              <a:t> </a:t>
            </a:r>
            <a:r>
              <a:rPr lang="en-US" dirty="0" err="1" smtClean="0"/>
              <a:t>dentro</a:t>
            </a:r>
            <a:r>
              <a:rPr lang="en-US" dirty="0" smtClean="0"/>
              <a:t> de un </a:t>
            </a:r>
            <a:r>
              <a:rPr lang="en-US" dirty="0" err="1" smtClean="0"/>
              <a:t>dialplan</a:t>
            </a:r>
            <a:r>
              <a:rPr lang="en-US" dirty="0" smtClean="0"/>
              <a:t> y </a:t>
            </a:r>
            <a:r>
              <a:rPr lang="en-US" dirty="0" err="1" smtClean="0"/>
              <a:t>desde</a:t>
            </a:r>
            <a:r>
              <a:rPr lang="en-US" dirty="0" smtClean="0"/>
              <a:t> </a:t>
            </a:r>
            <a:r>
              <a:rPr lang="en-US" dirty="0" err="1" smtClean="0"/>
              <a:t>varias</a:t>
            </a:r>
            <a:r>
              <a:rPr lang="en-US" dirty="0" smtClean="0"/>
              <a:t> interfaces Asterisk</a:t>
            </a:r>
          </a:p>
          <a:p>
            <a:endParaRPr lang="en-US" dirty="0"/>
          </a:p>
          <a:p>
            <a:r>
              <a:rPr lang="en-US" dirty="0" err="1" smtClean="0"/>
              <a:t>Comparadas</a:t>
            </a:r>
            <a:r>
              <a:rPr lang="en-US" dirty="0" smtClean="0"/>
              <a:t> a las Applications: </a:t>
            </a:r>
          </a:p>
          <a:p>
            <a:r>
              <a:rPr lang="en-US" dirty="0" smtClean="0"/>
              <a:t>Las </a:t>
            </a:r>
            <a:r>
              <a:rPr lang="en-US" dirty="0" err="1" smtClean="0"/>
              <a:t>funciones</a:t>
            </a:r>
            <a:r>
              <a:rPr lang="en-US" dirty="0" smtClean="0"/>
              <a:t> </a:t>
            </a:r>
            <a:r>
              <a:rPr lang="en-US" dirty="0" err="1" smtClean="0"/>
              <a:t>manejan</a:t>
            </a:r>
            <a:r>
              <a:rPr lang="en-US" dirty="0" smtClean="0"/>
              <a:t> </a:t>
            </a:r>
            <a:r>
              <a:rPr lang="en-US" dirty="0" err="1" smtClean="0"/>
              <a:t>datos</a:t>
            </a:r>
            <a:r>
              <a:rPr lang="en-US" dirty="0" smtClean="0"/>
              <a:t> de channel y </a:t>
            </a:r>
            <a:r>
              <a:rPr lang="en-US" dirty="0" err="1" smtClean="0"/>
              <a:t>atributos</a:t>
            </a:r>
            <a:r>
              <a:rPr lang="en-US" dirty="0" smtClean="0"/>
              <a:t>, variables y </a:t>
            </a:r>
            <a:r>
              <a:rPr lang="en-US" dirty="0" err="1" smtClean="0"/>
              <a:t>expresiones</a:t>
            </a:r>
            <a:r>
              <a:rPr lang="en-US" dirty="0" smtClean="0"/>
              <a:t> que se </a:t>
            </a:r>
            <a:r>
              <a:rPr lang="en-US" dirty="0" err="1" smtClean="0"/>
              <a:t>pueden</a:t>
            </a:r>
            <a:r>
              <a:rPr lang="en-US" dirty="0" smtClean="0"/>
              <a:t> </a:t>
            </a:r>
            <a:r>
              <a:rPr lang="en-US" dirty="0" err="1" smtClean="0"/>
              <a:t>relacionar</a:t>
            </a:r>
            <a:r>
              <a:rPr lang="en-US" dirty="0" smtClean="0"/>
              <a:t> o </a:t>
            </a:r>
            <a:r>
              <a:rPr lang="en-US" dirty="0" err="1" smtClean="0"/>
              <a:t>nó</a:t>
            </a:r>
            <a:r>
              <a:rPr lang="en-US" dirty="0" smtClean="0"/>
              <a:t> a un channel.</a:t>
            </a:r>
          </a:p>
          <a:p>
            <a:r>
              <a:rPr lang="en-US" dirty="0" smtClean="0"/>
              <a:t>Las </a:t>
            </a:r>
            <a:r>
              <a:rPr lang="en-US" dirty="0" err="1" smtClean="0"/>
              <a:t>aplicaciones</a:t>
            </a:r>
            <a:r>
              <a:rPr lang="en-US" dirty="0" smtClean="0"/>
              <a:t> </a:t>
            </a:r>
            <a:r>
              <a:rPr lang="en-US" dirty="0" err="1" smtClean="0"/>
              <a:t>DialPlan</a:t>
            </a:r>
            <a:r>
              <a:rPr lang="en-US" dirty="0" smtClean="0"/>
              <a:t> </a:t>
            </a:r>
            <a:r>
              <a:rPr lang="en-US" dirty="0" err="1" smtClean="0"/>
              <a:t>adicionan</a:t>
            </a:r>
            <a:r>
              <a:rPr lang="en-US" dirty="0" smtClean="0"/>
              <a:t> </a:t>
            </a:r>
            <a:r>
              <a:rPr lang="en-US" dirty="0" err="1" smtClean="0"/>
              <a:t>más</a:t>
            </a:r>
            <a:r>
              <a:rPr lang="en-US" dirty="0" smtClean="0"/>
              <a:t> </a:t>
            </a:r>
            <a:r>
              <a:rPr lang="en-US" dirty="0" err="1" smtClean="0"/>
              <a:t>comportamiento</a:t>
            </a:r>
            <a:r>
              <a:rPr lang="en-US" dirty="0" smtClean="0"/>
              <a:t> a </a:t>
            </a:r>
            <a:r>
              <a:rPr lang="en-US" dirty="0" err="1" smtClean="0"/>
              <a:t>los</a:t>
            </a:r>
            <a:r>
              <a:rPr lang="en-US" dirty="0" smtClean="0"/>
              <a:t> channels</a:t>
            </a:r>
            <a:endParaRPr lang="es-CO" dirty="0"/>
          </a:p>
        </p:txBody>
      </p:sp>
    </p:spTree>
    <p:extLst>
      <p:ext uri="{BB962C8B-B14F-4D97-AF65-F5344CB8AC3E}">
        <p14:creationId xmlns:p14="http://schemas.microsoft.com/office/powerpoint/2010/main" val="1034445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Functions</a:t>
            </a:r>
            <a:endParaRPr lang="es-CO" dirty="0"/>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419100" y="1228970"/>
            <a:ext cx="11353800" cy="4947993"/>
          </a:xfrm>
          <a:prstGeom prst="rect">
            <a:avLst/>
          </a:prstGeom>
        </p:spPr>
      </p:pic>
    </p:spTree>
    <p:extLst>
      <p:ext uri="{BB962C8B-B14F-4D97-AF65-F5344CB8AC3E}">
        <p14:creationId xmlns:p14="http://schemas.microsoft.com/office/powerpoint/2010/main" val="2321855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Sintaxis</a:t>
            </a:r>
            <a:endParaRPr lang="es-CO" dirty="0"/>
          </a:p>
        </p:txBody>
      </p:sp>
      <p:sp>
        <p:nvSpPr>
          <p:cNvPr id="3" name="Marcador de contenido 2"/>
          <p:cNvSpPr>
            <a:spLocks noGrp="1"/>
          </p:cNvSpPr>
          <p:nvPr>
            <p:ph idx="1"/>
          </p:nvPr>
        </p:nvSpPr>
        <p:spPr/>
        <p:txBody>
          <a:bodyPr>
            <a:normAutofit fontScale="92500" lnSpcReduction="20000"/>
          </a:bodyPr>
          <a:lstStyle/>
          <a:p>
            <a:r>
              <a:rPr lang="es-CO" dirty="0"/>
              <a:t>FUNCTION(argument1,argument2, </a:t>
            </a:r>
            <a:r>
              <a:rPr lang="es-CO" dirty="0" smtClean="0"/>
              <a:t>...)</a:t>
            </a:r>
          </a:p>
          <a:p>
            <a:endParaRPr lang="es-ES" dirty="0" smtClean="0"/>
          </a:p>
          <a:p>
            <a:r>
              <a:rPr lang="es-ES" dirty="0" smtClean="0"/>
              <a:t>Para obtener el Valor de la función: </a:t>
            </a:r>
            <a:r>
              <a:rPr lang="en-US" dirty="0" smtClean="0"/>
              <a:t> </a:t>
            </a:r>
            <a:r>
              <a:rPr lang="en-US" dirty="0"/>
              <a:t>${FUNCTION(argument)}</a:t>
            </a:r>
            <a:endParaRPr lang="es-CO" dirty="0"/>
          </a:p>
          <a:p>
            <a:endParaRPr lang="es-ES" dirty="0"/>
          </a:p>
          <a:p>
            <a:endParaRPr lang="es-ES" dirty="0" smtClean="0"/>
          </a:p>
          <a:p>
            <a:r>
              <a:rPr lang="es-ES" dirty="0" smtClean="0"/>
              <a:t>Ejemplo: </a:t>
            </a:r>
            <a:r>
              <a:rPr lang="es-ES" dirty="0" err="1" smtClean="0"/>
              <a:t>Guadar</a:t>
            </a:r>
            <a:r>
              <a:rPr lang="es-ES" dirty="0" smtClean="0"/>
              <a:t> en el log la dirección de destino del </a:t>
            </a:r>
            <a:r>
              <a:rPr lang="es-ES" dirty="0" err="1" smtClean="0"/>
              <a:t>stream</a:t>
            </a:r>
            <a:r>
              <a:rPr lang="es-ES" dirty="0" smtClean="0"/>
              <a:t> del audio del </a:t>
            </a:r>
            <a:r>
              <a:rPr lang="es-ES" dirty="0" err="1" smtClean="0"/>
              <a:t>channel</a:t>
            </a:r>
            <a:endParaRPr lang="es-ES" dirty="0" smtClean="0"/>
          </a:p>
          <a:p>
            <a:endParaRPr lang="en-US" dirty="0" smtClean="0"/>
          </a:p>
          <a:p>
            <a:pPr marL="0" indent="0">
              <a:buNone/>
            </a:pPr>
            <a:endParaRPr lang="en-US" dirty="0"/>
          </a:p>
          <a:p>
            <a:pPr marL="0" indent="0">
              <a:buNone/>
            </a:pPr>
            <a:r>
              <a:rPr lang="en-US" dirty="0"/>
              <a:t>same =&gt; </a:t>
            </a:r>
            <a:r>
              <a:rPr lang="en-US" dirty="0" err="1"/>
              <a:t>n,Log</a:t>
            </a:r>
            <a:r>
              <a:rPr lang="en-US" dirty="0"/>
              <a:t>(NOTICE, The destination for the audio stream is</a:t>
            </a:r>
            <a:r>
              <a:rPr lang="en-US" dirty="0" smtClean="0"/>
              <a:t>:${</a:t>
            </a:r>
            <a:r>
              <a:rPr lang="en-US" dirty="0"/>
              <a:t>CHANNEL(</a:t>
            </a:r>
            <a:r>
              <a:rPr lang="en-US" dirty="0" err="1"/>
              <a:t>rtp,dest</a:t>
            </a:r>
            <a:r>
              <a:rPr lang="en-US" dirty="0"/>
              <a:t>)})</a:t>
            </a:r>
          </a:p>
          <a:p>
            <a:pPr marL="0" indent="0">
              <a:buNone/>
            </a:pPr>
            <a:endParaRPr lang="en-US" dirty="0"/>
          </a:p>
        </p:txBody>
      </p:sp>
    </p:spTree>
    <p:extLst>
      <p:ext uri="{BB962C8B-B14F-4D97-AF65-F5344CB8AC3E}">
        <p14:creationId xmlns:p14="http://schemas.microsoft.com/office/powerpoint/2010/main" val="240848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Contenido</a:t>
            </a:r>
            <a:endParaRPr lang="es-CO" dirty="0"/>
          </a:p>
        </p:txBody>
      </p:sp>
      <p:sp>
        <p:nvSpPr>
          <p:cNvPr id="3" name="Marcador de contenido 2"/>
          <p:cNvSpPr>
            <a:spLocks noGrp="1"/>
          </p:cNvSpPr>
          <p:nvPr>
            <p:ph idx="1"/>
          </p:nvPr>
        </p:nvSpPr>
        <p:spPr/>
        <p:txBody>
          <a:bodyPr>
            <a:normAutofit/>
          </a:bodyPr>
          <a:lstStyle/>
          <a:p>
            <a:r>
              <a:rPr lang="es-ES" dirty="0" smtClean="0"/>
              <a:t>LEAN</a:t>
            </a:r>
          </a:p>
          <a:p>
            <a:r>
              <a:rPr lang="es-ES" dirty="0" smtClean="0"/>
              <a:t>Hablando el lenguaje de </a:t>
            </a:r>
            <a:r>
              <a:rPr lang="es-ES" dirty="0" err="1" smtClean="0"/>
              <a:t>Asterisk</a:t>
            </a:r>
            <a:endParaRPr lang="es-ES" dirty="0" smtClean="0"/>
          </a:p>
          <a:p>
            <a:endParaRPr lang="es-ES" dirty="0" smtClean="0"/>
          </a:p>
          <a:p>
            <a:endParaRPr lang="es-ES" dirty="0" smtClean="0"/>
          </a:p>
          <a:p>
            <a:endParaRPr lang="es-ES" dirty="0" smtClean="0"/>
          </a:p>
          <a:p>
            <a:endParaRPr lang="es-CO" dirty="0"/>
          </a:p>
        </p:txBody>
      </p:sp>
    </p:spTree>
    <p:extLst>
      <p:ext uri="{BB962C8B-B14F-4D97-AF65-F5344CB8AC3E}">
        <p14:creationId xmlns:p14="http://schemas.microsoft.com/office/powerpoint/2010/main" val="2611616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Asterisk.conf</a:t>
            </a:r>
            <a:r>
              <a:rPr lang="es-ES" dirty="0" smtClean="0"/>
              <a:t> Archivo principal de configuración</a:t>
            </a:r>
            <a:endParaRPr lang="es-CO" dirty="0"/>
          </a:p>
        </p:txBody>
      </p:sp>
      <p:sp>
        <p:nvSpPr>
          <p:cNvPr id="3" name="Marcador de contenido 2"/>
          <p:cNvSpPr>
            <a:spLocks noGrp="1"/>
          </p:cNvSpPr>
          <p:nvPr>
            <p:ph idx="1"/>
          </p:nvPr>
        </p:nvSpPr>
        <p:spPr/>
        <p:txBody>
          <a:bodyPr/>
          <a:lstStyle/>
          <a:p>
            <a:r>
              <a:rPr lang="en-US" dirty="0" err="1"/>
              <a:t>asterisk.conf</a:t>
            </a:r>
            <a:r>
              <a:rPr lang="en-US" dirty="0"/>
              <a:t> </a:t>
            </a:r>
            <a:r>
              <a:rPr lang="en-US" dirty="0" smtClean="0"/>
              <a:t> configure directories y </a:t>
            </a:r>
            <a:r>
              <a:rPr lang="en-US" dirty="0" err="1" smtClean="0"/>
              <a:t>archivos</a:t>
            </a:r>
            <a:r>
              <a:rPr lang="en-US" dirty="0" smtClean="0"/>
              <a:t> de asterisk y </a:t>
            </a:r>
            <a:r>
              <a:rPr lang="en-US" dirty="0" err="1" smtClean="0"/>
              <a:t>opciones</a:t>
            </a:r>
            <a:r>
              <a:rPr lang="en-US" dirty="0" smtClean="0"/>
              <a:t> </a:t>
            </a:r>
            <a:r>
              <a:rPr lang="en-US" dirty="0" err="1" smtClean="0"/>
              <a:t>relevantes</a:t>
            </a:r>
            <a:r>
              <a:rPr lang="en-US" dirty="0" smtClean="0"/>
              <a:t> para el Core.</a:t>
            </a:r>
          </a:p>
          <a:p>
            <a:endParaRPr lang="en-US" dirty="0"/>
          </a:p>
          <a:p>
            <a:r>
              <a:rPr lang="en-US" dirty="0" err="1" smtClean="0"/>
              <a:t>asterisk.conf</a:t>
            </a:r>
            <a:r>
              <a:rPr lang="en-US" dirty="0" smtClean="0"/>
              <a:t> </a:t>
            </a:r>
            <a:r>
              <a:rPr lang="en-US" dirty="0" err="1" smtClean="0"/>
              <a:t>tiene</a:t>
            </a:r>
            <a:r>
              <a:rPr lang="en-US" dirty="0" smtClean="0"/>
              <a:t> dos </a:t>
            </a:r>
            <a:r>
              <a:rPr lang="en-US" dirty="0" err="1" smtClean="0"/>
              <a:t>contextos</a:t>
            </a:r>
            <a:r>
              <a:rPr lang="en-US" dirty="0" smtClean="0"/>
              <a:t> </a:t>
            </a:r>
            <a:r>
              <a:rPr lang="en-US" smtClean="0"/>
              <a:t>primarios</a:t>
            </a:r>
            <a:r>
              <a:rPr lang="en-US" dirty="0" smtClean="0"/>
              <a:t>: </a:t>
            </a:r>
            <a:r>
              <a:rPr lang="es-ES" dirty="0" err="1" smtClean="0"/>
              <a:t>directories</a:t>
            </a:r>
            <a:r>
              <a:rPr lang="es-ES" dirty="0" smtClean="0"/>
              <a:t> y </a:t>
            </a:r>
            <a:r>
              <a:rPr lang="es-ES" dirty="0" err="1" smtClean="0"/>
              <a:t>options</a:t>
            </a:r>
            <a:r>
              <a:rPr lang="es-ES" dirty="0" smtClean="0"/>
              <a:t> </a:t>
            </a:r>
          </a:p>
          <a:p>
            <a:endParaRPr lang="es-CO" dirty="0"/>
          </a:p>
        </p:txBody>
      </p:sp>
    </p:spTree>
    <p:extLst>
      <p:ext uri="{BB962C8B-B14F-4D97-AF65-F5344CB8AC3E}">
        <p14:creationId xmlns:p14="http://schemas.microsoft.com/office/powerpoint/2010/main" val="376106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Directories</a:t>
            </a:r>
            <a:r>
              <a:rPr lang="es-ES" dirty="0" smtClean="0"/>
              <a:t> </a:t>
            </a:r>
            <a:r>
              <a:rPr lang="es-ES" dirty="0" err="1" smtClean="0"/>
              <a:t>context</a:t>
            </a:r>
            <a:endParaRPr lang="es-CO" dirty="0"/>
          </a:p>
        </p:txBody>
      </p:sp>
      <p:sp>
        <p:nvSpPr>
          <p:cNvPr id="3" name="Marcador de contenido 2"/>
          <p:cNvSpPr>
            <a:spLocks noGrp="1"/>
          </p:cNvSpPr>
          <p:nvPr>
            <p:ph idx="1"/>
          </p:nvPr>
        </p:nvSpPr>
        <p:spPr/>
        <p:txBody>
          <a:bodyPr>
            <a:normAutofit fontScale="77500" lnSpcReduction="20000"/>
          </a:bodyPr>
          <a:lstStyle/>
          <a:p>
            <a:r>
              <a:rPr lang="es-CO" dirty="0"/>
              <a:t> [</a:t>
            </a:r>
            <a:r>
              <a:rPr lang="es-CO" dirty="0" err="1"/>
              <a:t>directories</a:t>
            </a:r>
            <a:r>
              <a:rPr lang="es-CO" dirty="0"/>
              <a:t>](!)</a:t>
            </a:r>
          </a:p>
          <a:p>
            <a:r>
              <a:rPr lang="es-CO" dirty="0" err="1"/>
              <a:t>astetcdir</a:t>
            </a:r>
            <a:r>
              <a:rPr lang="es-CO" dirty="0"/>
              <a:t> =&gt; /</a:t>
            </a:r>
            <a:r>
              <a:rPr lang="es-CO" dirty="0" err="1"/>
              <a:t>etc</a:t>
            </a:r>
            <a:r>
              <a:rPr lang="es-CO" dirty="0"/>
              <a:t>/</a:t>
            </a:r>
            <a:r>
              <a:rPr lang="es-CO" dirty="0" err="1"/>
              <a:t>asterisk</a:t>
            </a:r>
            <a:endParaRPr lang="es-CO" dirty="0"/>
          </a:p>
          <a:p>
            <a:r>
              <a:rPr lang="es-CO" dirty="0" err="1"/>
              <a:t>astmoddir</a:t>
            </a:r>
            <a:r>
              <a:rPr lang="es-CO" dirty="0"/>
              <a:t> =&gt; /</a:t>
            </a:r>
            <a:r>
              <a:rPr lang="es-CO" dirty="0" err="1"/>
              <a:t>usr</a:t>
            </a:r>
            <a:r>
              <a:rPr lang="es-CO" dirty="0"/>
              <a:t>/</a:t>
            </a:r>
            <a:r>
              <a:rPr lang="es-CO" dirty="0" err="1"/>
              <a:t>lib</a:t>
            </a:r>
            <a:r>
              <a:rPr lang="es-CO" dirty="0"/>
              <a:t>/</a:t>
            </a:r>
            <a:r>
              <a:rPr lang="es-CO" dirty="0" err="1"/>
              <a:t>asterisk</a:t>
            </a:r>
            <a:r>
              <a:rPr lang="es-CO" dirty="0"/>
              <a:t>/modules</a:t>
            </a:r>
          </a:p>
          <a:p>
            <a:r>
              <a:rPr lang="es-CO" dirty="0" err="1"/>
              <a:t>astvarlibdir</a:t>
            </a:r>
            <a:r>
              <a:rPr lang="es-CO" dirty="0"/>
              <a:t> =&gt; /</a:t>
            </a:r>
            <a:r>
              <a:rPr lang="es-CO" dirty="0" err="1"/>
              <a:t>var</a:t>
            </a:r>
            <a:r>
              <a:rPr lang="es-CO" dirty="0"/>
              <a:t>/</a:t>
            </a:r>
            <a:r>
              <a:rPr lang="es-CO" dirty="0" err="1"/>
              <a:t>lib</a:t>
            </a:r>
            <a:r>
              <a:rPr lang="es-CO" dirty="0"/>
              <a:t>/</a:t>
            </a:r>
            <a:r>
              <a:rPr lang="es-CO" dirty="0" err="1"/>
              <a:t>asterisk</a:t>
            </a:r>
            <a:endParaRPr lang="es-CO" dirty="0"/>
          </a:p>
          <a:p>
            <a:r>
              <a:rPr lang="es-CO" dirty="0" err="1"/>
              <a:t>astdbdir</a:t>
            </a:r>
            <a:r>
              <a:rPr lang="es-CO" dirty="0"/>
              <a:t> =&gt; /</a:t>
            </a:r>
            <a:r>
              <a:rPr lang="es-CO" dirty="0" err="1"/>
              <a:t>var</a:t>
            </a:r>
            <a:r>
              <a:rPr lang="es-CO" dirty="0"/>
              <a:t>/</a:t>
            </a:r>
            <a:r>
              <a:rPr lang="es-CO" dirty="0" err="1"/>
              <a:t>lib</a:t>
            </a:r>
            <a:r>
              <a:rPr lang="es-CO" dirty="0"/>
              <a:t>/</a:t>
            </a:r>
            <a:r>
              <a:rPr lang="es-CO" dirty="0" err="1"/>
              <a:t>asterisk</a:t>
            </a:r>
            <a:endParaRPr lang="es-CO" dirty="0"/>
          </a:p>
          <a:p>
            <a:r>
              <a:rPr lang="es-CO" dirty="0" err="1"/>
              <a:t>astkeydir</a:t>
            </a:r>
            <a:r>
              <a:rPr lang="es-CO" dirty="0"/>
              <a:t> =&gt; /</a:t>
            </a:r>
            <a:r>
              <a:rPr lang="es-CO" dirty="0" err="1"/>
              <a:t>var</a:t>
            </a:r>
            <a:r>
              <a:rPr lang="es-CO" dirty="0"/>
              <a:t>/</a:t>
            </a:r>
            <a:r>
              <a:rPr lang="es-CO" dirty="0" err="1"/>
              <a:t>lib</a:t>
            </a:r>
            <a:r>
              <a:rPr lang="es-CO" dirty="0"/>
              <a:t>/</a:t>
            </a:r>
            <a:r>
              <a:rPr lang="es-CO" dirty="0" err="1"/>
              <a:t>asterisk</a:t>
            </a:r>
            <a:endParaRPr lang="es-CO" dirty="0"/>
          </a:p>
          <a:p>
            <a:r>
              <a:rPr lang="es-CO" dirty="0" err="1"/>
              <a:t>astdatadir</a:t>
            </a:r>
            <a:r>
              <a:rPr lang="es-CO" dirty="0"/>
              <a:t> =&gt; /</a:t>
            </a:r>
            <a:r>
              <a:rPr lang="es-CO" dirty="0" err="1"/>
              <a:t>var</a:t>
            </a:r>
            <a:r>
              <a:rPr lang="es-CO" dirty="0"/>
              <a:t>/</a:t>
            </a:r>
            <a:r>
              <a:rPr lang="es-CO" dirty="0" err="1"/>
              <a:t>lib</a:t>
            </a:r>
            <a:r>
              <a:rPr lang="es-CO" dirty="0"/>
              <a:t>/</a:t>
            </a:r>
            <a:r>
              <a:rPr lang="es-CO" dirty="0" err="1"/>
              <a:t>asterisk</a:t>
            </a:r>
            <a:endParaRPr lang="es-CO" dirty="0"/>
          </a:p>
          <a:p>
            <a:r>
              <a:rPr lang="es-CO" dirty="0" err="1"/>
              <a:t>astagidir</a:t>
            </a:r>
            <a:r>
              <a:rPr lang="es-CO" dirty="0"/>
              <a:t> =&gt; /</a:t>
            </a:r>
            <a:r>
              <a:rPr lang="es-CO" dirty="0" err="1"/>
              <a:t>var</a:t>
            </a:r>
            <a:r>
              <a:rPr lang="es-CO" dirty="0"/>
              <a:t>/</a:t>
            </a:r>
            <a:r>
              <a:rPr lang="es-CO" dirty="0" err="1"/>
              <a:t>lib</a:t>
            </a:r>
            <a:r>
              <a:rPr lang="es-CO" dirty="0"/>
              <a:t>/</a:t>
            </a:r>
            <a:r>
              <a:rPr lang="es-CO" dirty="0" err="1"/>
              <a:t>asterisk</a:t>
            </a:r>
            <a:r>
              <a:rPr lang="es-CO" dirty="0"/>
              <a:t>/</a:t>
            </a:r>
            <a:r>
              <a:rPr lang="es-CO" dirty="0" err="1"/>
              <a:t>agi-bin</a:t>
            </a:r>
            <a:endParaRPr lang="es-CO" dirty="0"/>
          </a:p>
          <a:p>
            <a:r>
              <a:rPr lang="es-CO" dirty="0" err="1"/>
              <a:t>astspooldir</a:t>
            </a:r>
            <a:r>
              <a:rPr lang="es-CO" dirty="0"/>
              <a:t> =&gt; /</a:t>
            </a:r>
            <a:r>
              <a:rPr lang="es-CO" dirty="0" err="1"/>
              <a:t>var</a:t>
            </a:r>
            <a:r>
              <a:rPr lang="es-CO" dirty="0"/>
              <a:t>/</a:t>
            </a:r>
            <a:r>
              <a:rPr lang="es-CO" dirty="0" err="1"/>
              <a:t>spool</a:t>
            </a:r>
            <a:r>
              <a:rPr lang="es-CO" dirty="0"/>
              <a:t>/</a:t>
            </a:r>
            <a:r>
              <a:rPr lang="es-CO" dirty="0" err="1"/>
              <a:t>asterisk</a:t>
            </a:r>
            <a:endParaRPr lang="es-CO" dirty="0"/>
          </a:p>
          <a:p>
            <a:r>
              <a:rPr lang="es-CO" dirty="0" err="1"/>
              <a:t>astrundir</a:t>
            </a:r>
            <a:r>
              <a:rPr lang="es-CO" dirty="0"/>
              <a:t> =&gt; /</a:t>
            </a:r>
            <a:r>
              <a:rPr lang="es-CO" dirty="0" err="1"/>
              <a:t>var</a:t>
            </a:r>
            <a:r>
              <a:rPr lang="es-CO" dirty="0"/>
              <a:t>/run/</a:t>
            </a:r>
            <a:r>
              <a:rPr lang="es-CO" dirty="0" err="1"/>
              <a:t>asterisk</a:t>
            </a:r>
            <a:endParaRPr lang="es-CO" dirty="0"/>
          </a:p>
          <a:p>
            <a:r>
              <a:rPr lang="es-CO" dirty="0" err="1"/>
              <a:t>astlogdir</a:t>
            </a:r>
            <a:r>
              <a:rPr lang="es-CO" dirty="0"/>
              <a:t> =&gt; /</a:t>
            </a:r>
            <a:r>
              <a:rPr lang="es-CO" dirty="0" err="1"/>
              <a:t>var</a:t>
            </a:r>
            <a:r>
              <a:rPr lang="es-CO" dirty="0"/>
              <a:t>/log/</a:t>
            </a:r>
            <a:r>
              <a:rPr lang="es-CO" dirty="0" err="1"/>
              <a:t>asterisk</a:t>
            </a:r>
            <a:endParaRPr lang="es-CO" dirty="0"/>
          </a:p>
          <a:p>
            <a:r>
              <a:rPr lang="es-CO" dirty="0" err="1"/>
              <a:t>astsbindir</a:t>
            </a:r>
            <a:r>
              <a:rPr lang="es-CO" dirty="0"/>
              <a:t> =&gt; /</a:t>
            </a:r>
            <a:r>
              <a:rPr lang="es-CO" dirty="0" err="1"/>
              <a:t>usr</a:t>
            </a:r>
            <a:r>
              <a:rPr lang="es-CO" dirty="0"/>
              <a:t>/</a:t>
            </a:r>
            <a:r>
              <a:rPr lang="es-CO" dirty="0" err="1"/>
              <a:t>sbin</a:t>
            </a:r>
            <a:endParaRPr lang="es-CO" dirty="0"/>
          </a:p>
          <a:p>
            <a:endParaRPr lang="es-CO" dirty="0"/>
          </a:p>
        </p:txBody>
      </p:sp>
    </p:spTree>
    <p:extLst>
      <p:ext uri="{BB962C8B-B14F-4D97-AF65-F5344CB8AC3E}">
        <p14:creationId xmlns:p14="http://schemas.microsoft.com/office/powerpoint/2010/main" val="3399276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Options</a:t>
            </a:r>
            <a:r>
              <a:rPr lang="es-ES" dirty="0" smtClean="0"/>
              <a:t> </a:t>
            </a:r>
            <a:r>
              <a:rPr lang="es-ES" dirty="0" err="1" smtClean="0"/>
              <a:t>context</a:t>
            </a:r>
            <a:endParaRPr lang="es-CO" dirty="0"/>
          </a:p>
        </p:txBody>
      </p:sp>
      <p:sp>
        <p:nvSpPr>
          <p:cNvPr id="3" name="Marcador de contenido 2"/>
          <p:cNvSpPr>
            <a:spLocks noGrp="1"/>
          </p:cNvSpPr>
          <p:nvPr>
            <p:ph idx="1"/>
          </p:nvPr>
        </p:nvSpPr>
        <p:spPr/>
        <p:txBody>
          <a:bodyPr>
            <a:normAutofit fontScale="62500" lnSpcReduction="20000"/>
          </a:bodyPr>
          <a:lstStyle/>
          <a:p>
            <a:endParaRPr lang="es-CO" dirty="0"/>
          </a:p>
          <a:p>
            <a:r>
              <a:rPr lang="es-CO" dirty="0"/>
              <a:t>[</a:t>
            </a:r>
            <a:r>
              <a:rPr lang="es-CO" dirty="0" err="1"/>
              <a:t>options</a:t>
            </a:r>
            <a:r>
              <a:rPr lang="es-CO" dirty="0"/>
              <a:t>] </a:t>
            </a:r>
          </a:p>
          <a:p>
            <a:r>
              <a:rPr lang="es-CO" dirty="0"/>
              <a:t>;</a:t>
            </a:r>
            <a:r>
              <a:rPr lang="es-CO" dirty="0" err="1"/>
              <a:t>Under</a:t>
            </a:r>
            <a:r>
              <a:rPr lang="es-CO" dirty="0"/>
              <a:t> "</a:t>
            </a:r>
            <a:r>
              <a:rPr lang="es-CO" dirty="0" err="1"/>
              <a:t>options</a:t>
            </a:r>
            <a:r>
              <a:rPr lang="es-CO" dirty="0"/>
              <a:t>" </a:t>
            </a:r>
            <a:r>
              <a:rPr lang="es-CO" dirty="0" err="1"/>
              <a:t>you</a:t>
            </a:r>
            <a:r>
              <a:rPr lang="es-CO" dirty="0"/>
              <a:t> can </a:t>
            </a:r>
            <a:r>
              <a:rPr lang="es-CO" dirty="0" err="1"/>
              <a:t>enter</a:t>
            </a:r>
            <a:r>
              <a:rPr lang="es-CO" dirty="0"/>
              <a:t> </a:t>
            </a:r>
            <a:r>
              <a:rPr lang="es-CO" dirty="0" err="1"/>
              <a:t>configuration</a:t>
            </a:r>
            <a:r>
              <a:rPr lang="es-CO" dirty="0"/>
              <a:t> </a:t>
            </a:r>
            <a:r>
              <a:rPr lang="es-CO" dirty="0" err="1"/>
              <a:t>options</a:t>
            </a:r>
            <a:r>
              <a:rPr lang="es-CO" dirty="0"/>
              <a:t> </a:t>
            </a:r>
          </a:p>
          <a:p>
            <a:r>
              <a:rPr lang="es-CO" dirty="0"/>
              <a:t>;</a:t>
            </a:r>
            <a:r>
              <a:rPr lang="es-CO" dirty="0" err="1"/>
              <a:t>that</a:t>
            </a:r>
            <a:r>
              <a:rPr lang="es-CO" dirty="0"/>
              <a:t> </a:t>
            </a:r>
            <a:r>
              <a:rPr lang="es-CO" dirty="0" err="1"/>
              <a:t>you</a:t>
            </a:r>
            <a:r>
              <a:rPr lang="es-CO" dirty="0"/>
              <a:t> </a:t>
            </a:r>
            <a:r>
              <a:rPr lang="es-CO" dirty="0" err="1"/>
              <a:t>also</a:t>
            </a:r>
            <a:r>
              <a:rPr lang="es-CO" dirty="0"/>
              <a:t> can set </a:t>
            </a:r>
            <a:r>
              <a:rPr lang="es-CO" dirty="0" err="1"/>
              <a:t>with</a:t>
            </a:r>
            <a:r>
              <a:rPr lang="es-CO" dirty="0"/>
              <a:t> </a:t>
            </a:r>
            <a:r>
              <a:rPr lang="es-CO" dirty="0" err="1"/>
              <a:t>command</a:t>
            </a:r>
            <a:r>
              <a:rPr lang="es-CO" dirty="0"/>
              <a:t> line </a:t>
            </a:r>
            <a:r>
              <a:rPr lang="es-CO" dirty="0" err="1"/>
              <a:t>options</a:t>
            </a:r>
            <a:r>
              <a:rPr lang="es-CO" dirty="0"/>
              <a:t> </a:t>
            </a:r>
          </a:p>
          <a:p>
            <a:r>
              <a:rPr lang="es-CO" dirty="0"/>
              <a:t>; </a:t>
            </a:r>
            <a:r>
              <a:rPr lang="es-CO" dirty="0" err="1"/>
              <a:t>Verbosity</a:t>
            </a:r>
            <a:r>
              <a:rPr lang="es-CO" dirty="0"/>
              <a:t> </a:t>
            </a:r>
            <a:r>
              <a:rPr lang="es-CO" dirty="0" err="1"/>
              <a:t>level</a:t>
            </a:r>
            <a:r>
              <a:rPr lang="es-CO" dirty="0"/>
              <a:t> </a:t>
            </a:r>
            <a:r>
              <a:rPr lang="es-CO" dirty="0" err="1"/>
              <a:t>for</a:t>
            </a:r>
            <a:r>
              <a:rPr lang="es-CO" dirty="0"/>
              <a:t> </a:t>
            </a:r>
            <a:r>
              <a:rPr lang="es-CO" dirty="0" err="1"/>
              <a:t>logging</a:t>
            </a:r>
            <a:r>
              <a:rPr lang="es-CO" dirty="0"/>
              <a:t> (-v) </a:t>
            </a:r>
            <a:r>
              <a:rPr lang="es-CO" dirty="0" err="1"/>
              <a:t>verbose</a:t>
            </a:r>
            <a:r>
              <a:rPr lang="es-CO" dirty="0"/>
              <a:t> = 0 </a:t>
            </a:r>
          </a:p>
          <a:p>
            <a:r>
              <a:rPr lang="es-CO" dirty="0"/>
              <a:t>; </a:t>
            </a:r>
            <a:r>
              <a:rPr lang="es-CO" dirty="0" err="1"/>
              <a:t>Debug</a:t>
            </a:r>
            <a:r>
              <a:rPr lang="es-CO" dirty="0"/>
              <a:t>: "No" </a:t>
            </a:r>
            <a:r>
              <a:rPr lang="es-CO" dirty="0" err="1"/>
              <a:t>or</a:t>
            </a:r>
            <a:r>
              <a:rPr lang="es-CO" dirty="0"/>
              <a:t> </a:t>
            </a:r>
            <a:r>
              <a:rPr lang="es-CO" dirty="0" err="1"/>
              <a:t>value</a:t>
            </a:r>
            <a:r>
              <a:rPr lang="es-CO" dirty="0"/>
              <a:t> (1-4) </a:t>
            </a:r>
          </a:p>
          <a:p>
            <a:r>
              <a:rPr lang="es-CO" dirty="0" err="1"/>
              <a:t>debug</a:t>
            </a:r>
            <a:r>
              <a:rPr lang="es-CO" dirty="0"/>
              <a:t> = 3 </a:t>
            </a:r>
          </a:p>
          <a:p>
            <a:endParaRPr lang="es-CO" dirty="0"/>
          </a:p>
          <a:p>
            <a:r>
              <a:rPr lang="es-CO" dirty="0"/>
              <a:t>; </a:t>
            </a:r>
            <a:r>
              <a:rPr lang="es-CO" dirty="0" err="1"/>
              <a:t>Background</a:t>
            </a:r>
            <a:r>
              <a:rPr lang="es-CO" dirty="0"/>
              <a:t> </a:t>
            </a:r>
            <a:r>
              <a:rPr lang="es-CO" dirty="0" err="1"/>
              <a:t>execution</a:t>
            </a:r>
            <a:r>
              <a:rPr lang="es-CO" dirty="0"/>
              <a:t> </a:t>
            </a:r>
            <a:r>
              <a:rPr lang="es-CO" dirty="0" err="1"/>
              <a:t>disabled</a:t>
            </a:r>
            <a:r>
              <a:rPr lang="es-CO" dirty="0"/>
              <a:t> (-f) </a:t>
            </a:r>
          </a:p>
          <a:p>
            <a:r>
              <a:rPr lang="es-CO" dirty="0" err="1"/>
              <a:t>nofork</a:t>
            </a:r>
            <a:r>
              <a:rPr lang="es-CO" dirty="0"/>
              <a:t>=yes | no </a:t>
            </a:r>
          </a:p>
          <a:p>
            <a:endParaRPr lang="es-CO" dirty="0"/>
          </a:p>
          <a:p>
            <a:r>
              <a:rPr lang="es-CO" dirty="0"/>
              <a:t>; </a:t>
            </a:r>
            <a:r>
              <a:rPr lang="es-CO" dirty="0" err="1"/>
              <a:t>Always</a:t>
            </a:r>
            <a:r>
              <a:rPr lang="es-CO" dirty="0"/>
              <a:t> </a:t>
            </a:r>
            <a:r>
              <a:rPr lang="es-CO" dirty="0" err="1"/>
              <a:t>background</a:t>
            </a:r>
            <a:r>
              <a:rPr lang="es-CO" dirty="0"/>
              <a:t>, </a:t>
            </a:r>
            <a:r>
              <a:rPr lang="es-CO" dirty="0" err="1"/>
              <a:t>even</a:t>
            </a:r>
            <a:r>
              <a:rPr lang="es-CO" dirty="0"/>
              <a:t> </a:t>
            </a:r>
            <a:r>
              <a:rPr lang="es-CO" dirty="0" err="1"/>
              <a:t>with</a:t>
            </a:r>
            <a:r>
              <a:rPr lang="es-CO" dirty="0"/>
              <a:t> -v </a:t>
            </a:r>
            <a:r>
              <a:rPr lang="es-CO" dirty="0" err="1"/>
              <a:t>or</a:t>
            </a:r>
            <a:r>
              <a:rPr lang="es-CO" dirty="0"/>
              <a:t> -d (-F) </a:t>
            </a:r>
          </a:p>
          <a:p>
            <a:r>
              <a:rPr lang="es-CO" dirty="0" err="1"/>
              <a:t>alwaysfork</a:t>
            </a:r>
            <a:r>
              <a:rPr lang="es-CO" dirty="0"/>
              <a:t>=yes | no </a:t>
            </a:r>
          </a:p>
        </p:txBody>
      </p:sp>
    </p:spTree>
    <p:extLst>
      <p:ext uri="{BB962C8B-B14F-4D97-AF65-F5344CB8AC3E}">
        <p14:creationId xmlns:p14="http://schemas.microsoft.com/office/powerpoint/2010/main" val="1217086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Logger.conf</a:t>
            </a:r>
            <a:endParaRPr lang="es-CO" dirty="0"/>
          </a:p>
        </p:txBody>
      </p:sp>
      <p:sp>
        <p:nvSpPr>
          <p:cNvPr id="3" name="Marcador de contenido 2"/>
          <p:cNvSpPr>
            <a:spLocks noGrp="1"/>
          </p:cNvSpPr>
          <p:nvPr>
            <p:ph idx="1"/>
          </p:nvPr>
        </p:nvSpPr>
        <p:spPr/>
        <p:txBody>
          <a:bodyPr/>
          <a:lstStyle/>
          <a:p>
            <a:r>
              <a:rPr lang="en-US" dirty="0" err="1" smtClean="0"/>
              <a:t>Configura</a:t>
            </a:r>
            <a:r>
              <a:rPr lang="en-US" dirty="0" smtClean="0"/>
              <a:t> </a:t>
            </a:r>
            <a:r>
              <a:rPr lang="en-US" dirty="0" err="1" smtClean="0"/>
              <a:t>como</a:t>
            </a:r>
            <a:r>
              <a:rPr lang="en-US" dirty="0" smtClean="0"/>
              <a:t> se </a:t>
            </a:r>
            <a:r>
              <a:rPr lang="en-US" dirty="0" err="1" smtClean="0"/>
              <a:t>hace</a:t>
            </a:r>
            <a:r>
              <a:rPr lang="en-US" dirty="0" smtClean="0"/>
              <a:t> log </a:t>
            </a:r>
            <a:r>
              <a:rPr lang="en-US" dirty="0" err="1" smtClean="0"/>
              <a:t>hacia</a:t>
            </a:r>
            <a:r>
              <a:rPr lang="en-US" dirty="0" smtClean="0"/>
              <a:t> </a:t>
            </a:r>
            <a:r>
              <a:rPr lang="en-US" dirty="0" err="1" smtClean="0"/>
              <a:t>archivos</a:t>
            </a:r>
            <a:r>
              <a:rPr lang="en-US" dirty="0" smtClean="0"/>
              <a:t> o syslog o la </a:t>
            </a:r>
            <a:r>
              <a:rPr lang="en-US" dirty="0" err="1" smtClean="0"/>
              <a:t>consola</a:t>
            </a:r>
            <a:r>
              <a:rPr lang="en-US" dirty="0" smtClean="0"/>
              <a:t> de Asterisk</a:t>
            </a:r>
            <a:endParaRPr lang="en-US" dirty="0"/>
          </a:p>
          <a:p>
            <a:endParaRPr lang="en-US" dirty="0" smtClean="0"/>
          </a:p>
          <a:p>
            <a:endParaRPr lang="es-CO" dirty="0"/>
          </a:p>
        </p:txBody>
      </p:sp>
    </p:spTree>
    <p:extLst>
      <p:ext uri="{BB962C8B-B14F-4D97-AF65-F5344CB8AC3E}">
        <p14:creationId xmlns:p14="http://schemas.microsoft.com/office/powerpoint/2010/main" val="2356497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Archivos de configuración</a:t>
            </a:r>
            <a:endParaRPr lang="es-CO" dirty="0"/>
          </a:p>
        </p:txBody>
      </p:sp>
      <p:sp>
        <p:nvSpPr>
          <p:cNvPr id="3" name="Marcador de contenido 2"/>
          <p:cNvSpPr>
            <a:spLocks noGrp="1"/>
          </p:cNvSpPr>
          <p:nvPr>
            <p:ph idx="1"/>
          </p:nvPr>
        </p:nvSpPr>
        <p:spPr/>
        <p:txBody>
          <a:bodyPr/>
          <a:lstStyle/>
          <a:p>
            <a:r>
              <a:rPr lang="en-GB" altLang="es-CO" sz="2400" dirty="0">
                <a:solidFill>
                  <a:srgbClr val="000000"/>
                </a:solidFill>
              </a:rPr>
              <a:t> </a:t>
            </a:r>
            <a:r>
              <a:rPr lang="en-GB" altLang="es-CO" sz="2400" dirty="0" err="1">
                <a:solidFill>
                  <a:srgbClr val="000000"/>
                </a:solidFill>
              </a:rPr>
              <a:t>Archivo</a:t>
            </a:r>
            <a:r>
              <a:rPr lang="en-GB" altLang="es-CO" sz="2400" dirty="0">
                <a:solidFill>
                  <a:srgbClr val="000000"/>
                </a:solidFill>
              </a:rPr>
              <a:t> de </a:t>
            </a:r>
            <a:r>
              <a:rPr lang="en-GB" altLang="es-CO" sz="2400" dirty="0" err="1">
                <a:solidFill>
                  <a:srgbClr val="000000"/>
                </a:solidFill>
              </a:rPr>
              <a:t>configuración</a:t>
            </a:r>
            <a:r>
              <a:rPr lang="en-GB" altLang="es-CO" sz="2400" dirty="0">
                <a:solidFill>
                  <a:srgbClr val="000000"/>
                </a:solidFill>
              </a:rPr>
              <a:t> maestro: </a:t>
            </a:r>
            <a:r>
              <a:rPr lang="en-GB" altLang="es-CO" sz="2400" b="1" dirty="0" err="1">
                <a:solidFill>
                  <a:srgbClr val="000000"/>
                </a:solidFill>
              </a:rPr>
              <a:t>asterisk.conf</a:t>
            </a:r>
            <a:endParaRPr lang="en-GB" altLang="es-CO" sz="2400" b="1" dirty="0">
              <a:solidFill>
                <a:srgbClr val="000000"/>
              </a:solidFill>
            </a:endParaRPr>
          </a:p>
          <a:p>
            <a:r>
              <a:rPr lang="en-GB" altLang="es-CO" sz="2400" dirty="0">
                <a:solidFill>
                  <a:srgbClr val="000000"/>
                </a:solidFill>
              </a:rPr>
              <a:t> </a:t>
            </a:r>
            <a:r>
              <a:rPr lang="en-GB" altLang="es-CO" sz="2400" dirty="0" err="1">
                <a:solidFill>
                  <a:srgbClr val="000000"/>
                </a:solidFill>
              </a:rPr>
              <a:t>Archivo</a:t>
            </a:r>
            <a:r>
              <a:rPr lang="en-GB" altLang="es-CO" sz="2400" dirty="0">
                <a:solidFill>
                  <a:srgbClr val="000000"/>
                </a:solidFill>
              </a:rPr>
              <a:t> de </a:t>
            </a:r>
            <a:r>
              <a:rPr lang="en-GB" altLang="es-CO" sz="2400" dirty="0" err="1">
                <a:solidFill>
                  <a:srgbClr val="000000"/>
                </a:solidFill>
              </a:rPr>
              <a:t>configuración</a:t>
            </a:r>
            <a:r>
              <a:rPr lang="en-GB" altLang="es-CO" sz="2400" dirty="0">
                <a:solidFill>
                  <a:srgbClr val="000000"/>
                </a:solidFill>
              </a:rPr>
              <a:t> de </a:t>
            </a:r>
            <a:r>
              <a:rPr lang="en-GB" altLang="es-CO" sz="2400" dirty="0" err="1">
                <a:solidFill>
                  <a:srgbClr val="000000"/>
                </a:solidFill>
              </a:rPr>
              <a:t>módulos</a:t>
            </a:r>
            <a:r>
              <a:rPr lang="en-GB" altLang="es-CO" sz="2400" dirty="0">
                <a:solidFill>
                  <a:srgbClr val="000000"/>
                </a:solidFill>
              </a:rPr>
              <a:t>: </a:t>
            </a:r>
            <a:r>
              <a:rPr lang="en-GB" altLang="es-CO" sz="2400" b="1" dirty="0" err="1">
                <a:solidFill>
                  <a:srgbClr val="000000"/>
                </a:solidFill>
              </a:rPr>
              <a:t>modules.conf</a:t>
            </a:r>
            <a:endParaRPr lang="en-GB" altLang="es-CO" sz="2400" b="1" dirty="0">
              <a:solidFill>
                <a:srgbClr val="000000"/>
              </a:solidFill>
            </a:endParaRPr>
          </a:p>
          <a:p>
            <a:r>
              <a:rPr lang="en-GB" altLang="es-CO" sz="2400" dirty="0">
                <a:solidFill>
                  <a:srgbClr val="000000"/>
                </a:solidFill>
              </a:rPr>
              <a:t> </a:t>
            </a:r>
            <a:r>
              <a:rPr lang="en-GB" altLang="es-CO" sz="2400" dirty="0" err="1">
                <a:solidFill>
                  <a:srgbClr val="000000"/>
                </a:solidFill>
              </a:rPr>
              <a:t>Archivos</a:t>
            </a:r>
            <a:r>
              <a:rPr lang="en-GB" altLang="es-CO" sz="2400" dirty="0">
                <a:solidFill>
                  <a:srgbClr val="000000"/>
                </a:solidFill>
              </a:rPr>
              <a:t> de </a:t>
            </a:r>
            <a:r>
              <a:rPr lang="en-GB" altLang="es-CO" sz="2400" dirty="0" err="1">
                <a:solidFill>
                  <a:srgbClr val="000000"/>
                </a:solidFill>
              </a:rPr>
              <a:t>configuración</a:t>
            </a:r>
            <a:r>
              <a:rPr lang="en-GB" altLang="es-CO" sz="2400" dirty="0">
                <a:solidFill>
                  <a:srgbClr val="000000"/>
                </a:solidFill>
              </a:rPr>
              <a:t> de </a:t>
            </a:r>
            <a:r>
              <a:rPr lang="en-GB" altLang="es-CO" sz="2400" dirty="0" err="1">
                <a:solidFill>
                  <a:srgbClr val="000000"/>
                </a:solidFill>
              </a:rPr>
              <a:t>canales</a:t>
            </a:r>
            <a:r>
              <a:rPr lang="en-GB" altLang="es-CO" sz="2400" dirty="0">
                <a:solidFill>
                  <a:srgbClr val="000000"/>
                </a:solidFill>
              </a:rPr>
              <a:t>:</a:t>
            </a:r>
          </a:p>
          <a:p>
            <a:pPr lvl="1"/>
            <a:r>
              <a:rPr lang="en-GB" altLang="es-CO" sz="2100" b="1" dirty="0" err="1">
                <a:solidFill>
                  <a:srgbClr val="000000"/>
                </a:solidFill>
              </a:rPr>
              <a:t>iax.conf</a:t>
            </a:r>
            <a:r>
              <a:rPr lang="en-GB" altLang="es-CO" sz="2100" dirty="0">
                <a:solidFill>
                  <a:srgbClr val="000000"/>
                </a:solidFill>
              </a:rPr>
              <a:t>: </a:t>
            </a:r>
            <a:r>
              <a:rPr lang="en-GB" altLang="es-CO" sz="2100" dirty="0" err="1">
                <a:solidFill>
                  <a:srgbClr val="000000"/>
                </a:solidFill>
              </a:rPr>
              <a:t>canales</a:t>
            </a:r>
            <a:r>
              <a:rPr lang="en-GB" altLang="es-CO" sz="2100" dirty="0">
                <a:solidFill>
                  <a:srgbClr val="000000"/>
                </a:solidFill>
              </a:rPr>
              <a:t> IAX (Inter Asterisk </a:t>
            </a:r>
            <a:r>
              <a:rPr lang="en-GB" altLang="es-CO" sz="2100" dirty="0" err="1">
                <a:solidFill>
                  <a:srgbClr val="000000"/>
                </a:solidFill>
              </a:rPr>
              <a:t>eXchange</a:t>
            </a:r>
            <a:r>
              <a:rPr lang="en-GB" altLang="es-CO" sz="2100" dirty="0">
                <a:solidFill>
                  <a:srgbClr val="000000"/>
                </a:solidFill>
              </a:rPr>
              <a:t>).</a:t>
            </a:r>
          </a:p>
          <a:p>
            <a:pPr lvl="1"/>
            <a:r>
              <a:rPr lang="en-GB" altLang="es-CO" sz="2100" b="1" dirty="0" err="1">
                <a:solidFill>
                  <a:srgbClr val="000000"/>
                </a:solidFill>
              </a:rPr>
              <a:t>sip.conf</a:t>
            </a:r>
            <a:r>
              <a:rPr lang="en-GB" altLang="es-CO" sz="2100" dirty="0">
                <a:solidFill>
                  <a:srgbClr val="000000"/>
                </a:solidFill>
              </a:rPr>
              <a:t>: </a:t>
            </a:r>
            <a:r>
              <a:rPr lang="en-GB" altLang="es-CO" sz="2100" dirty="0" err="1">
                <a:solidFill>
                  <a:srgbClr val="000000"/>
                </a:solidFill>
              </a:rPr>
              <a:t>canales</a:t>
            </a:r>
            <a:r>
              <a:rPr lang="en-GB" altLang="es-CO" sz="2100" dirty="0">
                <a:solidFill>
                  <a:srgbClr val="000000"/>
                </a:solidFill>
              </a:rPr>
              <a:t> SIP.</a:t>
            </a:r>
          </a:p>
          <a:p>
            <a:pPr lvl="1"/>
            <a:r>
              <a:rPr lang="en-GB" altLang="es-CO" sz="2100" b="1" dirty="0" err="1">
                <a:solidFill>
                  <a:srgbClr val="FF0000"/>
                </a:solidFill>
              </a:rPr>
              <a:t>zaptel.conf</a:t>
            </a:r>
            <a:r>
              <a:rPr lang="en-GB" altLang="es-CO" sz="2100" b="1" dirty="0">
                <a:solidFill>
                  <a:srgbClr val="000000"/>
                </a:solidFill>
              </a:rPr>
              <a:t>/</a:t>
            </a:r>
            <a:r>
              <a:rPr lang="en-GB" altLang="es-CO" sz="2100" b="1" dirty="0" err="1">
                <a:solidFill>
                  <a:srgbClr val="000000"/>
                </a:solidFill>
              </a:rPr>
              <a:t>system.conf</a:t>
            </a:r>
            <a:r>
              <a:rPr lang="en-GB" altLang="es-CO" sz="2100" dirty="0">
                <a:solidFill>
                  <a:srgbClr val="000000"/>
                </a:solidFill>
              </a:rPr>
              <a:t>: </a:t>
            </a:r>
            <a:r>
              <a:rPr lang="en-GB" altLang="es-CO" sz="2100" dirty="0" err="1">
                <a:solidFill>
                  <a:srgbClr val="000000"/>
                </a:solidFill>
              </a:rPr>
              <a:t>telefonía</a:t>
            </a:r>
            <a:r>
              <a:rPr lang="en-GB" altLang="es-CO" sz="2100" dirty="0">
                <a:solidFill>
                  <a:srgbClr val="000000"/>
                </a:solidFill>
              </a:rPr>
              <a:t> </a:t>
            </a:r>
            <a:r>
              <a:rPr lang="en-GB" altLang="es-CO" sz="2100" dirty="0" err="1">
                <a:solidFill>
                  <a:srgbClr val="000000"/>
                </a:solidFill>
              </a:rPr>
              <a:t>analógica</a:t>
            </a:r>
            <a:r>
              <a:rPr lang="en-GB" altLang="es-CO" sz="2100" dirty="0">
                <a:solidFill>
                  <a:srgbClr val="000000"/>
                </a:solidFill>
              </a:rPr>
              <a:t> y digital.</a:t>
            </a:r>
          </a:p>
          <a:p>
            <a:pPr lvl="1"/>
            <a:r>
              <a:rPr lang="en-GB" altLang="es-CO" sz="2100" b="1" dirty="0">
                <a:solidFill>
                  <a:srgbClr val="000000"/>
                </a:solidFill>
              </a:rPr>
              <a:t>h323.conf</a:t>
            </a:r>
            <a:r>
              <a:rPr lang="en-GB" altLang="es-CO" sz="2100" dirty="0">
                <a:solidFill>
                  <a:srgbClr val="000000"/>
                </a:solidFill>
              </a:rPr>
              <a:t>: </a:t>
            </a:r>
            <a:r>
              <a:rPr lang="en-GB" altLang="es-CO" sz="2100" dirty="0" err="1">
                <a:solidFill>
                  <a:srgbClr val="000000"/>
                </a:solidFill>
              </a:rPr>
              <a:t>canales</a:t>
            </a:r>
            <a:r>
              <a:rPr lang="en-GB" altLang="es-CO" sz="2100" dirty="0">
                <a:solidFill>
                  <a:srgbClr val="000000"/>
                </a:solidFill>
              </a:rPr>
              <a:t> H323.</a:t>
            </a:r>
          </a:p>
          <a:p>
            <a:pPr lvl="1"/>
            <a:r>
              <a:rPr lang="en-GB" altLang="es-CO" sz="2100" b="1" dirty="0" err="1">
                <a:solidFill>
                  <a:srgbClr val="000000"/>
                </a:solidFill>
              </a:rPr>
              <a:t>mgcp.conf</a:t>
            </a:r>
            <a:r>
              <a:rPr lang="en-GB" altLang="es-CO" sz="2100" dirty="0">
                <a:solidFill>
                  <a:srgbClr val="000000"/>
                </a:solidFill>
              </a:rPr>
              <a:t>: </a:t>
            </a:r>
            <a:r>
              <a:rPr lang="en-GB" altLang="es-CO" sz="2100" dirty="0" err="1">
                <a:solidFill>
                  <a:srgbClr val="000000"/>
                </a:solidFill>
              </a:rPr>
              <a:t>canales</a:t>
            </a:r>
            <a:r>
              <a:rPr lang="en-GB" altLang="es-CO" sz="2100" dirty="0">
                <a:solidFill>
                  <a:srgbClr val="000000"/>
                </a:solidFill>
              </a:rPr>
              <a:t> MGCP.</a:t>
            </a:r>
          </a:p>
          <a:p>
            <a:pPr lvl="1"/>
            <a:r>
              <a:rPr lang="en-GB" altLang="es-CO" sz="2100" b="1" dirty="0" err="1">
                <a:solidFill>
                  <a:srgbClr val="000000"/>
                </a:solidFill>
              </a:rPr>
              <a:t>unicall.conf</a:t>
            </a:r>
            <a:r>
              <a:rPr lang="en-GB" altLang="es-CO" sz="2100" dirty="0">
                <a:solidFill>
                  <a:srgbClr val="000000"/>
                </a:solidFill>
              </a:rPr>
              <a:t>: </a:t>
            </a:r>
            <a:r>
              <a:rPr lang="en-GB" altLang="es-CO" sz="2100" dirty="0" err="1">
                <a:solidFill>
                  <a:srgbClr val="000000"/>
                </a:solidFill>
              </a:rPr>
              <a:t>canales</a:t>
            </a:r>
            <a:r>
              <a:rPr lang="en-GB" altLang="es-CO" sz="2100" dirty="0">
                <a:solidFill>
                  <a:srgbClr val="000000"/>
                </a:solidFill>
              </a:rPr>
              <a:t> R2</a:t>
            </a:r>
          </a:p>
          <a:p>
            <a:endParaRPr lang="es-CO" dirty="0"/>
          </a:p>
        </p:txBody>
      </p:sp>
    </p:spTree>
    <p:extLst>
      <p:ext uri="{BB962C8B-B14F-4D97-AF65-F5344CB8AC3E}">
        <p14:creationId xmlns:p14="http://schemas.microsoft.com/office/powerpoint/2010/main" val="9371404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Archivos de configuración</a:t>
            </a:r>
            <a:endParaRPr lang="es-CO" dirty="0"/>
          </a:p>
        </p:txBody>
      </p:sp>
      <p:sp>
        <p:nvSpPr>
          <p:cNvPr id="3" name="Marcador de contenido 2"/>
          <p:cNvSpPr>
            <a:spLocks noGrp="1"/>
          </p:cNvSpPr>
          <p:nvPr>
            <p:ph idx="1"/>
          </p:nvPr>
        </p:nvSpPr>
        <p:spPr/>
        <p:txBody>
          <a:bodyPr/>
          <a:lstStyle/>
          <a:p>
            <a:r>
              <a:rPr lang="en-GB" altLang="es-CO" sz="2400" dirty="0"/>
              <a:t> </a:t>
            </a:r>
            <a:r>
              <a:rPr lang="es-ES" altLang="es-CO" sz="2400" dirty="0" err="1"/>
              <a:t>Dialplan</a:t>
            </a:r>
            <a:r>
              <a:rPr lang="es-ES" altLang="es-CO" sz="2400" dirty="0"/>
              <a:t>:</a:t>
            </a:r>
          </a:p>
          <a:p>
            <a:pPr lvl="1"/>
            <a:r>
              <a:rPr lang="es-ES" altLang="es-CO" dirty="0"/>
              <a:t>– </a:t>
            </a:r>
            <a:r>
              <a:rPr lang="es-ES" altLang="es-CO" b="1" dirty="0" err="1"/>
              <a:t>extensions.conf</a:t>
            </a:r>
            <a:r>
              <a:rPr lang="es-ES" altLang="es-CO" dirty="0"/>
              <a:t>: el propio </a:t>
            </a:r>
            <a:r>
              <a:rPr lang="es-ES" altLang="es-CO" dirty="0" err="1"/>
              <a:t>Dialplan</a:t>
            </a:r>
            <a:r>
              <a:rPr lang="es-ES" altLang="es-CO" dirty="0"/>
              <a:t>.</a:t>
            </a:r>
          </a:p>
          <a:p>
            <a:pPr lvl="1"/>
            <a:r>
              <a:rPr lang="es-ES" altLang="es-CO" dirty="0"/>
              <a:t>– </a:t>
            </a:r>
            <a:r>
              <a:rPr lang="es-ES" altLang="es-CO" b="1" dirty="0" err="1"/>
              <a:t>features.conf</a:t>
            </a:r>
            <a:r>
              <a:rPr lang="es-ES" altLang="es-CO" dirty="0"/>
              <a:t>: </a:t>
            </a:r>
            <a:r>
              <a:rPr lang="es-ES" altLang="es-CO" dirty="0" err="1"/>
              <a:t>dialplan</a:t>
            </a:r>
            <a:r>
              <a:rPr lang="es-ES" altLang="es-CO" dirty="0"/>
              <a:t> para métodos. complementarios (transferencias, </a:t>
            </a:r>
            <a:r>
              <a:rPr lang="es-ES" altLang="es-CO" dirty="0" err="1"/>
              <a:t>call</a:t>
            </a:r>
            <a:r>
              <a:rPr lang="es-ES" altLang="es-CO" dirty="0"/>
              <a:t> parking, grabación de llamadas bajo demanda, etc.).</a:t>
            </a:r>
          </a:p>
          <a:p>
            <a:r>
              <a:rPr lang="es-ES" altLang="es-CO" sz="2400" dirty="0"/>
              <a:t>Configuración de aplicaciones del </a:t>
            </a:r>
            <a:r>
              <a:rPr lang="es-ES" altLang="es-CO" sz="2400" dirty="0" err="1"/>
              <a:t>dialplan</a:t>
            </a:r>
            <a:r>
              <a:rPr lang="es-ES" altLang="es-CO" sz="2400" dirty="0"/>
              <a:t>:</a:t>
            </a:r>
          </a:p>
          <a:p>
            <a:pPr lvl="1"/>
            <a:r>
              <a:rPr lang="es-ES" altLang="es-CO" dirty="0"/>
              <a:t>– </a:t>
            </a:r>
            <a:r>
              <a:rPr lang="es-ES" altLang="es-CO" b="1" dirty="0" err="1"/>
              <a:t>meetme.conf</a:t>
            </a:r>
            <a:r>
              <a:rPr lang="es-ES" altLang="es-CO" dirty="0"/>
              <a:t>: para salas de conferencias.</a:t>
            </a:r>
          </a:p>
          <a:p>
            <a:pPr lvl="1"/>
            <a:r>
              <a:rPr lang="es-ES" altLang="es-CO" dirty="0"/>
              <a:t>– </a:t>
            </a:r>
            <a:r>
              <a:rPr lang="es-ES" altLang="es-CO" b="1" dirty="0" err="1"/>
              <a:t>musiconhold.conf</a:t>
            </a:r>
            <a:r>
              <a:rPr lang="es-ES" altLang="es-CO" dirty="0"/>
              <a:t>: </a:t>
            </a:r>
            <a:r>
              <a:rPr lang="es-ES" altLang="es-CO" dirty="0" err="1"/>
              <a:t>config</a:t>
            </a:r>
            <a:r>
              <a:rPr lang="es-ES" altLang="es-CO" dirty="0"/>
              <a:t>. de la música en espera.</a:t>
            </a:r>
          </a:p>
          <a:p>
            <a:pPr lvl="1"/>
            <a:r>
              <a:rPr lang="es-ES" altLang="es-CO" dirty="0"/>
              <a:t>– </a:t>
            </a:r>
            <a:r>
              <a:rPr lang="es-ES" altLang="es-CO" b="1" dirty="0" err="1"/>
              <a:t>queues.conf</a:t>
            </a:r>
            <a:r>
              <a:rPr lang="es-ES" altLang="es-CO" dirty="0"/>
              <a:t>: configuración de colas de llamadas.</a:t>
            </a:r>
          </a:p>
          <a:p>
            <a:pPr lvl="1"/>
            <a:r>
              <a:rPr lang="es-ES" altLang="es-CO" dirty="0"/>
              <a:t>– </a:t>
            </a:r>
            <a:r>
              <a:rPr lang="es-ES" altLang="es-CO" b="1" dirty="0" err="1"/>
              <a:t>voicemail.conf</a:t>
            </a:r>
            <a:r>
              <a:rPr lang="es-ES" altLang="es-CO" dirty="0"/>
              <a:t>: configuración de los buzones de voz.</a:t>
            </a:r>
            <a:endParaRPr lang="en-US" altLang="es-CO" dirty="0"/>
          </a:p>
          <a:p>
            <a:endParaRPr lang="es-CO" dirty="0"/>
          </a:p>
        </p:txBody>
      </p:sp>
    </p:spTree>
    <p:extLst>
      <p:ext uri="{BB962C8B-B14F-4D97-AF65-F5344CB8AC3E}">
        <p14:creationId xmlns:p14="http://schemas.microsoft.com/office/powerpoint/2010/main" val="1999266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Primeros pasos</a:t>
            </a:r>
            <a:endParaRPr lang="es-CO" dirty="0"/>
          </a:p>
        </p:txBody>
      </p:sp>
      <p:sp>
        <p:nvSpPr>
          <p:cNvPr id="3" name="Marcador de contenido 2"/>
          <p:cNvSpPr>
            <a:spLocks noGrp="1"/>
          </p:cNvSpPr>
          <p:nvPr>
            <p:ph idx="1"/>
          </p:nvPr>
        </p:nvSpPr>
        <p:spPr/>
        <p:txBody>
          <a:bodyPr/>
          <a:lstStyle/>
          <a:p>
            <a:r>
              <a:rPr lang="en-GB" altLang="es-CO" dirty="0">
                <a:solidFill>
                  <a:srgbClr val="000000"/>
                </a:solidFill>
              </a:rPr>
              <a:t>Una </a:t>
            </a:r>
            <a:r>
              <a:rPr lang="en-GB" altLang="es-CO" dirty="0" err="1">
                <a:solidFill>
                  <a:srgbClr val="000000"/>
                </a:solidFill>
              </a:rPr>
              <a:t>vez</a:t>
            </a:r>
            <a:r>
              <a:rPr lang="en-GB" altLang="es-CO" dirty="0">
                <a:solidFill>
                  <a:srgbClr val="000000"/>
                </a:solidFill>
              </a:rPr>
              <a:t> que asterisk </a:t>
            </a:r>
            <a:r>
              <a:rPr lang="en-GB" altLang="es-CO" dirty="0" err="1">
                <a:solidFill>
                  <a:srgbClr val="000000"/>
                </a:solidFill>
              </a:rPr>
              <a:t>está</a:t>
            </a:r>
            <a:r>
              <a:rPr lang="en-GB" altLang="es-CO" dirty="0">
                <a:solidFill>
                  <a:srgbClr val="000000"/>
                </a:solidFill>
              </a:rPr>
              <a:t> </a:t>
            </a:r>
            <a:r>
              <a:rPr lang="en-GB" altLang="es-CO" dirty="0" err="1">
                <a:solidFill>
                  <a:srgbClr val="000000"/>
                </a:solidFill>
              </a:rPr>
              <a:t>instalado</a:t>
            </a:r>
            <a:r>
              <a:rPr lang="en-GB" altLang="es-CO" dirty="0">
                <a:solidFill>
                  <a:srgbClr val="000000"/>
                </a:solidFill>
              </a:rPr>
              <a:t>, </a:t>
            </a:r>
            <a:r>
              <a:rPr lang="en-GB" altLang="es-CO" dirty="0" err="1">
                <a:solidFill>
                  <a:srgbClr val="000000"/>
                </a:solidFill>
              </a:rPr>
              <a:t>podemos</a:t>
            </a:r>
            <a:r>
              <a:rPr lang="en-GB" altLang="es-CO" dirty="0">
                <a:solidFill>
                  <a:srgbClr val="000000"/>
                </a:solidFill>
              </a:rPr>
              <a:t> </a:t>
            </a:r>
            <a:r>
              <a:rPr lang="en-GB" altLang="es-CO" dirty="0" err="1">
                <a:solidFill>
                  <a:srgbClr val="000000"/>
                </a:solidFill>
              </a:rPr>
              <a:t>configurar</a:t>
            </a:r>
            <a:r>
              <a:rPr lang="en-GB" altLang="es-CO" dirty="0">
                <a:solidFill>
                  <a:srgbClr val="000000"/>
                </a:solidFill>
              </a:rPr>
              <a:t> </a:t>
            </a:r>
            <a:r>
              <a:rPr lang="en-GB" altLang="es-CO" dirty="0" err="1">
                <a:solidFill>
                  <a:srgbClr val="000000"/>
                </a:solidFill>
              </a:rPr>
              <a:t>los</a:t>
            </a:r>
            <a:r>
              <a:rPr lang="en-GB" altLang="es-CO" dirty="0">
                <a:solidFill>
                  <a:srgbClr val="000000"/>
                </a:solidFill>
              </a:rPr>
              <a:t> </a:t>
            </a:r>
            <a:r>
              <a:rPr lang="en-GB" altLang="es-CO" dirty="0" err="1">
                <a:solidFill>
                  <a:srgbClr val="000000"/>
                </a:solidFill>
              </a:rPr>
              <a:t>archivos</a:t>
            </a:r>
            <a:r>
              <a:rPr lang="en-GB" altLang="es-CO" dirty="0">
                <a:solidFill>
                  <a:srgbClr val="000000"/>
                </a:solidFill>
              </a:rPr>
              <a:t> </a:t>
            </a:r>
            <a:r>
              <a:rPr lang="en-GB" altLang="es-CO" dirty="0" err="1">
                <a:solidFill>
                  <a:srgbClr val="000000"/>
                </a:solidFill>
              </a:rPr>
              <a:t>necesarios</a:t>
            </a:r>
            <a:r>
              <a:rPr lang="en-GB" altLang="es-CO" dirty="0">
                <a:solidFill>
                  <a:srgbClr val="000000"/>
                </a:solidFill>
              </a:rPr>
              <a:t>.</a:t>
            </a:r>
          </a:p>
          <a:p>
            <a:r>
              <a:rPr lang="en-GB" altLang="es-CO" dirty="0" err="1">
                <a:solidFill>
                  <a:srgbClr val="000000"/>
                </a:solidFill>
              </a:rPr>
              <a:t>En</a:t>
            </a:r>
            <a:r>
              <a:rPr lang="en-GB" altLang="es-CO" dirty="0">
                <a:solidFill>
                  <a:srgbClr val="000000"/>
                </a:solidFill>
              </a:rPr>
              <a:t> </a:t>
            </a:r>
            <a:r>
              <a:rPr lang="en-GB" altLang="es-CO" dirty="0" err="1">
                <a:solidFill>
                  <a:srgbClr val="000000"/>
                </a:solidFill>
              </a:rPr>
              <a:t>este</a:t>
            </a:r>
            <a:r>
              <a:rPr lang="en-GB" altLang="es-CO" dirty="0">
                <a:solidFill>
                  <a:srgbClr val="000000"/>
                </a:solidFill>
              </a:rPr>
              <a:t> </a:t>
            </a:r>
            <a:r>
              <a:rPr lang="en-GB" altLang="es-CO" dirty="0" err="1">
                <a:solidFill>
                  <a:srgbClr val="000000"/>
                </a:solidFill>
              </a:rPr>
              <a:t>caso</a:t>
            </a:r>
            <a:r>
              <a:rPr lang="en-GB" altLang="es-CO" dirty="0">
                <a:solidFill>
                  <a:srgbClr val="000000"/>
                </a:solidFill>
              </a:rPr>
              <a:t> </a:t>
            </a:r>
            <a:r>
              <a:rPr lang="en-GB" altLang="es-CO" dirty="0" err="1">
                <a:solidFill>
                  <a:srgbClr val="000000"/>
                </a:solidFill>
              </a:rPr>
              <a:t>seleccionamos</a:t>
            </a:r>
            <a:r>
              <a:rPr lang="en-GB" altLang="es-CO" dirty="0">
                <a:solidFill>
                  <a:srgbClr val="000000"/>
                </a:solidFill>
              </a:rPr>
              <a:t> </a:t>
            </a:r>
            <a:r>
              <a:rPr lang="en-GB" altLang="es-CO" dirty="0" err="1">
                <a:solidFill>
                  <a:srgbClr val="000000"/>
                </a:solidFill>
              </a:rPr>
              <a:t>como</a:t>
            </a:r>
            <a:r>
              <a:rPr lang="en-GB" altLang="es-CO" dirty="0">
                <a:solidFill>
                  <a:srgbClr val="000000"/>
                </a:solidFill>
              </a:rPr>
              <a:t> </a:t>
            </a:r>
            <a:r>
              <a:rPr lang="en-GB" altLang="es-CO" dirty="0" err="1">
                <a:solidFill>
                  <a:srgbClr val="000000"/>
                </a:solidFill>
              </a:rPr>
              <a:t>protocolo</a:t>
            </a:r>
            <a:r>
              <a:rPr lang="en-GB" altLang="es-CO" dirty="0">
                <a:solidFill>
                  <a:srgbClr val="000000"/>
                </a:solidFill>
              </a:rPr>
              <a:t> (de </a:t>
            </a:r>
            <a:r>
              <a:rPr lang="en-GB" altLang="es-CO" dirty="0" err="1">
                <a:solidFill>
                  <a:srgbClr val="000000"/>
                </a:solidFill>
              </a:rPr>
              <a:t>señalización</a:t>
            </a:r>
            <a:r>
              <a:rPr lang="en-GB" altLang="es-CO" dirty="0">
                <a:solidFill>
                  <a:srgbClr val="000000"/>
                </a:solidFill>
              </a:rPr>
              <a:t>) a SIP.</a:t>
            </a:r>
          </a:p>
          <a:p>
            <a:r>
              <a:rPr lang="en-GB" altLang="es-CO" dirty="0" err="1">
                <a:solidFill>
                  <a:srgbClr val="000000"/>
                </a:solidFill>
              </a:rPr>
              <a:t>Es</a:t>
            </a:r>
            <a:r>
              <a:rPr lang="en-GB" altLang="es-CO" dirty="0">
                <a:solidFill>
                  <a:srgbClr val="000000"/>
                </a:solidFill>
              </a:rPr>
              <a:t> </a:t>
            </a:r>
            <a:r>
              <a:rPr lang="en-GB" altLang="es-CO" dirty="0" err="1">
                <a:solidFill>
                  <a:srgbClr val="000000"/>
                </a:solidFill>
              </a:rPr>
              <a:t>necesario</a:t>
            </a:r>
            <a:r>
              <a:rPr lang="en-GB" altLang="es-CO" dirty="0">
                <a:solidFill>
                  <a:srgbClr val="000000"/>
                </a:solidFill>
              </a:rPr>
              <a:t>:</a:t>
            </a:r>
          </a:p>
          <a:p>
            <a:pPr lvl="1"/>
            <a:r>
              <a:rPr lang="en-GB" altLang="es-CO" dirty="0">
                <a:solidFill>
                  <a:srgbClr val="000000"/>
                </a:solidFill>
              </a:rPr>
              <a:t> </a:t>
            </a:r>
            <a:r>
              <a:rPr lang="en-GB" altLang="es-CO" dirty="0" err="1">
                <a:solidFill>
                  <a:srgbClr val="000000"/>
                </a:solidFill>
              </a:rPr>
              <a:t>configurar</a:t>
            </a:r>
            <a:r>
              <a:rPr lang="en-GB" altLang="es-CO" dirty="0">
                <a:solidFill>
                  <a:srgbClr val="000000"/>
                </a:solidFill>
              </a:rPr>
              <a:t> </a:t>
            </a:r>
            <a:r>
              <a:rPr lang="en-GB" altLang="es-CO" dirty="0" err="1">
                <a:solidFill>
                  <a:srgbClr val="000000"/>
                </a:solidFill>
              </a:rPr>
              <a:t>los</a:t>
            </a:r>
            <a:r>
              <a:rPr lang="en-GB" altLang="es-CO" dirty="0">
                <a:solidFill>
                  <a:srgbClr val="000000"/>
                </a:solidFill>
              </a:rPr>
              <a:t> </a:t>
            </a:r>
            <a:r>
              <a:rPr lang="en-GB" altLang="es-CO" dirty="0" err="1">
                <a:solidFill>
                  <a:srgbClr val="000000"/>
                </a:solidFill>
              </a:rPr>
              <a:t>dispositivo</a:t>
            </a:r>
            <a:r>
              <a:rPr lang="en-GB" altLang="es-CO" dirty="0">
                <a:solidFill>
                  <a:srgbClr val="000000"/>
                </a:solidFill>
              </a:rPr>
              <a:t> SIP (</a:t>
            </a:r>
            <a:r>
              <a:rPr lang="en-GB" altLang="es-CO" dirty="0" err="1">
                <a:solidFill>
                  <a:srgbClr val="000000"/>
                </a:solidFill>
              </a:rPr>
              <a:t>en</a:t>
            </a:r>
            <a:r>
              <a:rPr lang="en-GB" altLang="es-CO" dirty="0">
                <a:solidFill>
                  <a:srgbClr val="000000"/>
                </a:solidFill>
              </a:rPr>
              <a:t> </a:t>
            </a:r>
            <a:r>
              <a:rPr lang="en-GB" altLang="es-CO" dirty="0" err="1">
                <a:solidFill>
                  <a:srgbClr val="000000"/>
                </a:solidFill>
              </a:rPr>
              <a:t>sip.conf</a:t>
            </a:r>
            <a:r>
              <a:rPr lang="en-GB" altLang="es-CO" dirty="0">
                <a:solidFill>
                  <a:srgbClr val="000000"/>
                </a:solidFill>
              </a:rPr>
              <a:t>)</a:t>
            </a:r>
          </a:p>
          <a:p>
            <a:pPr lvl="1"/>
            <a:r>
              <a:rPr lang="en-GB" altLang="es-CO" dirty="0" err="1">
                <a:solidFill>
                  <a:srgbClr val="000000"/>
                </a:solidFill>
              </a:rPr>
              <a:t>Configurar</a:t>
            </a:r>
            <a:r>
              <a:rPr lang="en-GB" altLang="es-CO" dirty="0">
                <a:solidFill>
                  <a:srgbClr val="000000"/>
                </a:solidFill>
              </a:rPr>
              <a:t> un plan de </a:t>
            </a:r>
            <a:r>
              <a:rPr lang="en-GB" altLang="es-CO" dirty="0" err="1">
                <a:solidFill>
                  <a:srgbClr val="000000"/>
                </a:solidFill>
              </a:rPr>
              <a:t>marcación</a:t>
            </a:r>
            <a:r>
              <a:rPr lang="en-GB" altLang="es-CO" dirty="0">
                <a:solidFill>
                  <a:srgbClr val="000000"/>
                </a:solidFill>
              </a:rPr>
              <a:t> </a:t>
            </a:r>
            <a:r>
              <a:rPr lang="en-GB" altLang="es-CO" dirty="0" err="1">
                <a:solidFill>
                  <a:srgbClr val="000000"/>
                </a:solidFill>
              </a:rPr>
              <a:t>básico</a:t>
            </a:r>
            <a:r>
              <a:rPr lang="en-GB" altLang="es-CO" dirty="0">
                <a:solidFill>
                  <a:srgbClr val="000000"/>
                </a:solidFill>
              </a:rPr>
              <a:t> (</a:t>
            </a:r>
            <a:r>
              <a:rPr lang="en-GB" altLang="es-CO" dirty="0" err="1">
                <a:solidFill>
                  <a:srgbClr val="000000"/>
                </a:solidFill>
              </a:rPr>
              <a:t>en</a:t>
            </a:r>
            <a:r>
              <a:rPr lang="en-GB" altLang="es-CO" dirty="0">
                <a:solidFill>
                  <a:srgbClr val="000000"/>
                </a:solidFill>
              </a:rPr>
              <a:t> </a:t>
            </a:r>
            <a:r>
              <a:rPr lang="en-GB" altLang="es-CO" dirty="0" err="1">
                <a:solidFill>
                  <a:srgbClr val="000000"/>
                </a:solidFill>
              </a:rPr>
              <a:t>extensions.conf</a:t>
            </a:r>
            <a:endParaRPr lang="en-GB" altLang="es-CO" dirty="0">
              <a:solidFill>
                <a:srgbClr val="000000"/>
              </a:solidFill>
            </a:endParaRPr>
          </a:p>
          <a:p>
            <a:r>
              <a:rPr lang="en-GB" altLang="es-CO" dirty="0" err="1">
                <a:solidFill>
                  <a:srgbClr val="000000"/>
                </a:solidFill>
              </a:rPr>
              <a:t>Todos</a:t>
            </a:r>
            <a:r>
              <a:rPr lang="en-GB" altLang="es-CO" dirty="0">
                <a:solidFill>
                  <a:srgbClr val="000000"/>
                </a:solidFill>
              </a:rPr>
              <a:t> </a:t>
            </a:r>
            <a:r>
              <a:rPr lang="en-GB" altLang="es-CO" dirty="0" err="1">
                <a:solidFill>
                  <a:srgbClr val="000000"/>
                </a:solidFill>
              </a:rPr>
              <a:t>estos</a:t>
            </a:r>
            <a:r>
              <a:rPr lang="en-GB" altLang="es-CO" dirty="0">
                <a:solidFill>
                  <a:srgbClr val="000000"/>
                </a:solidFill>
              </a:rPr>
              <a:t> </a:t>
            </a:r>
            <a:r>
              <a:rPr lang="en-GB" altLang="es-CO" dirty="0" err="1">
                <a:solidFill>
                  <a:srgbClr val="000000"/>
                </a:solidFill>
              </a:rPr>
              <a:t>archivos</a:t>
            </a:r>
            <a:r>
              <a:rPr lang="en-GB" altLang="es-CO" dirty="0">
                <a:solidFill>
                  <a:srgbClr val="000000"/>
                </a:solidFill>
              </a:rPr>
              <a:t> de </a:t>
            </a:r>
            <a:r>
              <a:rPr lang="en-GB" altLang="es-CO" dirty="0" err="1">
                <a:solidFill>
                  <a:srgbClr val="000000"/>
                </a:solidFill>
              </a:rPr>
              <a:t>configuración</a:t>
            </a:r>
            <a:r>
              <a:rPr lang="en-GB" altLang="es-CO" dirty="0">
                <a:solidFill>
                  <a:srgbClr val="000000"/>
                </a:solidFill>
              </a:rPr>
              <a:t> de Asterisk, se </a:t>
            </a:r>
            <a:r>
              <a:rPr lang="en-GB" altLang="es-CO" dirty="0" err="1">
                <a:solidFill>
                  <a:srgbClr val="000000"/>
                </a:solidFill>
              </a:rPr>
              <a:t>encuentran</a:t>
            </a:r>
            <a:r>
              <a:rPr lang="en-GB" altLang="es-CO" dirty="0">
                <a:solidFill>
                  <a:srgbClr val="000000"/>
                </a:solidFill>
              </a:rPr>
              <a:t> </a:t>
            </a:r>
            <a:r>
              <a:rPr lang="en-GB" altLang="es-CO" dirty="0" err="1">
                <a:solidFill>
                  <a:srgbClr val="000000"/>
                </a:solidFill>
              </a:rPr>
              <a:t>en</a:t>
            </a:r>
            <a:r>
              <a:rPr lang="en-GB" altLang="es-CO" dirty="0">
                <a:solidFill>
                  <a:srgbClr val="000000"/>
                </a:solidFill>
              </a:rPr>
              <a:t> el </a:t>
            </a:r>
            <a:r>
              <a:rPr lang="en-GB" altLang="es-CO" dirty="0" err="1">
                <a:solidFill>
                  <a:srgbClr val="000000"/>
                </a:solidFill>
              </a:rPr>
              <a:t>directorio</a:t>
            </a:r>
            <a:r>
              <a:rPr lang="en-GB" altLang="es-CO" dirty="0">
                <a:solidFill>
                  <a:srgbClr val="000000"/>
                </a:solidFill>
              </a:rPr>
              <a:t> /</a:t>
            </a:r>
            <a:r>
              <a:rPr lang="en-GB" altLang="es-CO" dirty="0" err="1">
                <a:solidFill>
                  <a:srgbClr val="000000"/>
                </a:solidFill>
              </a:rPr>
              <a:t>etc</a:t>
            </a:r>
            <a:r>
              <a:rPr lang="en-GB" altLang="es-CO" dirty="0">
                <a:solidFill>
                  <a:srgbClr val="000000"/>
                </a:solidFill>
              </a:rPr>
              <a:t>/asterisk</a:t>
            </a:r>
          </a:p>
          <a:p>
            <a:endParaRPr lang="es-CO" dirty="0"/>
          </a:p>
        </p:txBody>
      </p:sp>
    </p:spTree>
    <p:extLst>
      <p:ext uri="{BB962C8B-B14F-4D97-AF65-F5344CB8AC3E}">
        <p14:creationId xmlns:p14="http://schemas.microsoft.com/office/powerpoint/2010/main" val="26144718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endParaRPr lang="es-CO" dirty="0"/>
          </a:p>
        </p:txBody>
      </p:sp>
      <p:sp>
        <p:nvSpPr>
          <p:cNvPr id="3" name="Marcador de contenido 2"/>
          <p:cNvSpPr>
            <a:spLocks noGrp="1"/>
          </p:cNvSpPr>
          <p:nvPr>
            <p:ph idx="1"/>
          </p:nvPr>
        </p:nvSpPr>
        <p:spPr/>
        <p:txBody>
          <a:bodyPr/>
          <a:lstStyle/>
          <a:p>
            <a:pPr>
              <a:buNone/>
            </a:pPr>
            <a:r>
              <a:rPr lang="es-ES" altLang="es-CO" i="1" dirty="0">
                <a:solidFill>
                  <a:srgbClr val="000000"/>
                </a:solidFill>
              </a:rPr>
              <a:t>[pedro]		;</a:t>
            </a:r>
            <a:r>
              <a:rPr lang="es-ES" altLang="es-CO" dirty="0">
                <a:solidFill>
                  <a:srgbClr val="000000"/>
                </a:solidFill>
              </a:rPr>
              <a:t>Nombre del usuario</a:t>
            </a:r>
          </a:p>
          <a:p>
            <a:pPr>
              <a:buNone/>
            </a:pPr>
            <a:r>
              <a:rPr lang="es-ES" altLang="es-CO" i="1" dirty="0" err="1">
                <a:solidFill>
                  <a:srgbClr val="000000"/>
                </a:solidFill>
              </a:rPr>
              <a:t>type</a:t>
            </a:r>
            <a:r>
              <a:rPr lang="es-ES" altLang="es-CO" i="1" dirty="0">
                <a:solidFill>
                  <a:srgbClr val="000000"/>
                </a:solidFill>
              </a:rPr>
              <a:t>=</a:t>
            </a:r>
            <a:r>
              <a:rPr lang="es-ES" altLang="es-CO" i="1" dirty="0" err="1">
                <a:solidFill>
                  <a:srgbClr val="000000"/>
                </a:solidFill>
              </a:rPr>
              <a:t>friend</a:t>
            </a:r>
            <a:r>
              <a:rPr lang="es-ES" altLang="es-CO" i="1" dirty="0">
                <a:solidFill>
                  <a:srgbClr val="000000"/>
                </a:solidFill>
              </a:rPr>
              <a:t>	;</a:t>
            </a:r>
            <a:r>
              <a:rPr lang="es-ES" altLang="es-CO" dirty="0">
                <a:solidFill>
                  <a:srgbClr val="000000"/>
                </a:solidFill>
              </a:rPr>
              <a:t>Permite generar y recibir</a:t>
            </a:r>
          </a:p>
          <a:p>
            <a:pPr>
              <a:buNone/>
            </a:pPr>
            <a:r>
              <a:rPr lang="es-ES" altLang="es-CO" dirty="0">
                <a:solidFill>
                  <a:srgbClr val="000000"/>
                </a:solidFill>
              </a:rPr>
              <a:t>				;llamados</a:t>
            </a:r>
          </a:p>
          <a:p>
            <a:pPr>
              <a:buNone/>
            </a:pPr>
            <a:r>
              <a:rPr lang="es-ES" altLang="es-CO" i="1" dirty="0" err="1">
                <a:solidFill>
                  <a:srgbClr val="000000"/>
                </a:solidFill>
              </a:rPr>
              <a:t>secret</a:t>
            </a:r>
            <a:r>
              <a:rPr lang="es-ES" altLang="es-CO" i="1" dirty="0">
                <a:solidFill>
                  <a:srgbClr val="000000"/>
                </a:solidFill>
              </a:rPr>
              <a:t>=drope	;</a:t>
            </a:r>
            <a:r>
              <a:rPr lang="es-ES" altLang="es-CO" dirty="0">
                <a:solidFill>
                  <a:srgbClr val="000000"/>
                </a:solidFill>
              </a:rPr>
              <a:t>Clave de pedro</a:t>
            </a:r>
          </a:p>
          <a:p>
            <a:pPr>
              <a:buNone/>
            </a:pPr>
            <a:r>
              <a:rPr lang="es-ES" altLang="es-CO" i="1" dirty="0">
                <a:solidFill>
                  <a:srgbClr val="000000"/>
                </a:solidFill>
              </a:rPr>
              <a:t>host=</a:t>
            </a:r>
            <a:r>
              <a:rPr lang="es-ES" altLang="es-CO" i="1" dirty="0" err="1">
                <a:solidFill>
                  <a:srgbClr val="000000"/>
                </a:solidFill>
              </a:rPr>
              <a:t>dynamic</a:t>
            </a:r>
            <a:r>
              <a:rPr lang="es-ES" altLang="es-CO" i="1" dirty="0">
                <a:solidFill>
                  <a:srgbClr val="000000"/>
                </a:solidFill>
              </a:rPr>
              <a:t>	;</a:t>
            </a:r>
            <a:r>
              <a:rPr lang="es-ES" altLang="es-CO" dirty="0">
                <a:solidFill>
                  <a:srgbClr val="000000"/>
                </a:solidFill>
              </a:rPr>
              <a:t>El teléfono puede tener una </a:t>
            </a:r>
            <a:r>
              <a:rPr lang="es-ES" altLang="es-CO" dirty="0" err="1">
                <a:solidFill>
                  <a:srgbClr val="000000"/>
                </a:solidFill>
              </a:rPr>
              <a:t>ip</a:t>
            </a:r>
            <a:endParaRPr lang="es-ES" altLang="es-CO" dirty="0">
              <a:solidFill>
                <a:srgbClr val="000000"/>
              </a:solidFill>
            </a:endParaRPr>
          </a:p>
          <a:p>
            <a:pPr>
              <a:buNone/>
            </a:pPr>
            <a:r>
              <a:rPr lang="es-ES" altLang="es-CO" dirty="0">
                <a:solidFill>
                  <a:srgbClr val="000000"/>
                </a:solidFill>
              </a:rPr>
              <a:t>				;dinámica</a:t>
            </a:r>
          </a:p>
          <a:p>
            <a:pPr>
              <a:buNone/>
            </a:pPr>
            <a:r>
              <a:rPr lang="es-ES" altLang="es-CO" i="1" dirty="0" err="1">
                <a:solidFill>
                  <a:srgbClr val="000000"/>
                </a:solidFill>
              </a:rPr>
              <a:t>context</a:t>
            </a:r>
            <a:r>
              <a:rPr lang="es-ES" altLang="es-CO" i="1" dirty="0">
                <a:solidFill>
                  <a:srgbClr val="000000"/>
                </a:solidFill>
              </a:rPr>
              <a:t>=internos; </a:t>
            </a:r>
            <a:r>
              <a:rPr lang="es-ES" altLang="es-CO" dirty="0">
                <a:solidFill>
                  <a:srgbClr val="000000"/>
                </a:solidFill>
              </a:rPr>
              <a:t>El contexto asocia el usuario</a:t>
            </a:r>
          </a:p>
          <a:p>
            <a:pPr>
              <a:buNone/>
            </a:pPr>
            <a:r>
              <a:rPr lang="es-ES" altLang="es-CO" dirty="0">
                <a:solidFill>
                  <a:srgbClr val="000000"/>
                </a:solidFill>
              </a:rPr>
              <a:t>				;al plan de numeración</a:t>
            </a:r>
            <a:endParaRPr lang="en-GB" altLang="es-CO" sz="1200" i="1" dirty="0">
              <a:solidFill>
                <a:srgbClr val="000000"/>
              </a:solidFill>
            </a:endParaRPr>
          </a:p>
          <a:p>
            <a:pPr marL="0" indent="0">
              <a:buNone/>
            </a:pPr>
            <a:endParaRPr lang="es-CO" dirty="0"/>
          </a:p>
        </p:txBody>
      </p:sp>
    </p:spTree>
    <p:extLst>
      <p:ext uri="{BB962C8B-B14F-4D97-AF65-F5344CB8AC3E}">
        <p14:creationId xmlns:p14="http://schemas.microsoft.com/office/powerpoint/2010/main" val="197053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endParaRPr lang="es-CO" dirty="0"/>
          </a:p>
        </p:txBody>
      </p:sp>
      <p:sp>
        <p:nvSpPr>
          <p:cNvPr id="3" name="Marcador de contenido 2"/>
          <p:cNvSpPr>
            <a:spLocks noGrp="1"/>
          </p:cNvSpPr>
          <p:nvPr>
            <p:ph idx="1"/>
          </p:nvPr>
        </p:nvSpPr>
        <p:spPr/>
        <p:txBody>
          <a:bodyPr/>
          <a:lstStyle/>
          <a:p>
            <a:pPr>
              <a:buNone/>
            </a:pPr>
            <a:r>
              <a:rPr lang="en-GB" altLang="es-CO" i="1" dirty="0">
                <a:solidFill>
                  <a:srgbClr val="000000"/>
                </a:solidFill>
              </a:rPr>
              <a:t>[</a:t>
            </a:r>
            <a:r>
              <a:rPr lang="en-GB" altLang="es-CO" i="1" dirty="0" err="1">
                <a:solidFill>
                  <a:srgbClr val="000000"/>
                </a:solidFill>
              </a:rPr>
              <a:t>internos</a:t>
            </a:r>
            <a:r>
              <a:rPr lang="en-GB" altLang="es-CO" i="1" dirty="0">
                <a:solidFill>
                  <a:srgbClr val="000000"/>
                </a:solidFill>
              </a:rPr>
              <a:t>]</a:t>
            </a:r>
          </a:p>
          <a:p>
            <a:pPr>
              <a:buNone/>
            </a:pPr>
            <a:r>
              <a:rPr lang="en-GB" altLang="es-CO" i="1" dirty="0" err="1">
                <a:solidFill>
                  <a:srgbClr val="000000"/>
                </a:solidFill>
              </a:rPr>
              <a:t>exten</a:t>
            </a:r>
            <a:r>
              <a:rPr lang="en-GB" altLang="es-CO" i="1" dirty="0">
                <a:solidFill>
                  <a:srgbClr val="000000"/>
                </a:solidFill>
              </a:rPr>
              <a:t> =&gt; 101,1,Dial(SIP/</a:t>
            </a:r>
            <a:r>
              <a:rPr lang="en-GB" altLang="es-CO" i="1" dirty="0" err="1">
                <a:solidFill>
                  <a:srgbClr val="000000"/>
                </a:solidFill>
              </a:rPr>
              <a:t>pedro</a:t>
            </a:r>
            <a:r>
              <a:rPr lang="en-GB" altLang="es-CO" i="1" dirty="0">
                <a:solidFill>
                  <a:srgbClr val="000000"/>
                </a:solidFill>
              </a:rPr>
              <a:t>)</a:t>
            </a:r>
          </a:p>
          <a:p>
            <a:pPr>
              <a:buNone/>
            </a:pPr>
            <a:r>
              <a:rPr lang="en-GB" altLang="es-CO" i="1" dirty="0" err="1">
                <a:solidFill>
                  <a:srgbClr val="000000"/>
                </a:solidFill>
              </a:rPr>
              <a:t>exten</a:t>
            </a:r>
            <a:r>
              <a:rPr lang="en-GB" altLang="es-CO" i="1" dirty="0">
                <a:solidFill>
                  <a:srgbClr val="000000"/>
                </a:solidFill>
              </a:rPr>
              <a:t> =&gt; 101,2,Hangup()</a:t>
            </a:r>
          </a:p>
          <a:p>
            <a:pPr marL="0" indent="0">
              <a:buNone/>
            </a:pPr>
            <a:endParaRPr lang="es-CO" dirty="0"/>
          </a:p>
        </p:txBody>
      </p:sp>
    </p:spTree>
    <p:extLst>
      <p:ext uri="{BB962C8B-B14F-4D97-AF65-F5344CB8AC3E}">
        <p14:creationId xmlns:p14="http://schemas.microsoft.com/office/powerpoint/2010/main" val="3487811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Configuración básica</a:t>
            </a:r>
            <a:endParaRPr lang="es-CO" dirty="0"/>
          </a:p>
        </p:txBody>
      </p:sp>
      <p:sp>
        <p:nvSpPr>
          <p:cNvPr id="3" name="Marcador de contenido 2"/>
          <p:cNvSpPr>
            <a:spLocks noGrp="1"/>
          </p:cNvSpPr>
          <p:nvPr>
            <p:ph idx="1"/>
          </p:nvPr>
        </p:nvSpPr>
        <p:spPr/>
        <p:txBody>
          <a:bodyPr/>
          <a:lstStyle/>
          <a:p>
            <a:r>
              <a:rPr lang="en-GB" altLang="es-CO" dirty="0"/>
              <a:t>Asterisk </a:t>
            </a:r>
            <a:r>
              <a:rPr lang="en-GB" altLang="es-CO" dirty="0" err="1"/>
              <a:t>puede</a:t>
            </a:r>
            <a:r>
              <a:rPr lang="en-GB" altLang="es-CO" dirty="0"/>
              <a:t> </a:t>
            </a:r>
            <a:r>
              <a:rPr lang="en-GB" altLang="es-CO" dirty="0" err="1"/>
              <a:t>ser</a:t>
            </a:r>
            <a:r>
              <a:rPr lang="en-GB" altLang="es-CO" dirty="0"/>
              <a:t> </a:t>
            </a:r>
            <a:r>
              <a:rPr lang="en-GB" altLang="es-CO" dirty="0" err="1"/>
              <a:t>configurado</a:t>
            </a:r>
            <a:r>
              <a:rPr lang="en-GB" altLang="es-CO" dirty="0"/>
              <a:t> </a:t>
            </a:r>
            <a:r>
              <a:rPr lang="en-GB" altLang="es-CO" dirty="0" err="1"/>
              <a:t>desde</a:t>
            </a:r>
            <a:r>
              <a:rPr lang="en-GB" altLang="es-CO" dirty="0"/>
              <a:t> </a:t>
            </a:r>
            <a:r>
              <a:rPr lang="en-GB" altLang="es-CO" dirty="0" err="1"/>
              <a:t>varios</a:t>
            </a:r>
            <a:r>
              <a:rPr lang="en-GB" altLang="es-CO" dirty="0"/>
              <a:t> </a:t>
            </a:r>
            <a:r>
              <a:rPr lang="en-GB" altLang="es-CO" dirty="0" err="1"/>
              <a:t>puntos</a:t>
            </a:r>
            <a:r>
              <a:rPr lang="en-GB" altLang="es-CO" dirty="0"/>
              <a:t>. Los </a:t>
            </a:r>
            <a:r>
              <a:rPr lang="en-GB" altLang="es-CO" dirty="0" err="1"/>
              <a:t>más</a:t>
            </a:r>
            <a:r>
              <a:rPr lang="en-GB" altLang="es-CO" dirty="0"/>
              <a:t> </a:t>
            </a:r>
            <a:r>
              <a:rPr lang="en-GB" altLang="es-CO" dirty="0" err="1"/>
              <a:t>importantes</a:t>
            </a:r>
            <a:r>
              <a:rPr lang="en-GB" altLang="es-CO" dirty="0"/>
              <a:t> son:</a:t>
            </a:r>
          </a:p>
          <a:p>
            <a:pPr lvl="1"/>
            <a:r>
              <a:rPr lang="en-GB" altLang="es-CO" dirty="0" err="1">
                <a:solidFill>
                  <a:srgbClr val="000000"/>
                </a:solidFill>
              </a:rPr>
              <a:t>desde</a:t>
            </a:r>
            <a:r>
              <a:rPr lang="en-GB" altLang="es-CO" dirty="0">
                <a:solidFill>
                  <a:srgbClr val="000000"/>
                </a:solidFill>
              </a:rPr>
              <a:t> el </a:t>
            </a:r>
            <a:r>
              <a:rPr lang="en-GB" altLang="es-CO" dirty="0" err="1">
                <a:solidFill>
                  <a:srgbClr val="000000"/>
                </a:solidFill>
              </a:rPr>
              <a:t>propio</a:t>
            </a:r>
            <a:r>
              <a:rPr lang="en-GB" altLang="es-CO" dirty="0">
                <a:solidFill>
                  <a:srgbClr val="000000"/>
                </a:solidFill>
              </a:rPr>
              <a:t> CLI</a:t>
            </a:r>
          </a:p>
          <a:p>
            <a:pPr lvl="1"/>
            <a:r>
              <a:rPr lang="en-GB" altLang="es-CO" dirty="0" err="1">
                <a:solidFill>
                  <a:srgbClr val="000000"/>
                </a:solidFill>
              </a:rPr>
              <a:t>desde</a:t>
            </a:r>
            <a:r>
              <a:rPr lang="en-GB" altLang="es-CO" dirty="0">
                <a:solidFill>
                  <a:srgbClr val="000000"/>
                </a:solidFill>
              </a:rPr>
              <a:t> </a:t>
            </a:r>
            <a:r>
              <a:rPr lang="en-GB" altLang="es-CO" dirty="0" err="1">
                <a:solidFill>
                  <a:srgbClr val="000000"/>
                </a:solidFill>
              </a:rPr>
              <a:t>los</a:t>
            </a:r>
            <a:r>
              <a:rPr lang="en-GB" altLang="es-CO" dirty="0">
                <a:solidFill>
                  <a:srgbClr val="000000"/>
                </a:solidFill>
              </a:rPr>
              <a:t> </a:t>
            </a:r>
            <a:r>
              <a:rPr lang="en-GB" altLang="es-CO" dirty="0" err="1">
                <a:solidFill>
                  <a:srgbClr val="000000"/>
                </a:solidFill>
              </a:rPr>
              <a:t>archivos</a:t>
            </a:r>
            <a:r>
              <a:rPr lang="en-GB" altLang="es-CO" dirty="0">
                <a:solidFill>
                  <a:srgbClr val="000000"/>
                </a:solidFill>
              </a:rPr>
              <a:t> de </a:t>
            </a:r>
            <a:r>
              <a:rPr lang="en-GB" altLang="es-CO" dirty="0" err="1">
                <a:solidFill>
                  <a:srgbClr val="000000"/>
                </a:solidFill>
              </a:rPr>
              <a:t>configuración</a:t>
            </a:r>
            <a:r>
              <a:rPr lang="en-GB" altLang="es-CO" dirty="0">
                <a:solidFill>
                  <a:srgbClr val="000000"/>
                </a:solidFill>
              </a:rPr>
              <a:t> (.</a:t>
            </a:r>
            <a:r>
              <a:rPr lang="en-GB" altLang="es-CO" dirty="0" err="1">
                <a:solidFill>
                  <a:srgbClr val="000000"/>
                </a:solidFill>
              </a:rPr>
              <a:t>conf</a:t>
            </a:r>
            <a:r>
              <a:rPr lang="en-GB" altLang="es-CO" dirty="0">
                <a:solidFill>
                  <a:srgbClr val="000000"/>
                </a:solidFill>
              </a:rPr>
              <a:t>) </a:t>
            </a:r>
            <a:r>
              <a:rPr lang="en-GB" altLang="es-CO" dirty="0" err="1">
                <a:solidFill>
                  <a:srgbClr val="000000"/>
                </a:solidFill>
              </a:rPr>
              <a:t>en</a:t>
            </a:r>
            <a:r>
              <a:rPr lang="en-GB" altLang="es-CO" dirty="0">
                <a:solidFill>
                  <a:srgbClr val="000000"/>
                </a:solidFill>
              </a:rPr>
              <a:t> /</a:t>
            </a:r>
            <a:r>
              <a:rPr lang="en-GB" altLang="es-CO" dirty="0" err="1">
                <a:solidFill>
                  <a:srgbClr val="000000"/>
                </a:solidFill>
              </a:rPr>
              <a:t>etc</a:t>
            </a:r>
            <a:r>
              <a:rPr lang="en-GB" altLang="es-CO" dirty="0">
                <a:solidFill>
                  <a:srgbClr val="000000"/>
                </a:solidFill>
              </a:rPr>
              <a:t>/asterisk</a:t>
            </a:r>
          </a:p>
          <a:p>
            <a:r>
              <a:rPr lang="en-GB" altLang="es-CO" dirty="0">
                <a:solidFill>
                  <a:srgbClr val="000000"/>
                </a:solidFill>
              </a:rPr>
              <a:t>La </a:t>
            </a:r>
            <a:r>
              <a:rPr lang="en-GB" altLang="es-CO" dirty="0" err="1">
                <a:solidFill>
                  <a:srgbClr val="000000"/>
                </a:solidFill>
              </a:rPr>
              <a:t>configuración</a:t>
            </a:r>
            <a:r>
              <a:rPr lang="en-GB" altLang="es-CO" dirty="0">
                <a:solidFill>
                  <a:srgbClr val="000000"/>
                </a:solidFill>
              </a:rPr>
              <a:t> se </a:t>
            </a:r>
            <a:r>
              <a:rPr lang="en-GB" altLang="es-CO" dirty="0" err="1">
                <a:solidFill>
                  <a:srgbClr val="000000"/>
                </a:solidFill>
              </a:rPr>
              <a:t>carga</a:t>
            </a:r>
            <a:r>
              <a:rPr lang="en-GB" altLang="es-CO" dirty="0">
                <a:solidFill>
                  <a:srgbClr val="000000"/>
                </a:solidFill>
              </a:rPr>
              <a:t> al </a:t>
            </a:r>
            <a:r>
              <a:rPr lang="en-GB" altLang="es-CO" dirty="0" err="1">
                <a:solidFill>
                  <a:srgbClr val="000000"/>
                </a:solidFill>
              </a:rPr>
              <a:t>iniciar</a:t>
            </a:r>
            <a:r>
              <a:rPr lang="en-GB" altLang="es-CO" dirty="0">
                <a:solidFill>
                  <a:srgbClr val="000000"/>
                </a:solidFill>
              </a:rPr>
              <a:t> Asterisk, </a:t>
            </a:r>
            <a:r>
              <a:rPr lang="en-GB" altLang="es-CO" dirty="0" err="1">
                <a:solidFill>
                  <a:srgbClr val="000000"/>
                </a:solidFill>
              </a:rPr>
              <a:t>por</a:t>
            </a:r>
            <a:r>
              <a:rPr lang="en-GB" altLang="es-CO" dirty="0">
                <a:solidFill>
                  <a:srgbClr val="000000"/>
                </a:solidFill>
              </a:rPr>
              <a:t> lo que para </a:t>
            </a:r>
            <a:r>
              <a:rPr lang="en-GB" altLang="es-CO" dirty="0" err="1">
                <a:solidFill>
                  <a:srgbClr val="000000"/>
                </a:solidFill>
              </a:rPr>
              <a:t>aplicar</a:t>
            </a:r>
            <a:r>
              <a:rPr lang="en-GB" altLang="es-CO" dirty="0">
                <a:solidFill>
                  <a:srgbClr val="000000"/>
                </a:solidFill>
              </a:rPr>
              <a:t> </a:t>
            </a:r>
            <a:r>
              <a:rPr lang="en-GB" altLang="es-CO" dirty="0" err="1">
                <a:solidFill>
                  <a:srgbClr val="000000"/>
                </a:solidFill>
              </a:rPr>
              <a:t>cualquier</a:t>
            </a:r>
            <a:r>
              <a:rPr lang="en-GB" altLang="es-CO" dirty="0">
                <a:solidFill>
                  <a:srgbClr val="000000"/>
                </a:solidFill>
              </a:rPr>
              <a:t> </a:t>
            </a:r>
            <a:r>
              <a:rPr lang="en-GB" altLang="es-CO" dirty="0" err="1">
                <a:solidFill>
                  <a:srgbClr val="000000"/>
                </a:solidFill>
              </a:rPr>
              <a:t>cambio</a:t>
            </a:r>
            <a:r>
              <a:rPr lang="en-GB" altLang="es-CO" dirty="0">
                <a:solidFill>
                  <a:srgbClr val="000000"/>
                </a:solidFill>
              </a:rPr>
              <a:t> </a:t>
            </a:r>
            <a:r>
              <a:rPr lang="en-GB" altLang="es-CO" dirty="0" err="1">
                <a:solidFill>
                  <a:srgbClr val="000000"/>
                </a:solidFill>
              </a:rPr>
              <a:t>será</a:t>
            </a:r>
            <a:r>
              <a:rPr lang="en-GB" altLang="es-CO" dirty="0">
                <a:solidFill>
                  <a:srgbClr val="000000"/>
                </a:solidFill>
              </a:rPr>
              <a:t> </a:t>
            </a:r>
            <a:r>
              <a:rPr lang="en-GB" altLang="es-CO" dirty="0" err="1">
                <a:solidFill>
                  <a:srgbClr val="000000"/>
                </a:solidFill>
              </a:rPr>
              <a:t>necesario</a:t>
            </a:r>
            <a:r>
              <a:rPr lang="en-GB" altLang="es-CO" dirty="0">
                <a:solidFill>
                  <a:srgbClr val="000000"/>
                </a:solidFill>
              </a:rPr>
              <a:t> </a:t>
            </a:r>
            <a:r>
              <a:rPr lang="en-GB" altLang="es-CO" dirty="0" err="1">
                <a:solidFill>
                  <a:srgbClr val="000000"/>
                </a:solidFill>
              </a:rPr>
              <a:t>recargarla</a:t>
            </a:r>
            <a:r>
              <a:rPr lang="en-GB" altLang="es-CO" dirty="0">
                <a:solidFill>
                  <a:srgbClr val="000000"/>
                </a:solidFill>
              </a:rPr>
              <a:t>. Para </a:t>
            </a:r>
            <a:r>
              <a:rPr lang="en-GB" altLang="es-CO" dirty="0" err="1">
                <a:solidFill>
                  <a:srgbClr val="000000"/>
                </a:solidFill>
              </a:rPr>
              <a:t>ello</a:t>
            </a:r>
            <a:r>
              <a:rPr lang="en-GB" altLang="es-CO" dirty="0">
                <a:solidFill>
                  <a:srgbClr val="000000"/>
                </a:solidFill>
              </a:rPr>
              <a:t> </a:t>
            </a:r>
            <a:r>
              <a:rPr lang="en-GB" altLang="es-CO" dirty="0" err="1">
                <a:solidFill>
                  <a:srgbClr val="000000"/>
                </a:solidFill>
              </a:rPr>
              <a:t>basta</a:t>
            </a:r>
            <a:r>
              <a:rPr lang="en-GB" altLang="es-CO" dirty="0">
                <a:solidFill>
                  <a:srgbClr val="000000"/>
                </a:solidFill>
              </a:rPr>
              <a:t> con </a:t>
            </a:r>
            <a:r>
              <a:rPr lang="en-GB" altLang="es-CO" dirty="0" err="1">
                <a:solidFill>
                  <a:srgbClr val="000000"/>
                </a:solidFill>
              </a:rPr>
              <a:t>ejecutar</a:t>
            </a:r>
            <a:r>
              <a:rPr lang="en-GB" altLang="es-CO" dirty="0">
                <a:solidFill>
                  <a:srgbClr val="000000"/>
                </a:solidFill>
              </a:rPr>
              <a:t> el </a:t>
            </a:r>
            <a:r>
              <a:rPr lang="en-GB" altLang="es-CO" dirty="0" err="1">
                <a:solidFill>
                  <a:srgbClr val="000000"/>
                </a:solidFill>
              </a:rPr>
              <a:t>comando</a:t>
            </a:r>
            <a:r>
              <a:rPr lang="en-GB" altLang="es-CO" dirty="0">
                <a:solidFill>
                  <a:srgbClr val="000000"/>
                </a:solidFill>
              </a:rPr>
              <a:t> reload </a:t>
            </a:r>
            <a:r>
              <a:rPr lang="en-GB" altLang="es-CO" dirty="0" err="1">
                <a:solidFill>
                  <a:srgbClr val="000000"/>
                </a:solidFill>
              </a:rPr>
              <a:t>en</a:t>
            </a:r>
            <a:r>
              <a:rPr lang="en-GB" altLang="es-CO" dirty="0">
                <a:solidFill>
                  <a:srgbClr val="000000"/>
                </a:solidFill>
              </a:rPr>
              <a:t> el CLI:</a:t>
            </a:r>
          </a:p>
          <a:p>
            <a:pPr>
              <a:buNone/>
            </a:pPr>
            <a:endParaRPr lang="en-GB" altLang="es-CO" dirty="0">
              <a:solidFill>
                <a:srgbClr val="000000"/>
              </a:solidFill>
            </a:endParaRPr>
          </a:p>
          <a:p>
            <a:pPr>
              <a:buNone/>
            </a:pPr>
            <a:r>
              <a:rPr lang="en-GB" altLang="es-CO" dirty="0">
                <a:solidFill>
                  <a:srgbClr val="000000"/>
                </a:solidFill>
              </a:rPr>
              <a:t>CLI&gt; reload</a:t>
            </a:r>
            <a:endParaRPr lang="en-US" altLang="es-CO" dirty="0"/>
          </a:p>
          <a:p>
            <a:endParaRPr lang="es-CO" dirty="0"/>
          </a:p>
        </p:txBody>
      </p:sp>
    </p:spTree>
    <p:extLst>
      <p:ext uri="{BB962C8B-B14F-4D97-AF65-F5344CB8AC3E}">
        <p14:creationId xmlns:p14="http://schemas.microsoft.com/office/powerpoint/2010/main" val="239942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11700" y="445025"/>
            <a:ext cx="8520600" cy="572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mtClean="0">
                <a:solidFill>
                  <a:schemeClr val="bg2"/>
                </a:solidFill>
                <a:latin typeface="Calibri" panose="020F0502020204030204" pitchFamily="34" charset="0"/>
                <a:cs typeface="Calibri" panose="020F0502020204030204" pitchFamily="34" charset="0"/>
              </a:rPr>
              <a:t>Paradigma Doctor-Enfermera</a:t>
            </a:r>
            <a:endParaRPr lang="es-CO" dirty="0">
              <a:solidFill>
                <a:schemeClr val="bg2"/>
              </a:solidFill>
              <a:latin typeface="Calibri" panose="020F0502020204030204" pitchFamily="34" charset="0"/>
              <a:cs typeface="Calibri" panose="020F0502020204030204" pitchFamily="34" charset="0"/>
            </a:endParaRPr>
          </a:p>
        </p:txBody>
      </p:sp>
      <p:sp>
        <p:nvSpPr>
          <p:cNvPr id="3" name="Marcador de texto 2"/>
          <p:cNvSpPr txBox="1">
            <a:spLocks/>
          </p:cNvSpPr>
          <p:nvPr/>
        </p:nvSpPr>
        <p:spPr>
          <a:xfrm>
            <a:off x="311700" y="1152475"/>
            <a:ext cx="8520600" cy="341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s-ES" sz="2400" smtClean="0">
                <a:latin typeface="Calibri" panose="020F0502020204030204" pitchFamily="34" charset="0"/>
                <a:cs typeface="Calibri" panose="020F0502020204030204" pitchFamily="34" charset="0"/>
              </a:rPr>
              <a:t>¿Quién es la persona/cosa más importante en un quirófano?</a:t>
            </a: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pic>
        <p:nvPicPr>
          <p:cNvPr id="4" name="Picture 2" descr="Cómo mejorar la eficiencia en quirófanos? - Union Med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54" y="1749453"/>
            <a:ext cx="4653140" cy="310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079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hacer la configuración</a:t>
            </a:r>
            <a:endParaRPr lang="es-CO" dirty="0"/>
          </a:p>
        </p:txBody>
      </p:sp>
      <p:sp>
        <p:nvSpPr>
          <p:cNvPr id="3" name="Marcador de contenido 2"/>
          <p:cNvSpPr>
            <a:spLocks noGrp="1"/>
          </p:cNvSpPr>
          <p:nvPr>
            <p:ph idx="1"/>
          </p:nvPr>
        </p:nvSpPr>
        <p:spPr/>
        <p:txBody>
          <a:bodyPr/>
          <a:lstStyle/>
          <a:p>
            <a:r>
              <a:rPr lang="en-GB" altLang="es-CO" sz="3600" b="1" dirty="0" err="1">
                <a:solidFill>
                  <a:srgbClr val="000000"/>
                </a:solidFill>
              </a:rPr>
              <a:t>Configuración</a:t>
            </a:r>
            <a:r>
              <a:rPr lang="en-GB" altLang="es-CO" sz="3600" b="1" dirty="0">
                <a:solidFill>
                  <a:srgbClr val="000000"/>
                </a:solidFill>
              </a:rPr>
              <a:t> de </a:t>
            </a:r>
            <a:r>
              <a:rPr lang="en-GB" altLang="es-CO" sz="3600" b="1" dirty="0" err="1">
                <a:solidFill>
                  <a:srgbClr val="000000"/>
                </a:solidFill>
              </a:rPr>
              <a:t>los</a:t>
            </a:r>
            <a:r>
              <a:rPr lang="en-GB" altLang="es-CO" sz="3600" b="1" dirty="0">
                <a:solidFill>
                  <a:srgbClr val="000000"/>
                </a:solidFill>
              </a:rPr>
              <a:t> </a:t>
            </a:r>
            <a:r>
              <a:rPr lang="en-GB" altLang="es-CO" sz="3600" b="1" dirty="0" err="1">
                <a:solidFill>
                  <a:srgbClr val="000000"/>
                </a:solidFill>
              </a:rPr>
              <a:t>canales</a:t>
            </a:r>
            <a:r>
              <a:rPr lang="en-GB" altLang="es-CO" sz="3600" dirty="0">
                <a:solidFill>
                  <a:srgbClr val="000000"/>
                </a:solidFill>
              </a:rPr>
              <a:t>:</a:t>
            </a:r>
          </a:p>
          <a:p>
            <a:pPr lvl="1"/>
            <a:r>
              <a:rPr lang="en-GB" altLang="es-CO" sz="3600" dirty="0" err="1">
                <a:solidFill>
                  <a:srgbClr val="000000"/>
                </a:solidFill>
              </a:rPr>
              <a:t>Parámetros</a:t>
            </a:r>
            <a:r>
              <a:rPr lang="en-GB" altLang="es-CO" sz="3600" dirty="0">
                <a:solidFill>
                  <a:srgbClr val="000000"/>
                </a:solidFill>
              </a:rPr>
              <a:t> </a:t>
            </a:r>
            <a:r>
              <a:rPr lang="en-GB" altLang="es-CO" sz="3600" dirty="0" err="1">
                <a:solidFill>
                  <a:srgbClr val="000000"/>
                </a:solidFill>
              </a:rPr>
              <a:t>generales</a:t>
            </a:r>
            <a:r>
              <a:rPr lang="en-GB" altLang="es-CO" sz="3600" dirty="0">
                <a:solidFill>
                  <a:srgbClr val="000000"/>
                </a:solidFill>
              </a:rPr>
              <a:t>.</a:t>
            </a:r>
          </a:p>
          <a:p>
            <a:pPr lvl="1"/>
            <a:r>
              <a:rPr lang="en-GB" altLang="es-CO" sz="3600" dirty="0" err="1">
                <a:solidFill>
                  <a:srgbClr val="000000"/>
                </a:solidFill>
              </a:rPr>
              <a:t>Definición</a:t>
            </a:r>
            <a:r>
              <a:rPr lang="en-GB" altLang="es-CO" sz="3600" dirty="0">
                <a:solidFill>
                  <a:srgbClr val="000000"/>
                </a:solidFill>
              </a:rPr>
              <a:t> de </a:t>
            </a:r>
            <a:r>
              <a:rPr lang="en-GB" altLang="es-CO" sz="3600" dirty="0" err="1">
                <a:solidFill>
                  <a:srgbClr val="000000"/>
                </a:solidFill>
              </a:rPr>
              <a:t>canales</a:t>
            </a:r>
            <a:r>
              <a:rPr lang="en-GB" altLang="es-CO" sz="3600" dirty="0">
                <a:solidFill>
                  <a:srgbClr val="000000"/>
                </a:solidFill>
              </a:rPr>
              <a:t>.</a:t>
            </a:r>
          </a:p>
          <a:p>
            <a:pPr lvl="1">
              <a:buNone/>
            </a:pPr>
            <a:endParaRPr lang="en-GB" altLang="es-CO" sz="3600" dirty="0">
              <a:solidFill>
                <a:srgbClr val="000000"/>
              </a:solidFill>
            </a:endParaRPr>
          </a:p>
          <a:p>
            <a:r>
              <a:rPr lang="en-GB" altLang="es-CO" sz="3600" b="1" dirty="0" err="1">
                <a:solidFill>
                  <a:srgbClr val="000000"/>
                </a:solidFill>
              </a:rPr>
              <a:t>Configuración</a:t>
            </a:r>
            <a:r>
              <a:rPr lang="en-GB" altLang="es-CO" sz="3600" b="1" dirty="0">
                <a:solidFill>
                  <a:srgbClr val="000000"/>
                </a:solidFill>
              </a:rPr>
              <a:t> del plan de </a:t>
            </a:r>
            <a:r>
              <a:rPr lang="en-GB" altLang="es-CO" sz="3600" b="1" dirty="0" err="1">
                <a:solidFill>
                  <a:srgbClr val="000000"/>
                </a:solidFill>
              </a:rPr>
              <a:t>marcación</a:t>
            </a:r>
            <a:r>
              <a:rPr lang="en-GB" altLang="es-CO" sz="3600" dirty="0">
                <a:solidFill>
                  <a:srgbClr val="000000"/>
                </a:solidFill>
              </a:rPr>
              <a:t>:</a:t>
            </a:r>
          </a:p>
          <a:p>
            <a:pPr lvl="1"/>
            <a:r>
              <a:rPr lang="en-GB" altLang="es-CO" sz="3600" dirty="0" err="1">
                <a:solidFill>
                  <a:srgbClr val="000000"/>
                </a:solidFill>
              </a:rPr>
              <a:t>Definición</a:t>
            </a:r>
            <a:r>
              <a:rPr lang="en-GB" altLang="es-CO" sz="3600" dirty="0">
                <a:solidFill>
                  <a:srgbClr val="000000"/>
                </a:solidFill>
              </a:rPr>
              <a:t> de </a:t>
            </a:r>
            <a:r>
              <a:rPr lang="en-GB" altLang="es-CO" sz="3600" dirty="0" err="1">
                <a:solidFill>
                  <a:srgbClr val="000000"/>
                </a:solidFill>
              </a:rPr>
              <a:t>contextos</a:t>
            </a:r>
            <a:r>
              <a:rPr lang="en-GB" altLang="es-CO" sz="3600" dirty="0">
                <a:solidFill>
                  <a:srgbClr val="000000"/>
                </a:solidFill>
              </a:rPr>
              <a:t>.</a:t>
            </a:r>
          </a:p>
          <a:p>
            <a:pPr lvl="1"/>
            <a:r>
              <a:rPr lang="en-GB" altLang="es-CO" sz="3600" dirty="0" err="1">
                <a:solidFill>
                  <a:srgbClr val="000000"/>
                </a:solidFill>
              </a:rPr>
              <a:t>Configuración</a:t>
            </a:r>
            <a:r>
              <a:rPr lang="en-GB" altLang="es-CO" sz="3600" dirty="0">
                <a:solidFill>
                  <a:srgbClr val="000000"/>
                </a:solidFill>
              </a:rPr>
              <a:t> de </a:t>
            </a:r>
            <a:r>
              <a:rPr lang="en-GB" altLang="es-CO" sz="3600" dirty="0" err="1">
                <a:solidFill>
                  <a:srgbClr val="000000"/>
                </a:solidFill>
              </a:rPr>
              <a:t>extensiones</a:t>
            </a:r>
            <a:r>
              <a:rPr lang="en-GB" altLang="es-CO" sz="3600" dirty="0">
                <a:solidFill>
                  <a:srgbClr val="000000"/>
                </a:solidFill>
              </a:rPr>
              <a:t>.</a:t>
            </a:r>
          </a:p>
          <a:p>
            <a:endParaRPr lang="es-CO" dirty="0"/>
          </a:p>
        </p:txBody>
      </p:sp>
    </p:spTree>
    <p:extLst>
      <p:ext uri="{BB962C8B-B14F-4D97-AF65-F5344CB8AC3E}">
        <p14:creationId xmlns:p14="http://schemas.microsoft.com/office/powerpoint/2010/main" val="1394138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general</a:t>
            </a:r>
            <a:endParaRPr lang="es-CO" dirty="0"/>
          </a:p>
        </p:txBody>
      </p:sp>
      <p:sp>
        <p:nvSpPr>
          <p:cNvPr id="3" name="Marcador de contenido 2"/>
          <p:cNvSpPr>
            <a:spLocks noGrp="1"/>
          </p:cNvSpPr>
          <p:nvPr>
            <p:ph idx="1"/>
          </p:nvPr>
        </p:nvSpPr>
        <p:spPr/>
        <p:txBody>
          <a:bodyPr/>
          <a:lstStyle/>
          <a:p>
            <a:pPr>
              <a:buNone/>
            </a:pPr>
            <a:r>
              <a:rPr lang="es-MX" altLang="es-CO" dirty="0">
                <a:solidFill>
                  <a:srgbClr val="000000"/>
                </a:solidFill>
              </a:rPr>
              <a:t>En primer lugar existe la sección [general], donde se definen variables globales y aspectos por defecto para todos los canales SIP.</a:t>
            </a:r>
          </a:p>
          <a:p>
            <a:pPr lvl="1"/>
            <a:endParaRPr lang="es-MX" altLang="es-CO" dirty="0">
              <a:solidFill>
                <a:srgbClr val="000000"/>
              </a:solidFill>
            </a:endParaRPr>
          </a:p>
          <a:p>
            <a:pPr lvl="1"/>
            <a:r>
              <a:rPr lang="es-MX" altLang="es-CO" dirty="0">
                <a:solidFill>
                  <a:srgbClr val="000000"/>
                </a:solidFill>
              </a:rPr>
              <a:t>La sintaxis es la siguiente:</a:t>
            </a:r>
          </a:p>
          <a:p>
            <a:pPr lvl="1">
              <a:buNone/>
            </a:pPr>
            <a:r>
              <a:rPr lang="es-MX" altLang="es-CO" i="1" dirty="0">
                <a:solidFill>
                  <a:srgbClr val="000000"/>
                </a:solidFill>
              </a:rPr>
              <a:t>[general]</a:t>
            </a:r>
          </a:p>
          <a:p>
            <a:pPr lvl="1">
              <a:buNone/>
            </a:pPr>
            <a:r>
              <a:rPr lang="es-MX" altLang="es-CO" i="1" dirty="0">
                <a:solidFill>
                  <a:srgbClr val="000000"/>
                </a:solidFill>
              </a:rPr>
              <a:t>variable1=valor1</a:t>
            </a:r>
          </a:p>
          <a:p>
            <a:pPr lvl="1">
              <a:buNone/>
            </a:pPr>
            <a:r>
              <a:rPr lang="es-MX" altLang="es-CO" i="1" dirty="0">
                <a:solidFill>
                  <a:srgbClr val="000000"/>
                </a:solidFill>
              </a:rPr>
              <a:t>variable2=valor2</a:t>
            </a:r>
          </a:p>
          <a:p>
            <a:pPr lvl="1">
              <a:buNone/>
            </a:pPr>
            <a:r>
              <a:rPr lang="es-MX" altLang="es-CO" i="1" dirty="0">
                <a:solidFill>
                  <a:srgbClr val="000000"/>
                </a:solidFill>
              </a:rPr>
              <a:t>....</a:t>
            </a:r>
          </a:p>
          <a:p>
            <a:pPr lvl="1">
              <a:buNone/>
            </a:pPr>
            <a:r>
              <a:rPr lang="es-MX" altLang="es-CO" i="1" dirty="0" err="1">
                <a:solidFill>
                  <a:srgbClr val="000000"/>
                </a:solidFill>
              </a:rPr>
              <a:t>register</a:t>
            </a:r>
            <a:r>
              <a:rPr lang="es-MX" altLang="es-CO" i="1" dirty="0">
                <a:solidFill>
                  <a:srgbClr val="000000"/>
                </a:solidFill>
              </a:rPr>
              <a:t> =&gt; usuario : </a:t>
            </a:r>
            <a:r>
              <a:rPr lang="es-MX" altLang="es-CO" i="1" dirty="0" err="1">
                <a:solidFill>
                  <a:srgbClr val="000000"/>
                </a:solidFill>
              </a:rPr>
              <a:t>password</a:t>
            </a:r>
            <a:r>
              <a:rPr lang="es-MX" altLang="es-CO" i="1" dirty="0">
                <a:solidFill>
                  <a:srgbClr val="000000"/>
                </a:solidFill>
              </a:rPr>
              <a:t> @ </a:t>
            </a:r>
            <a:r>
              <a:rPr lang="es-MX" altLang="es-CO" i="1" dirty="0" err="1">
                <a:solidFill>
                  <a:srgbClr val="000000"/>
                </a:solidFill>
              </a:rPr>
              <a:t>servidorregistrar</a:t>
            </a:r>
            <a:endParaRPr lang="es-MX" altLang="es-CO" i="1" dirty="0">
              <a:solidFill>
                <a:srgbClr val="000000"/>
              </a:solidFill>
            </a:endParaRPr>
          </a:p>
          <a:p>
            <a:pPr lvl="1">
              <a:buNone/>
            </a:pPr>
            <a:r>
              <a:rPr lang="es-MX" altLang="es-CO" i="1" dirty="0" err="1">
                <a:solidFill>
                  <a:srgbClr val="000000"/>
                </a:solidFill>
              </a:rPr>
              <a:t>register</a:t>
            </a:r>
            <a:r>
              <a:rPr lang="es-MX" altLang="es-CO" i="1" dirty="0">
                <a:solidFill>
                  <a:srgbClr val="000000"/>
                </a:solidFill>
              </a:rPr>
              <a:t> =&gt; ....</a:t>
            </a:r>
          </a:p>
          <a:p>
            <a:endParaRPr lang="es-CO" dirty="0"/>
          </a:p>
        </p:txBody>
      </p:sp>
    </p:spTree>
    <p:extLst>
      <p:ext uri="{BB962C8B-B14F-4D97-AF65-F5344CB8AC3E}">
        <p14:creationId xmlns:p14="http://schemas.microsoft.com/office/powerpoint/2010/main" val="23202620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a:t>
            </a:r>
            <a:r>
              <a:rPr lang="es-ES" dirty="0" err="1" smtClean="0"/>
              <a:t>register</a:t>
            </a:r>
            <a:endParaRPr lang="es-CO" dirty="0"/>
          </a:p>
        </p:txBody>
      </p:sp>
      <p:sp>
        <p:nvSpPr>
          <p:cNvPr id="3" name="Marcador de contenido 2"/>
          <p:cNvSpPr>
            <a:spLocks noGrp="1"/>
          </p:cNvSpPr>
          <p:nvPr>
            <p:ph idx="1"/>
          </p:nvPr>
        </p:nvSpPr>
        <p:spPr/>
        <p:txBody>
          <a:bodyPr/>
          <a:lstStyle/>
          <a:p>
            <a:pPr marL="533400" indent="-533400"/>
            <a:r>
              <a:rPr lang="es-MX" altLang="es-CO" b="1" dirty="0" err="1">
                <a:solidFill>
                  <a:srgbClr val="000000"/>
                </a:solidFill>
              </a:rPr>
              <a:t>Register</a:t>
            </a:r>
            <a:r>
              <a:rPr lang="es-MX" altLang="es-CO" dirty="0">
                <a:solidFill>
                  <a:srgbClr val="000000"/>
                </a:solidFill>
              </a:rPr>
              <a:t> permite a </a:t>
            </a:r>
            <a:r>
              <a:rPr lang="es-MX" altLang="es-CO" dirty="0" err="1">
                <a:solidFill>
                  <a:srgbClr val="000000"/>
                </a:solidFill>
              </a:rPr>
              <a:t>Asterisk</a:t>
            </a:r>
            <a:r>
              <a:rPr lang="es-MX" altLang="es-CO" dirty="0">
                <a:solidFill>
                  <a:srgbClr val="000000"/>
                </a:solidFill>
              </a:rPr>
              <a:t> registrar su presencia en el otro extremo. De esta forma, el proveedor sabrá la localización del cliente. En ningún caso es suficiente para poder hacer llamadas.</a:t>
            </a:r>
          </a:p>
          <a:p>
            <a:pPr marL="533400" indent="-533400"/>
            <a:r>
              <a:rPr lang="es-MX" altLang="es-CO" dirty="0">
                <a:solidFill>
                  <a:srgbClr val="000000"/>
                </a:solidFill>
              </a:rPr>
              <a:t>El comando </a:t>
            </a:r>
            <a:r>
              <a:rPr lang="es-MX" altLang="es-CO" b="1" dirty="0" err="1">
                <a:solidFill>
                  <a:srgbClr val="000000"/>
                </a:solidFill>
              </a:rPr>
              <a:t>Register</a:t>
            </a:r>
            <a:r>
              <a:rPr lang="es-MX" altLang="es-CO" b="1" dirty="0">
                <a:solidFill>
                  <a:srgbClr val="000000"/>
                </a:solidFill>
              </a:rPr>
              <a:t> sólo es necesario si</a:t>
            </a:r>
            <a:r>
              <a:rPr lang="es-MX" altLang="es-CO" dirty="0">
                <a:solidFill>
                  <a:srgbClr val="000000"/>
                </a:solidFill>
              </a:rPr>
              <a:t>:</a:t>
            </a:r>
          </a:p>
          <a:p>
            <a:pPr marL="914400" lvl="1" indent="-457200">
              <a:buFont typeface="Wingdings" panose="05000000000000000000" pitchFamily="2" charset="2"/>
              <a:buAutoNum type="arabicPeriod"/>
            </a:pPr>
            <a:r>
              <a:rPr lang="es-MX" altLang="es-CO" dirty="0">
                <a:solidFill>
                  <a:srgbClr val="000000"/>
                </a:solidFill>
              </a:rPr>
              <a:t>Se necesita ser llamado (lo cuál implica ser localizado).</a:t>
            </a:r>
          </a:p>
          <a:p>
            <a:pPr marL="914400" lvl="1" indent="-457200">
              <a:buFont typeface="Wingdings" panose="05000000000000000000" pitchFamily="2" charset="2"/>
              <a:buAutoNum type="arabicPeriod"/>
            </a:pPr>
            <a:r>
              <a:rPr lang="es-MX" altLang="es-CO" dirty="0">
                <a:solidFill>
                  <a:srgbClr val="000000"/>
                </a:solidFill>
              </a:rPr>
              <a:t>Se aparece en el otro extremo con una configuración de IP dinámica.</a:t>
            </a:r>
            <a:r>
              <a:rPr lang="es-MX" altLang="es-CO" dirty="0"/>
              <a:t> </a:t>
            </a:r>
            <a:endParaRPr lang="es-MX" altLang="es-CO" dirty="0" smtClean="0"/>
          </a:p>
          <a:p>
            <a:pPr marL="914400" lvl="1" indent="-457200">
              <a:buFont typeface="Wingdings" panose="05000000000000000000" pitchFamily="2" charset="2"/>
              <a:buAutoNum type="arabicPeriod"/>
            </a:pPr>
            <a:endParaRPr lang="es-MX" altLang="es-CO" dirty="0"/>
          </a:p>
          <a:p>
            <a:endParaRPr lang="es-CO" dirty="0"/>
          </a:p>
        </p:txBody>
      </p:sp>
    </p:spTree>
    <p:extLst>
      <p:ext uri="{BB962C8B-B14F-4D97-AF65-F5344CB8AC3E}">
        <p14:creationId xmlns:p14="http://schemas.microsoft.com/office/powerpoint/2010/main" val="40045303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Dtfm</a:t>
            </a:r>
            <a:r>
              <a:rPr lang="es-ES" dirty="0" smtClean="0"/>
              <a:t> </a:t>
            </a:r>
            <a:r>
              <a:rPr lang="es-ES" dirty="0" err="1" smtClean="0"/>
              <a:t>mode</a:t>
            </a:r>
            <a:endParaRPr lang="es-CO" dirty="0"/>
          </a:p>
        </p:txBody>
      </p:sp>
      <p:sp>
        <p:nvSpPr>
          <p:cNvPr id="3" name="Marcador de contenido 2"/>
          <p:cNvSpPr>
            <a:spLocks noGrp="1"/>
          </p:cNvSpPr>
          <p:nvPr>
            <p:ph idx="1"/>
          </p:nvPr>
        </p:nvSpPr>
        <p:spPr/>
        <p:txBody>
          <a:bodyPr>
            <a:normAutofit/>
          </a:bodyPr>
          <a:lstStyle/>
          <a:p>
            <a:r>
              <a:rPr lang="es-ES" dirty="0" smtClean="0"/>
              <a:t>Dual </a:t>
            </a:r>
            <a:r>
              <a:rPr lang="es-ES" dirty="0" err="1" smtClean="0"/>
              <a:t>Tone</a:t>
            </a:r>
            <a:r>
              <a:rPr lang="es-ES" dirty="0" smtClean="0"/>
              <a:t> </a:t>
            </a:r>
            <a:r>
              <a:rPr lang="es-ES" dirty="0" err="1" smtClean="0"/>
              <a:t>Multi</a:t>
            </a:r>
            <a:r>
              <a:rPr lang="es-ES" dirty="0" smtClean="0"/>
              <a:t> </a:t>
            </a:r>
            <a:r>
              <a:rPr lang="es-ES" dirty="0" err="1" smtClean="0"/>
              <a:t>Frequency</a:t>
            </a:r>
            <a:endParaRPr lang="es-ES" dirty="0" smtClean="0"/>
          </a:p>
          <a:p>
            <a:r>
              <a:rPr lang="es-ES" dirty="0" smtClean="0"/>
              <a:t>Asigna ocho diferentes frecuencias de audio a las filas y columnas del teclado. Cuando se presiona una tecla, el teléfono genera un tono que simultáneamente combina la señal de alta frecuencia de la columna con la baja frecuencia de la fila, de tal </a:t>
            </a:r>
            <a:r>
              <a:rPr lang="es-ES" dirty="0" err="1" smtClean="0"/>
              <a:t>foma</a:t>
            </a:r>
            <a:r>
              <a:rPr lang="es-ES" dirty="0" smtClean="0"/>
              <a:t> que se usan los dos tonos y múltiples frecuencias.</a:t>
            </a:r>
            <a:endParaRPr lang="es-ES" dirty="0"/>
          </a:p>
        </p:txBody>
      </p:sp>
      <p:pic>
        <p:nvPicPr>
          <p:cNvPr id="3074" name="Picture 2" descr="Control por tonos DT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288" y="4365009"/>
            <a:ext cx="29337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981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Blue box</a:t>
            </a:r>
            <a:endParaRPr lang="es-CO" dirty="0"/>
          </a:p>
        </p:txBody>
      </p:sp>
      <p:sp>
        <p:nvSpPr>
          <p:cNvPr id="3" name="Marcador de contenido 2"/>
          <p:cNvSpPr>
            <a:spLocks noGrp="1"/>
          </p:cNvSpPr>
          <p:nvPr>
            <p:ph idx="1"/>
          </p:nvPr>
        </p:nvSpPr>
        <p:spPr>
          <a:xfrm>
            <a:off x="838200" y="1825625"/>
            <a:ext cx="6136037" cy="4351338"/>
          </a:xfrm>
        </p:spPr>
        <p:txBody>
          <a:bodyPr>
            <a:normAutofit/>
          </a:bodyPr>
          <a:lstStyle/>
          <a:p>
            <a:r>
              <a:rPr lang="es-ES" dirty="0" smtClean="0"/>
              <a:t>Produce tonos que se utilizaban en la “in-band </a:t>
            </a:r>
            <a:r>
              <a:rPr lang="es-ES" dirty="0" err="1" smtClean="0"/>
              <a:t>signaling</a:t>
            </a:r>
            <a:r>
              <a:rPr lang="es-ES" dirty="0" smtClean="0"/>
              <a:t>” para enviar estados de línea e información de los numero llamados en las redes de larga distancia de </a:t>
            </a:r>
            <a:r>
              <a:rPr lang="es-ES" dirty="0" err="1" smtClean="0"/>
              <a:t>NorteAmerica</a:t>
            </a:r>
            <a:r>
              <a:rPr lang="es-ES" dirty="0" smtClean="0"/>
              <a:t>. Esto </a:t>
            </a:r>
            <a:r>
              <a:rPr lang="es-ES" dirty="0" err="1" smtClean="0"/>
              <a:t>permitio</a:t>
            </a:r>
            <a:r>
              <a:rPr lang="es-ES" dirty="0" smtClean="0"/>
              <a:t> a los “</a:t>
            </a:r>
            <a:r>
              <a:rPr lang="es-ES" dirty="0" err="1" smtClean="0"/>
              <a:t>phreakers</a:t>
            </a:r>
            <a:r>
              <a:rPr lang="es-ES" dirty="0" smtClean="0"/>
              <a:t>” hacer llamadas de langa distancia que serian facturadas a otros usuarios o descartadas como llamadas no completadas.</a:t>
            </a:r>
            <a:endParaRPr lang="es-CO" dirty="0"/>
          </a:p>
        </p:txBody>
      </p:sp>
      <p:pic>
        <p:nvPicPr>
          <p:cNvPr id="4098" name="Picture 2" descr="Blue box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9255" y="3305687"/>
            <a:ext cx="4640491" cy="287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477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Nombremos phreaks famosos</a:t>
            </a:r>
            <a:endParaRPr lang="es-CO" dirty="0"/>
          </a:p>
        </p:txBody>
      </p:sp>
      <p:sp>
        <p:nvSpPr>
          <p:cNvPr id="3" name="Marcador de contenido 2"/>
          <p:cNvSpPr>
            <a:spLocks noGrp="1"/>
          </p:cNvSpPr>
          <p:nvPr>
            <p:ph idx="1"/>
          </p:nvPr>
        </p:nvSpPr>
        <p:spPr/>
        <p:txBody>
          <a:bodyPr/>
          <a:lstStyle/>
          <a:p>
            <a:r>
              <a:rPr lang="en-US" dirty="0"/>
              <a:t>"Captain Crunch", </a:t>
            </a:r>
            <a:r>
              <a:rPr lang="en-US" dirty="0">
                <a:hlinkClick r:id="rId2" tooltip="Mark Bernay (page does not exist)"/>
              </a:rPr>
              <a:t>Mark </a:t>
            </a:r>
            <a:r>
              <a:rPr lang="en-US" dirty="0" err="1">
                <a:hlinkClick r:id="rId2" tooltip="Mark Bernay (page does not exist)"/>
              </a:rPr>
              <a:t>Bernay</a:t>
            </a:r>
            <a:r>
              <a:rPr lang="en-US" dirty="0"/>
              <a:t>,</a:t>
            </a:r>
            <a:r>
              <a:rPr lang="en-US" baseline="30000" dirty="0">
                <a:hlinkClick r:id="rId3"/>
              </a:rPr>
              <a:t>[13]</a:t>
            </a:r>
            <a:r>
              <a:rPr lang="en-US" dirty="0"/>
              <a:t> </a:t>
            </a:r>
            <a:endParaRPr lang="en-US" dirty="0" smtClean="0"/>
          </a:p>
          <a:p>
            <a:r>
              <a:rPr lang="en-US" dirty="0" smtClean="0"/>
              <a:t>and </a:t>
            </a:r>
            <a:r>
              <a:rPr lang="en-US" dirty="0"/>
              <a:t>Al </a:t>
            </a:r>
            <a:r>
              <a:rPr lang="en-US" dirty="0" err="1"/>
              <a:t>Bernay</a:t>
            </a:r>
            <a:r>
              <a:rPr lang="en-US" dirty="0"/>
              <a:t> </a:t>
            </a:r>
            <a:endParaRPr lang="en-US" dirty="0" smtClean="0"/>
          </a:p>
          <a:p>
            <a:endParaRPr lang="en-US" dirty="0"/>
          </a:p>
          <a:p>
            <a:r>
              <a:rPr lang="es-ES" dirty="0" smtClean="0"/>
              <a:t>Steve </a:t>
            </a:r>
            <a:r>
              <a:rPr lang="es-ES" dirty="0" err="1" smtClean="0"/>
              <a:t>Wozniak</a:t>
            </a:r>
            <a:r>
              <a:rPr lang="es-ES" dirty="0" smtClean="0"/>
              <a:t>. Llamó al vaticano.</a:t>
            </a:r>
            <a:endParaRPr lang="es-CO" dirty="0"/>
          </a:p>
        </p:txBody>
      </p:sp>
    </p:spTree>
    <p:extLst>
      <p:ext uri="{BB962C8B-B14F-4D97-AF65-F5344CB8AC3E}">
        <p14:creationId xmlns:p14="http://schemas.microsoft.com/office/powerpoint/2010/main" val="38319777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Phreaks famosos</a:t>
            </a:r>
            <a:endParaRPr lang="es-CO" dirty="0"/>
          </a:p>
        </p:txBody>
      </p:sp>
      <p:sp>
        <p:nvSpPr>
          <p:cNvPr id="3" name="Marcador de contenido 2"/>
          <p:cNvSpPr>
            <a:spLocks noGrp="1"/>
          </p:cNvSpPr>
          <p:nvPr>
            <p:ph idx="1"/>
          </p:nvPr>
        </p:nvSpPr>
        <p:spPr/>
        <p:txBody>
          <a:bodyPr/>
          <a:lstStyle/>
          <a:p>
            <a:r>
              <a:rPr lang="es-ES" dirty="0" smtClean="0"/>
              <a:t>Steve </a:t>
            </a:r>
            <a:r>
              <a:rPr lang="es-ES" dirty="0" err="1" smtClean="0"/>
              <a:t>Wozniak</a:t>
            </a:r>
            <a:r>
              <a:rPr lang="es-ES" dirty="0" smtClean="0"/>
              <a:t>, Steve Jobs </a:t>
            </a:r>
          </a:p>
          <a:p>
            <a:endParaRPr lang="es-ES" dirty="0"/>
          </a:p>
          <a:p>
            <a:r>
              <a:rPr lang="es-ES" dirty="0" smtClean="0"/>
              <a:t>Vendían un modelo de blue-box  antes de trabajar en el Apple1.</a:t>
            </a:r>
          </a:p>
          <a:p>
            <a:endParaRPr lang="es-ES" dirty="0"/>
          </a:p>
          <a:p>
            <a:r>
              <a:rPr lang="es-ES" dirty="0" smtClean="0"/>
              <a:t>Alguna vez, Jobs dijo:</a:t>
            </a:r>
          </a:p>
          <a:p>
            <a:r>
              <a:rPr lang="es-ES" dirty="0" smtClean="0"/>
              <a:t>“Si no hubiera sido por las blue-boxes de </a:t>
            </a:r>
            <a:r>
              <a:rPr lang="es-ES" dirty="0" err="1" smtClean="0"/>
              <a:t>Wozniak</a:t>
            </a:r>
            <a:r>
              <a:rPr lang="es-ES" dirty="0" smtClean="0"/>
              <a:t> tal vez nunca hubiera existido un Apple”</a:t>
            </a:r>
            <a:endParaRPr lang="es-CO" dirty="0"/>
          </a:p>
        </p:txBody>
      </p:sp>
    </p:spTree>
    <p:extLst>
      <p:ext uri="{BB962C8B-B14F-4D97-AF65-F5344CB8AC3E}">
        <p14:creationId xmlns:p14="http://schemas.microsoft.com/office/powerpoint/2010/main" val="7910101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se solucionó esto?</a:t>
            </a:r>
            <a:endParaRPr lang="es-CO" dirty="0"/>
          </a:p>
        </p:txBody>
      </p:sp>
      <p:sp>
        <p:nvSpPr>
          <p:cNvPr id="3" name="Marcador de contenido 2"/>
          <p:cNvSpPr>
            <a:spLocks noGrp="1"/>
          </p:cNvSpPr>
          <p:nvPr>
            <p:ph idx="1"/>
          </p:nvPr>
        </p:nvSpPr>
        <p:spPr/>
        <p:txBody>
          <a:bodyPr/>
          <a:lstStyle/>
          <a:p>
            <a:r>
              <a:rPr lang="es-ES" dirty="0" err="1" smtClean="0"/>
              <a:t>Out</a:t>
            </a:r>
            <a:r>
              <a:rPr lang="es-ES" dirty="0" smtClean="0"/>
              <a:t>-of-band </a:t>
            </a:r>
            <a:r>
              <a:rPr lang="es-ES" dirty="0" err="1" smtClean="0"/>
              <a:t>signaling</a:t>
            </a:r>
            <a:r>
              <a:rPr lang="es-ES" dirty="0"/>
              <a:t> </a:t>
            </a:r>
            <a:r>
              <a:rPr lang="es-ES" dirty="0" smtClean="0"/>
              <a:t>en la forma de </a:t>
            </a:r>
            <a:r>
              <a:rPr lang="es-ES" dirty="0" err="1" smtClean="0"/>
              <a:t>common</a:t>
            </a:r>
            <a:r>
              <a:rPr lang="es-ES" dirty="0" smtClean="0"/>
              <a:t>-cannel-</a:t>
            </a:r>
            <a:r>
              <a:rPr lang="es-ES" dirty="0" err="1" smtClean="0"/>
              <a:t>signaling</a:t>
            </a:r>
            <a:r>
              <a:rPr lang="es-ES" dirty="0" smtClean="0"/>
              <a:t>, en un canal separado e inaccesible. </a:t>
            </a:r>
          </a:p>
          <a:p>
            <a:endParaRPr lang="es-ES" dirty="0" smtClean="0"/>
          </a:p>
          <a:p>
            <a:endParaRPr lang="es-ES" dirty="0"/>
          </a:p>
          <a:p>
            <a:pPr marL="0" indent="0">
              <a:buNone/>
            </a:pPr>
            <a:endParaRPr lang="es-ES" dirty="0" smtClean="0"/>
          </a:p>
        </p:txBody>
      </p:sp>
      <p:pic>
        <p:nvPicPr>
          <p:cNvPr id="5122" name="Picture 2" descr="Introduction to SS7 Signa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86919"/>
            <a:ext cx="8215868" cy="23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15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NAT</a:t>
            </a:r>
            <a:endParaRPr lang="es-CO" dirty="0"/>
          </a:p>
        </p:txBody>
      </p:sp>
      <p:sp>
        <p:nvSpPr>
          <p:cNvPr id="3" name="Marcador de contenido 2"/>
          <p:cNvSpPr>
            <a:spLocks noGrp="1"/>
          </p:cNvSpPr>
          <p:nvPr>
            <p:ph idx="1"/>
          </p:nvPr>
        </p:nvSpPr>
        <p:spPr/>
        <p:txBody>
          <a:bodyPr/>
          <a:lstStyle/>
          <a:p>
            <a:r>
              <a:rPr lang="es-ES" dirty="0" smtClean="0"/>
              <a:t>Network </a:t>
            </a:r>
            <a:r>
              <a:rPr lang="es-ES" dirty="0" err="1" smtClean="0"/>
              <a:t>Address</a:t>
            </a:r>
            <a:r>
              <a:rPr lang="es-ES" dirty="0" smtClean="0"/>
              <a:t> </a:t>
            </a:r>
            <a:r>
              <a:rPr lang="es-ES" dirty="0" err="1" smtClean="0"/>
              <a:t>Translation</a:t>
            </a:r>
            <a:endParaRPr lang="es-CO" dirty="0"/>
          </a:p>
        </p:txBody>
      </p:sp>
      <p:sp>
        <p:nvSpPr>
          <p:cNvPr id="4" name="AutoShape 2" descr="Network address translation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Imagen 5"/>
          <p:cNvPicPr>
            <a:picLocks noChangeAspect="1"/>
          </p:cNvPicPr>
          <p:nvPr/>
        </p:nvPicPr>
        <p:blipFill>
          <a:blip r:embed="rId2"/>
          <a:stretch>
            <a:fillRect/>
          </a:stretch>
        </p:blipFill>
        <p:spPr>
          <a:xfrm>
            <a:off x="3921071" y="2436181"/>
            <a:ext cx="7537504" cy="3440743"/>
          </a:xfrm>
          <a:prstGeom prst="rect">
            <a:avLst/>
          </a:prstGeom>
        </p:spPr>
      </p:pic>
    </p:spTree>
    <p:extLst>
      <p:ext uri="{BB962C8B-B14F-4D97-AF65-F5344CB8AC3E}">
        <p14:creationId xmlns:p14="http://schemas.microsoft.com/office/powerpoint/2010/main" val="33205422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general</a:t>
            </a:r>
            <a:endParaRPr lang="es-CO" dirty="0"/>
          </a:p>
        </p:txBody>
      </p:sp>
      <p:sp>
        <p:nvSpPr>
          <p:cNvPr id="3" name="Marcador de contenido 2"/>
          <p:cNvSpPr>
            <a:spLocks noGrp="1"/>
          </p:cNvSpPr>
          <p:nvPr>
            <p:ph idx="1"/>
          </p:nvPr>
        </p:nvSpPr>
        <p:spPr/>
        <p:txBody>
          <a:bodyPr/>
          <a:lstStyle/>
          <a:p>
            <a:pPr>
              <a:lnSpc>
                <a:spcPct val="80000"/>
              </a:lnSpc>
              <a:buNone/>
            </a:pPr>
            <a:r>
              <a:rPr lang="es-MX" altLang="es-CO" dirty="0">
                <a:solidFill>
                  <a:srgbClr val="000000"/>
                </a:solidFill>
              </a:rPr>
              <a:t>Las variables generales más importantes son:</a:t>
            </a:r>
          </a:p>
          <a:p>
            <a:pPr>
              <a:lnSpc>
                <a:spcPct val="80000"/>
              </a:lnSpc>
            </a:pPr>
            <a:r>
              <a:rPr lang="es-MX" altLang="es-CO" b="1" dirty="0" err="1">
                <a:solidFill>
                  <a:srgbClr val="000000"/>
                </a:solidFill>
              </a:rPr>
              <a:t>allow</a:t>
            </a:r>
            <a:r>
              <a:rPr lang="es-MX" altLang="es-CO" b="1" dirty="0">
                <a:solidFill>
                  <a:srgbClr val="000000"/>
                </a:solidFill>
              </a:rPr>
              <a:t> y </a:t>
            </a:r>
            <a:r>
              <a:rPr lang="es-MX" altLang="es-CO" b="1" dirty="0" err="1">
                <a:solidFill>
                  <a:srgbClr val="000000"/>
                </a:solidFill>
              </a:rPr>
              <a:t>disallow</a:t>
            </a:r>
            <a:r>
              <a:rPr lang="es-MX" altLang="es-CO" dirty="0">
                <a:solidFill>
                  <a:srgbClr val="000000"/>
                </a:solidFill>
              </a:rPr>
              <a:t>: indican los </a:t>
            </a:r>
            <a:r>
              <a:rPr lang="es-MX" altLang="es-CO" dirty="0" err="1">
                <a:solidFill>
                  <a:srgbClr val="000000"/>
                </a:solidFill>
              </a:rPr>
              <a:t>codecs</a:t>
            </a:r>
            <a:r>
              <a:rPr lang="es-MX" altLang="es-CO" dirty="0">
                <a:solidFill>
                  <a:srgbClr val="000000"/>
                </a:solidFill>
              </a:rPr>
              <a:t> permitidos / no permitidos.</a:t>
            </a:r>
          </a:p>
          <a:p>
            <a:pPr>
              <a:lnSpc>
                <a:spcPct val="80000"/>
              </a:lnSpc>
            </a:pPr>
            <a:r>
              <a:rPr lang="es-MX" altLang="es-CO" b="1" dirty="0" err="1">
                <a:solidFill>
                  <a:srgbClr val="000000"/>
                </a:solidFill>
              </a:rPr>
              <a:t>dtmfmode</a:t>
            </a:r>
            <a:r>
              <a:rPr lang="es-MX" altLang="es-CO" dirty="0">
                <a:solidFill>
                  <a:srgbClr val="000000"/>
                </a:solidFill>
              </a:rPr>
              <a:t>: especifica el método por el cual se enviarán los tonos (dígitos pulsados durante la conversación); </a:t>
            </a:r>
            <a:r>
              <a:rPr lang="es-MX" altLang="es-CO" dirty="0" err="1">
                <a:solidFill>
                  <a:srgbClr val="000000"/>
                </a:solidFill>
              </a:rPr>
              <a:t>inband</a:t>
            </a:r>
            <a:r>
              <a:rPr lang="es-MX" altLang="es-CO" dirty="0">
                <a:solidFill>
                  <a:srgbClr val="000000"/>
                </a:solidFill>
              </a:rPr>
              <a:t>/rfc2833/</a:t>
            </a:r>
            <a:r>
              <a:rPr lang="es-MX" altLang="es-CO" dirty="0" err="1">
                <a:solidFill>
                  <a:srgbClr val="000000"/>
                </a:solidFill>
              </a:rPr>
              <a:t>info</a:t>
            </a:r>
            <a:endParaRPr lang="es-MX" altLang="es-CO" dirty="0">
              <a:solidFill>
                <a:srgbClr val="000000"/>
              </a:solidFill>
            </a:endParaRPr>
          </a:p>
          <a:p>
            <a:pPr>
              <a:lnSpc>
                <a:spcPct val="80000"/>
              </a:lnSpc>
            </a:pPr>
            <a:r>
              <a:rPr lang="es-MX" altLang="es-CO" b="1" dirty="0" err="1">
                <a:solidFill>
                  <a:srgbClr val="000000"/>
                </a:solidFill>
              </a:rPr>
              <a:t>nat</a:t>
            </a:r>
            <a:r>
              <a:rPr lang="es-MX" altLang="es-CO" dirty="0">
                <a:solidFill>
                  <a:srgbClr val="000000"/>
                </a:solidFill>
              </a:rPr>
              <a:t>: informa a </a:t>
            </a:r>
            <a:r>
              <a:rPr lang="es-MX" altLang="es-CO" dirty="0" err="1">
                <a:solidFill>
                  <a:srgbClr val="000000"/>
                </a:solidFill>
              </a:rPr>
              <a:t>Asterisk</a:t>
            </a:r>
            <a:r>
              <a:rPr lang="es-MX" altLang="es-CO" dirty="0">
                <a:solidFill>
                  <a:srgbClr val="000000"/>
                </a:solidFill>
              </a:rPr>
              <a:t> el tipo de NAT en el que se encuentra; yes/no/</a:t>
            </a:r>
            <a:r>
              <a:rPr lang="es-MX" altLang="es-CO" dirty="0" err="1">
                <a:solidFill>
                  <a:srgbClr val="000000"/>
                </a:solidFill>
              </a:rPr>
              <a:t>never</a:t>
            </a:r>
            <a:r>
              <a:rPr lang="es-MX" altLang="es-CO" dirty="0">
                <a:solidFill>
                  <a:srgbClr val="000000"/>
                </a:solidFill>
              </a:rPr>
              <a:t>/</a:t>
            </a:r>
            <a:r>
              <a:rPr lang="es-MX" altLang="es-CO" dirty="0" err="1">
                <a:solidFill>
                  <a:srgbClr val="000000"/>
                </a:solidFill>
              </a:rPr>
              <a:t>route</a:t>
            </a:r>
            <a:endParaRPr lang="es-MX" altLang="es-CO" dirty="0">
              <a:solidFill>
                <a:srgbClr val="000000"/>
              </a:solidFill>
            </a:endParaRPr>
          </a:p>
          <a:p>
            <a:pPr>
              <a:lnSpc>
                <a:spcPct val="80000"/>
              </a:lnSpc>
            </a:pPr>
            <a:r>
              <a:rPr lang="es-MX" altLang="es-CO" b="1" dirty="0" err="1">
                <a:solidFill>
                  <a:srgbClr val="000000"/>
                </a:solidFill>
              </a:rPr>
              <a:t>externip</a:t>
            </a:r>
            <a:r>
              <a:rPr lang="es-MX" altLang="es-CO" dirty="0">
                <a:solidFill>
                  <a:srgbClr val="000000"/>
                </a:solidFill>
              </a:rPr>
              <a:t>: dirección pública si esta atrás de un NAT.</a:t>
            </a:r>
          </a:p>
          <a:p>
            <a:pPr>
              <a:lnSpc>
                <a:spcPct val="80000"/>
              </a:lnSpc>
            </a:pPr>
            <a:r>
              <a:rPr lang="es-MX" altLang="es-CO" b="1" dirty="0" err="1">
                <a:solidFill>
                  <a:srgbClr val="000000"/>
                </a:solidFill>
              </a:rPr>
              <a:t>context</a:t>
            </a:r>
            <a:r>
              <a:rPr lang="es-MX" altLang="es-CO" dirty="0">
                <a:solidFill>
                  <a:srgbClr val="000000"/>
                </a:solidFill>
              </a:rPr>
              <a:t>: contexto por defecto donde entrarán las  llamadas entrantes por SIP.</a:t>
            </a:r>
          </a:p>
          <a:p>
            <a:pPr>
              <a:lnSpc>
                <a:spcPct val="80000"/>
              </a:lnSpc>
            </a:pPr>
            <a:r>
              <a:rPr lang="es-MX" altLang="es-CO" b="1" dirty="0" err="1">
                <a:solidFill>
                  <a:srgbClr val="000000"/>
                </a:solidFill>
              </a:rPr>
              <a:t>port</a:t>
            </a:r>
            <a:r>
              <a:rPr lang="es-MX" altLang="es-CO" dirty="0">
                <a:solidFill>
                  <a:srgbClr val="000000"/>
                </a:solidFill>
              </a:rPr>
              <a:t>: puerto en el que escuchar (5060 ).</a:t>
            </a:r>
            <a:endParaRPr lang="en-US" altLang="es-CO" dirty="0">
              <a:solidFill>
                <a:srgbClr val="000000"/>
              </a:solidFill>
            </a:endParaRPr>
          </a:p>
          <a:p>
            <a:endParaRPr lang="es-CO" dirty="0"/>
          </a:p>
        </p:txBody>
      </p:sp>
    </p:spTree>
    <p:extLst>
      <p:ext uri="{BB962C8B-B14F-4D97-AF65-F5344CB8AC3E}">
        <p14:creationId xmlns:p14="http://schemas.microsoft.com/office/powerpoint/2010/main" val="104047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11700" y="445025"/>
            <a:ext cx="8520600" cy="572700"/>
          </a:xfrm>
        </p:spPr>
        <p:txBody>
          <a:bodyPr>
            <a:normAutofit fontScale="90000"/>
          </a:bodyPr>
          <a:lstStyle/>
          <a:p>
            <a:r>
              <a:rPr lang="es-CO" dirty="0" smtClean="0">
                <a:solidFill>
                  <a:schemeClr val="bg2"/>
                </a:solidFill>
                <a:latin typeface="Calibri" panose="020F0502020204030204" pitchFamily="34" charset="0"/>
                <a:cs typeface="Calibri" panose="020F0502020204030204" pitchFamily="34" charset="0"/>
              </a:rPr>
              <a:t>Paradigma Doctor-Enfermera</a:t>
            </a:r>
            <a:endParaRPr lang="es-CO" dirty="0">
              <a:solidFill>
                <a:schemeClr val="bg2"/>
              </a:solidFill>
              <a:latin typeface="Calibri" panose="020F0502020204030204" pitchFamily="34" charset="0"/>
              <a:cs typeface="Calibri" panose="020F0502020204030204" pitchFamily="34" charset="0"/>
            </a:endParaRPr>
          </a:p>
        </p:txBody>
      </p:sp>
      <p:sp>
        <p:nvSpPr>
          <p:cNvPr id="5" name="Marcador de texto 2"/>
          <p:cNvSpPr txBox="1">
            <a:spLocks/>
          </p:cNvSpPr>
          <p:nvPr/>
        </p:nvSpPr>
        <p:spPr>
          <a:xfrm>
            <a:off x="311700" y="1152475"/>
            <a:ext cx="8520600" cy="341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s-ES" sz="2400" smtClean="0">
                <a:latin typeface="Calibri" panose="020F0502020204030204" pitchFamily="34" charset="0"/>
                <a:cs typeface="Calibri" panose="020F0502020204030204" pitchFamily="34" charset="0"/>
              </a:rPr>
              <a:t>¿Quién es la persona/cosa más importante en un quirófano?</a:t>
            </a: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pic>
        <p:nvPicPr>
          <p:cNvPr id="6" name="Picture 2" descr="Cómo mejorar la eficiencia en quirófanos? - Union Med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54" y="1749453"/>
            <a:ext cx="4653140" cy="310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970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a:t>
            </a:r>
            <a:r>
              <a:rPr lang="es-ES" dirty="0" err="1" smtClean="0"/>
              <a:t>type</a:t>
            </a:r>
            <a:endParaRPr lang="es-CO" dirty="0"/>
          </a:p>
        </p:txBody>
      </p:sp>
      <p:sp>
        <p:nvSpPr>
          <p:cNvPr id="3" name="Marcador de contenido 2"/>
          <p:cNvSpPr>
            <a:spLocks noGrp="1"/>
          </p:cNvSpPr>
          <p:nvPr>
            <p:ph idx="1"/>
          </p:nvPr>
        </p:nvSpPr>
        <p:spPr/>
        <p:txBody>
          <a:bodyPr>
            <a:normAutofit lnSpcReduction="10000"/>
          </a:bodyPr>
          <a:lstStyle/>
          <a:p>
            <a:r>
              <a:rPr lang="es-MX" altLang="es-CO" b="1" dirty="0" err="1">
                <a:solidFill>
                  <a:srgbClr val="000000"/>
                </a:solidFill>
              </a:rPr>
              <a:t>user</a:t>
            </a:r>
            <a:r>
              <a:rPr lang="es-MX" altLang="es-CO" dirty="0">
                <a:solidFill>
                  <a:srgbClr val="000000"/>
                </a:solidFill>
              </a:rPr>
              <a:t>: envía llamadas a </a:t>
            </a:r>
            <a:r>
              <a:rPr lang="es-MX" altLang="es-CO" dirty="0" err="1">
                <a:solidFill>
                  <a:srgbClr val="000000"/>
                </a:solidFill>
              </a:rPr>
              <a:t>Asterisk</a:t>
            </a:r>
            <a:r>
              <a:rPr lang="es-MX" altLang="es-CO" dirty="0">
                <a:solidFill>
                  <a:srgbClr val="000000"/>
                </a:solidFill>
              </a:rPr>
              <a:t>.</a:t>
            </a:r>
          </a:p>
          <a:p>
            <a:r>
              <a:rPr lang="es-MX" altLang="es-CO" b="1" dirty="0">
                <a:solidFill>
                  <a:srgbClr val="000000"/>
                </a:solidFill>
              </a:rPr>
              <a:t>peer</a:t>
            </a:r>
            <a:r>
              <a:rPr lang="es-MX" altLang="es-CO" dirty="0">
                <a:solidFill>
                  <a:srgbClr val="000000"/>
                </a:solidFill>
              </a:rPr>
              <a:t>: recibe llamadas de </a:t>
            </a:r>
            <a:r>
              <a:rPr lang="es-MX" altLang="es-CO" dirty="0" err="1">
                <a:solidFill>
                  <a:srgbClr val="000000"/>
                </a:solidFill>
              </a:rPr>
              <a:t>Asterisk</a:t>
            </a:r>
            <a:r>
              <a:rPr lang="es-MX" altLang="es-CO" dirty="0">
                <a:solidFill>
                  <a:srgbClr val="000000"/>
                </a:solidFill>
              </a:rPr>
              <a:t>.</a:t>
            </a:r>
          </a:p>
          <a:p>
            <a:r>
              <a:rPr lang="es-MX" altLang="es-CO" b="1" dirty="0" err="1">
                <a:solidFill>
                  <a:srgbClr val="000000"/>
                </a:solidFill>
              </a:rPr>
              <a:t>friend</a:t>
            </a:r>
            <a:r>
              <a:rPr lang="es-MX" altLang="es-CO" dirty="0">
                <a:solidFill>
                  <a:srgbClr val="000000"/>
                </a:solidFill>
              </a:rPr>
              <a:t>: recibe y envía llamadas.</a:t>
            </a:r>
          </a:p>
          <a:p>
            <a:endParaRPr lang="es-MX" altLang="es-CO" dirty="0">
              <a:solidFill>
                <a:srgbClr val="000000"/>
              </a:solidFill>
            </a:endParaRPr>
          </a:p>
          <a:p>
            <a:r>
              <a:rPr lang="es-MX" altLang="es-CO" dirty="0">
                <a:solidFill>
                  <a:srgbClr val="000000"/>
                </a:solidFill>
              </a:rPr>
              <a:t>La sintaxis para definir un </a:t>
            </a:r>
            <a:r>
              <a:rPr lang="es-MX" altLang="es-CO" i="1" dirty="0" err="1">
                <a:solidFill>
                  <a:srgbClr val="000000"/>
                </a:solidFill>
              </a:rPr>
              <a:t>type</a:t>
            </a:r>
            <a:r>
              <a:rPr lang="es-MX" altLang="es-CO" dirty="0">
                <a:solidFill>
                  <a:srgbClr val="000000"/>
                </a:solidFill>
              </a:rPr>
              <a:t> es:</a:t>
            </a:r>
          </a:p>
          <a:p>
            <a:pPr lvl="1">
              <a:buNone/>
            </a:pPr>
            <a:r>
              <a:rPr lang="es-MX" altLang="es-CO" i="1" dirty="0">
                <a:solidFill>
                  <a:srgbClr val="000000"/>
                </a:solidFill>
              </a:rPr>
              <a:t>[nombre] ; contexto</a:t>
            </a:r>
          </a:p>
          <a:p>
            <a:pPr lvl="1">
              <a:buNone/>
            </a:pPr>
            <a:r>
              <a:rPr lang="es-MX" altLang="es-CO" i="1" dirty="0" err="1">
                <a:solidFill>
                  <a:srgbClr val="000000"/>
                </a:solidFill>
              </a:rPr>
              <a:t>type</a:t>
            </a:r>
            <a:r>
              <a:rPr lang="es-MX" altLang="es-CO" i="1" dirty="0">
                <a:solidFill>
                  <a:srgbClr val="000000"/>
                </a:solidFill>
              </a:rPr>
              <a:t> = </a:t>
            </a:r>
            <a:r>
              <a:rPr lang="es-MX" altLang="es-CO" i="1" dirty="0" err="1">
                <a:solidFill>
                  <a:srgbClr val="000000"/>
                </a:solidFill>
              </a:rPr>
              <a:t>friend</a:t>
            </a:r>
            <a:r>
              <a:rPr lang="es-MX" altLang="es-CO" i="1" dirty="0">
                <a:solidFill>
                  <a:srgbClr val="000000"/>
                </a:solidFill>
              </a:rPr>
              <a:t> / peer / </a:t>
            </a:r>
            <a:r>
              <a:rPr lang="es-MX" altLang="es-CO" i="1" dirty="0" err="1">
                <a:solidFill>
                  <a:srgbClr val="000000"/>
                </a:solidFill>
              </a:rPr>
              <a:t>user</a:t>
            </a:r>
            <a:endParaRPr lang="es-MX" altLang="es-CO" i="1" dirty="0">
              <a:solidFill>
                <a:srgbClr val="000000"/>
              </a:solidFill>
            </a:endParaRPr>
          </a:p>
          <a:p>
            <a:pPr lvl="1">
              <a:buNone/>
            </a:pPr>
            <a:r>
              <a:rPr lang="es-MX" altLang="es-CO" i="1" dirty="0">
                <a:solidFill>
                  <a:srgbClr val="000000"/>
                </a:solidFill>
              </a:rPr>
              <a:t>variable1 = valor</a:t>
            </a:r>
          </a:p>
          <a:p>
            <a:pPr lvl="1">
              <a:buNone/>
            </a:pPr>
            <a:r>
              <a:rPr lang="es-MX" altLang="es-CO" i="1" dirty="0">
                <a:solidFill>
                  <a:srgbClr val="000000"/>
                </a:solidFill>
              </a:rPr>
              <a:t>variable2 = valor</a:t>
            </a:r>
          </a:p>
          <a:p>
            <a:pPr lvl="1">
              <a:buNone/>
            </a:pPr>
            <a:r>
              <a:rPr lang="es-MX" altLang="es-CO" i="1" dirty="0">
                <a:solidFill>
                  <a:srgbClr val="000000"/>
                </a:solidFill>
              </a:rPr>
              <a:t>....</a:t>
            </a:r>
            <a:endParaRPr lang="en-US" altLang="es-CO" dirty="0"/>
          </a:p>
          <a:p>
            <a:endParaRPr lang="es-CO" dirty="0"/>
          </a:p>
        </p:txBody>
      </p:sp>
    </p:spTree>
    <p:extLst>
      <p:ext uri="{BB962C8B-B14F-4D97-AF65-F5344CB8AC3E}">
        <p14:creationId xmlns:p14="http://schemas.microsoft.com/office/powerpoint/2010/main" val="11696080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variables de canales</a:t>
            </a:r>
            <a:endParaRPr lang="es-CO" dirty="0"/>
          </a:p>
        </p:txBody>
      </p:sp>
      <p:sp>
        <p:nvSpPr>
          <p:cNvPr id="3" name="Marcador de contenido 2"/>
          <p:cNvSpPr>
            <a:spLocks noGrp="1"/>
          </p:cNvSpPr>
          <p:nvPr>
            <p:ph idx="1"/>
          </p:nvPr>
        </p:nvSpPr>
        <p:spPr/>
        <p:txBody>
          <a:bodyPr>
            <a:normAutofit fontScale="85000" lnSpcReduction="10000"/>
          </a:bodyPr>
          <a:lstStyle/>
          <a:p>
            <a:pPr>
              <a:lnSpc>
                <a:spcPct val="80000"/>
              </a:lnSpc>
              <a:buNone/>
            </a:pPr>
            <a:r>
              <a:rPr lang="es-MX" altLang="es-CO" dirty="0">
                <a:solidFill>
                  <a:srgbClr val="000000"/>
                </a:solidFill>
              </a:rPr>
              <a:t>	Las variables más importantes son:</a:t>
            </a:r>
          </a:p>
          <a:p>
            <a:pPr>
              <a:lnSpc>
                <a:spcPct val="80000"/>
              </a:lnSpc>
            </a:pPr>
            <a:r>
              <a:rPr lang="es-MX" altLang="es-CO" b="1" dirty="0" err="1">
                <a:solidFill>
                  <a:srgbClr val="000000"/>
                </a:solidFill>
              </a:rPr>
              <a:t>type</a:t>
            </a:r>
            <a:r>
              <a:rPr lang="es-MX" altLang="es-CO" dirty="0">
                <a:solidFill>
                  <a:srgbClr val="000000"/>
                </a:solidFill>
              </a:rPr>
              <a:t>: peer / </a:t>
            </a:r>
            <a:r>
              <a:rPr lang="es-MX" altLang="es-CO" dirty="0" err="1">
                <a:solidFill>
                  <a:srgbClr val="000000"/>
                </a:solidFill>
              </a:rPr>
              <a:t>friend</a:t>
            </a:r>
            <a:endParaRPr lang="es-MX" altLang="es-CO" dirty="0">
              <a:solidFill>
                <a:srgbClr val="000000"/>
              </a:solidFill>
            </a:endParaRPr>
          </a:p>
          <a:p>
            <a:pPr>
              <a:lnSpc>
                <a:spcPct val="80000"/>
              </a:lnSpc>
            </a:pPr>
            <a:r>
              <a:rPr lang="es-MX" altLang="es-CO" b="1" dirty="0" err="1">
                <a:solidFill>
                  <a:srgbClr val="000000"/>
                </a:solidFill>
              </a:rPr>
              <a:t>context</a:t>
            </a:r>
            <a:r>
              <a:rPr lang="es-MX" altLang="es-CO" dirty="0">
                <a:solidFill>
                  <a:srgbClr val="000000"/>
                </a:solidFill>
              </a:rPr>
              <a:t>: contexto donde entrarán las llamadas generadas.</a:t>
            </a:r>
          </a:p>
          <a:p>
            <a:pPr>
              <a:lnSpc>
                <a:spcPct val="80000"/>
              </a:lnSpc>
            </a:pPr>
            <a:r>
              <a:rPr lang="es-MX" altLang="es-CO" b="1" dirty="0" err="1">
                <a:solidFill>
                  <a:srgbClr val="000000"/>
                </a:solidFill>
              </a:rPr>
              <a:t>nat</a:t>
            </a:r>
            <a:r>
              <a:rPr lang="es-MX" altLang="es-CO" dirty="0">
                <a:solidFill>
                  <a:srgbClr val="000000"/>
                </a:solidFill>
              </a:rPr>
              <a:t>: indica si el usuario o peer se encuentra tras un NAT.</a:t>
            </a:r>
          </a:p>
          <a:p>
            <a:pPr>
              <a:lnSpc>
                <a:spcPct val="80000"/>
              </a:lnSpc>
            </a:pPr>
            <a:r>
              <a:rPr lang="es-MX" altLang="es-CO" b="1" dirty="0">
                <a:solidFill>
                  <a:srgbClr val="000000"/>
                </a:solidFill>
              </a:rPr>
              <a:t>host</a:t>
            </a:r>
            <a:r>
              <a:rPr lang="es-MX" altLang="es-CO" dirty="0">
                <a:solidFill>
                  <a:srgbClr val="000000"/>
                </a:solidFill>
              </a:rPr>
              <a:t>: IP remota o </a:t>
            </a:r>
            <a:r>
              <a:rPr lang="es-MX" altLang="es-CO" dirty="0" err="1">
                <a:solidFill>
                  <a:srgbClr val="000000"/>
                </a:solidFill>
              </a:rPr>
              <a:t>dynamic</a:t>
            </a:r>
            <a:r>
              <a:rPr lang="es-MX" altLang="es-CO" dirty="0">
                <a:solidFill>
                  <a:srgbClr val="000000"/>
                </a:solidFill>
              </a:rPr>
              <a:t> (en el caso en que la IP no sea fija).</a:t>
            </a:r>
          </a:p>
          <a:p>
            <a:pPr>
              <a:lnSpc>
                <a:spcPct val="80000"/>
              </a:lnSpc>
            </a:pPr>
            <a:r>
              <a:rPr lang="es-MX" altLang="es-CO" b="1" dirty="0" err="1">
                <a:solidFill>
                  <a:srgbClr val="000000"/>
                </a:solidFill>
              </a:rPr>
              <a:t>username</a:t>
            </a:r>
            <a:r>
              <a:rPr lang="es-MX" altLang="es-CO" dirty="0">
                <a:solidFill>
                  <a:srgbClr val="000000"/>
                </a:solidFill>
              </a:rPr>
              <a:t>: nombre de usuario.</a:t>
            </a:r>
          </a:p>
          <a:p>
            <a:pPr>
              <a:lnSpc>
                <a:spcPct val="80000"/>
              </a:lnSpc>
            </a:pPr>
            <a:r>
              <a:rPr lang="es-MX" altLang="es-CO" b="1" dirty="0" err="1">
                <a:solidFill>
                  <a:srgbClr val="000000"/>
                </a:solidFill>
              </a:rPr>
              <a:t>secret</a:t>
            </a:r>
            <a:r>
              <a:rPr lang="es-MX" altLang="es-CO" dirty="0">
                <a:solidFill>
                  <a:srgbClr val="000000"/>
                </a:solidFill>
              </a:rPr>
              <a:t>: contraseña de acceso en texto plano.</a:t>
            </a:r>
          </a:p>
          <a:p>
            <a:pPr>
              <a:lnSpc>
                <a:spcPct val="80000"/>
              </a:lnSpc>
            </a:pPr>
            <a:r>
              <a:rPr lang="es-MX" altLang="es-CO" b="1" dirty="0" err="1">
                <a:solidFill>
                  <a:srgbClr val="000000"/>
                </a:solidFill>
              </a:rPr>
              <a:t>allow</a:t>
            </a:r>
            <a:r>
              <a:rPr lang="es-MX" altLang="es-CO" b="1" dirty="0">
                <a:solidFill>
                  <a:srgbClr val="000000"/>
                </a:solidFill>
              </a:rPr>
              <a:t> y </a:t>
            </a:r>
            <a:r>
              <a:rPr lang="es-MX" altLang="es-CO" b="1" dirty="0" err="1">
                <a:solidFill>
                  <a:srgbClr val="000000"/>
                </a:solidFill>
              </a:rPr>
              <a:t>disallow</a:t>
            </a:r>
            <a:r>
              <a:rPr lang="es-MX" altLang="es-CO" dirty="0">
                <a:solidFill>
                  <a:srgbClr val="000000"/>
                </a:solidFill>
              </a:rPr>
              <a:t>: configuraciones de </a:t>
            </a:r>
            <a:r>
              <a:rPr lang="es-MX" altLang="es-CO" dirty="0" err="1">
                <a:solidFill>
                  <a:srgbClr val="000000"/>
                </a:solidFill>
              </a:rPr>
              <a:t>codecs</a:t>
            </a:r>
            <a:r>
              <a:rPr lang="es-MX" altLang="es-CO" dirty="0">
                <a:solidFill>
                  <a:srgbClr val="000000"/>
                </a:solidFill>
              </a:rPr>
              <a:t> específicas para cada peer / </a:t>
            </a:r>
            <a:r>
              <a:rPr lang="es-MX" altLang="es-CO" dirty="0" err="1">
                <a:solidFill>
                  <a:srgbClr val="000000"/>
                </a:solidFill>
              </a:rPr>
              <a:t>friend</a:t>
            </a:r>
            <a:r>
              <a:rPr lang="es-MX" altLang="es-CO" dirty="0">
                <a:solidFill>
                  <a:srgbClr val="000000"/>
                </a:solidFill>
              </a:rPr>
              <a:t>.</a:t>
            </a:r>
          </a:p>
          <a:p>
            <a:pPr>
              <a:lnSpc>
                <a:spcPct val="80000"/>
              </a:lnSpc>
            </a:pPr>
            <a:r>
              <a:rPr lang="es-MX" altLang="es-CO" b="1" dirty="0" err="1">
                <a:solidFill>
                  <a:srgbClr val="000000"/>
                </a:solidFill>
              </a:rPr>
              <a:t>qualify</a:t>
            </a:r>
            <a:r>
              <a:rPr lang="es-MX" altLang="es-CO" dirty="0">
                <a:solidFill>
                  <a:srgbClr val="000000"/>
                </a:solidFill>
              </a:rPr>
              <a:t>: evalúa el estado del extremo SIP para conocer su accesibilidad y latencia (tener cuidado si el otro extremo no esta configurado para responder).</a:t>
            </a:r>
          </a:p>
          <a:p>
            <a:pPr>
              <a:lnSpc>
                <a:spcPct val="80000"/>
              </a:lnSpc>
            </a:pPr>
            <a:r>
              <a:rPr lang="es-MX" altLang="es-CO" b="1" dirty="0" err="1">
                <a:solidFill>
                  <a:srgbClr val="000000"/>
                </a:solidFill>
              </a:rPr>
              <a:t>canreinvite</a:t>
            </a:r>
            <a:r>
              <a:rPr lang="es-MX" altLang="es-CO" dirty="0">
                <a:solidFill>
                  <a:srgbClr val="000000"/>
                </a:solidFill>
              </a:rPr>
              <a:t>: permite que el tráfico de voz pase por el </a:t>
            </a:r>
            <a:r>
              <a:rPr lang="es-MX" altLang="es-CO" dirty="0" err="1">
                <a:solidFill>
                  <a:srgbClr val="000000"/>
                </a:solidFill>
              </a:rPr>
              <a:t>asterisk</a:t>
            </a:r>
            <a:r>
              <a:rPr lang="es-MX" altLang="es-CO" dirty="0">
                <a:solidFill>
                  <a:srgbClr val="000000"/>
                </a:solidFill>
              </a:rPr>
              <a:t> o bien directamente entre las partes.</a:t>
            </a:r>
            <a:endParaRPr lang="en-US" altLang="es-CO" dirty="0"/>
          </a:p>
          <a:p>
            <a:endParaRPr lang="es-CO" dirty="0"/>
          </a:p>
        </p:txBody>
      </p:sp>
    </p:spTree>
    <p:extLst>
      <p:ext uri="{BB962C8B-B14F-4D97-AF65-F5344CB8AC3E}">
        <p14:creationId xmlns:p14="http://schemas.microsoft.com/office/powerpoint/2010/main" val="5457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ejemplo canal in/</a:t>
            </a:r>
            <a:r>
              <a:rPr lang="es-ES" dirty="0" err="1" smtClean="0"/>
              <a:t>out</a:t>
            </a:r>
            <a:endParaRPr lang="es-CO" dirty="0"/>
          </a:p>
        </p:txBody>
      </p:sp>
      <p:sp>
        <p:nvSpPr>
          <p:cNvPr id="3" name="Marcador de contenido 2"/>
          <p:cNvSpPr>
            <a:spLocks noGrp="1"/>
          </p:cNvSpPr>
          <p:nvPr>
            <p:ph idx="1"/>
          </p:nvPr>
        </p:nvSpPr>
        <p:spPr/>
        <p:txBody>
          <a:bodyPr/>
          <a:lstStyle/>
          <a:p>
            <a:pPr lvl="1">
              <a:buNone/>
            </a:pPr>
            <a:r>
              <a:rPr lang="es-MX" altLang="es-CO" i="1" dirty="0">
                <a:solidFill>
                  <a:srgbClr val="000000"/>
                </a:solidFill>
              </a:rPr>
              <a:t>[pepe] ; usuario pepe</a:t>
            </a:r>
          </a:p>
          <a:p>
            <a:pPr lvl="1">
              <a:buNone/>
            </a:pPr>
            <a:r>
              <a:rPr lang="es-MX" altLang="es-CO" i="1" dirty="0" err="1">
                <a:solidFill>
                  <a:srgbClr val="000000"/>
                </a:solidFill>
              </a:rPr>
              <a:t>type</a:t>
            </a:r>
            <a:r>
              <a:rPr lang="es-MX" altLang="es-CO" i="1" dirty="0">
                <a:solidFill>
                  <a:srgbClr val="000000"/>
                </a:solidFill>
              </a:rPr>
              <a:t>=</a:t>
            </a:r>
            <a:r>
              <a:rPr lang="es-MX" altLang="es-CO" i="1" dirty="0" err="1">
                <a:solidFill>
                  <a:srgbClr val="000000"/>
                </a:solidFill>
              </a:rPr>
              <a:t>friend</a:t>
            </a:r>
            <a:endParaRPr lang="es-MX" altLang="es-CO" i="1" dirty="0">
              <a:solidFill>
                <a:srgbClr val="000000"/>
              </a:solidFill>
            </a:endParaRPr>
          </a:p>
          <a:p>
            <a:pPr lvl="1">
              <a:buNone/>
            </a:pPr>
            <a:r>
              <a:rPr lang="es-MX" altLang="es-CO" i="1" dirty="0" err="1">
                <a:solidFill>
                  <a:srgbClr val="000000"/>
                </a:solidFill>
              </a:rPr>
              <a:t>secret</a:t>
            </a:r>
            <a:r>
              <a:rPr lang="es-MX" altLang="es-CO" i="1" dirty="0">
                <a:solidFill>
                  <a:srgbClr val="000000"/>
                </a:solidFill>
              </a:rPr>
              <a:t>=</a:t>
            </a:r>
            <a:r>
              <a:rPr lang="es-MX" altLang="es-CO" i="1" dirty="0" err="1">
                <a:solidFill>
                  <a:srgbClr val="000000"/>
                </a:solidFill>
              </a:rPr>
              <a:t>clavepepe</a:t>
            </a:r>
            <a:endParaRPr lang="es-MX" altLang="es-CO" i="1" dirty="0">
              <a:solidFill>
                <a:srgbClr val="000000"/>
              </a:solidFill>
            </a:endParaRPr>
          </a:p>
          <a:p>
            <a:pPr lvl="1">
              <a:buNone/>
            </a:pPr>
            <a:r>
              <a:rPr lang="es-MX" altLang="es-CO" i="1" dirty="0" err="1">
                <a:solidFill>
                  <a:srgbClr val="000000"/>
                </a:solidFill>
              </a:rPr>
              <a:t>context</a:t>
            </a:r>
            <a:r>
              <a:rPr lang="es-MX" altLang="es-CO" i="1" dirty="0">
                <a:solidFill>
                  <a:srgbClr val="000000"/>
                </a:solidFill>
              </a:rPr>
              <a:t>=interno</a:t>
            </a:r>
          </a:p>
          <a:p>
            <a:pPr lvl="1">
              <a:buNone/>
            </a:pPr>
            <a:r>
              <a:rPr lang="es-MX" altLang="es-CO" i="1" dirty="0">
                <a:solidFill>
                  <a:srgbClr val="000000"/>
                </a:solidFill>
              </a:rPr>
              <a:t>host=</a:t>
            </a:r>
            <a:r>
              <a:rPr lang="es-MX" altLang="es-CO" i="1" dirty="0" err="1">
                <a:solidFill>
                  <a:srgbClr val="000000"/>
                </a:solidFill>
              </a:rPr>
              <a:t>dynamic</a:t>
            </a:r>
            <a:endParaRPr lang="es-MX" altLang="es-CO" i="1" dirty="0">
              <a:solidFill>
                <a:srgbClr val="000000"/>
              </a:solidFill>
            </a:endParaRPr>
          </a:p>
          <a:p>
            <a:pPr lvl="1">
              <a:buNone/>
            </a:pPr>
            <a:r>
              <a:rPr lang="es-MX" altLang="es-CO" i="1" dirty="0" err="1">
                <a:solidFill>
                  <a:srgbClr val="000000"/>
                </a:solidFill>
              </a:rPr>
              <a:t>nat</a:t>
            </a:r>
            <a:r>
              <a:rPr lang="es-MX" altLang="es-CO" i="1" dirty="0">
                <a:solidFill>
                  <a:srgbClr val="000000"/>
                </a:solidFill>
              </a:rPr>
              <a:t>=yes</a:t>
            </a:r>
          </a:p>
          <a:p>
            <a:pPr marL="0" indent="0">
              <a:buNone/>
            </a:pPr>
            <a:endParaRPr lang="es-CO" dirty="0"/>
          </a:p>
        </p:txBody>
      </p:sp>
    </p:spTree>
    <p:extLst>
      <p:ext uri="{BB962C8B-B14F-4D97-AF65-F5344CB8AC3E}">
        <p14:creationId xmlns:p14="http://schemas.microsoft.com/office/powerpoint/2010/main" val="28327557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ejemplo2 canal in/</a:t>
            </a:r>
            <a:r>
              <a:rPr lang="es-ES" dirty="0" err="1" smtClean="0"/>
              <a:t>out</a:t>
            </a:r>
            <a:endParaRPr lang="es-CO" dirty="0"/>
          </a:p>
        </p:txBody>
      </p:sp>
      <p:sp>
        <p:nvSpPr>
          <p:cNvPr id="3" name="Marcador de contenido 2"/>
          <p:cNvSpPr>
            <a:spLocks noGrp="1"/>
          </p:cNvSpPr>
          <p:nvPr>
            <p:ph idx="1"/>
          </p:nvPr>
        </p:nvSpPr>
        <p:spPr/>
        <p:txBody>
          <a:bodyPr>
            <a:normAutofit lnSpcReduction="10000"/>
          </a:bodyPr>
          <a:lstStyle/>
          <a:p>
            <a:pPr>
              <a:buNone/>
            </a:pPr>
            <a:r>
              <a:rPr lang="es-MX" altLang="es-CO" sz="2400" i="1" dirty="0">
                <a:solidFill>
                  <a:srgbClr val="000000"/>
                </a:solidFill>
              </a:rPr>
              <a:t>[juan]</a:t>
            </a:r>
          </a:p>
          <a:p>
            <a:pPr lvl="1">
              <a:buNone/>
            </a:pPr>
            <a:r>
              <a:rPr lang="es-MX" altLang="es-CO" i="1" dirty="0" err="1">
                <a:solidFill>
                  <a:srgbClr val="000000"/>
                </a:solidFill>
              </a:rPr>
              <a:t>type</a:t>
            </a:r>
            <a:r>
              <a:rPr lang="es-MX" altLang="es-CO" i="1" dirty="0">
                <a:solidFill>
                  <a:srgbClr val="000000"/>
                </a:solidFill>
              </a:rPr>
              <a:t>=</a:t>
            </a:r>
            <a:r>
              <a:rPr lang="es-MX" altLang="es-CO" i="1" dirty="0" err="1">
                <a:solidFill>
                  <a:srgbClr val="000000"/>
                </a:solidFill>
              </a:rPr>
              <a:t>friend</a:t>
            </a:r>
            <a:endParaRPr lang="es-MX" altLang="es-CO" i="1" dirty="0">
              <a:solidFill>
                <a:srgbClr val="000000"/>
              </a:solidFill>
            </a:endParaRPr>
          </a:p>
          <a:p>
            <a:pPr lvl="1">
              <a:buNone/>
            </a:pPr>
            <a:r>
              <a:rPr lang="es-MX" altLang="es-CO" i="1" dirty="0" err="1">
                <a:solidFill>
                  <a:srgbClr val="000000"/>
                </a:solidFill>
              </a:rPr>
              <a:t>secret</a:t>
            </a:r>
            <a:r>
              <a:rPr lang="es-MX" altLang="es-CO" i="1" dirty="0">
                <a:solidFill>
                  <a:srgbClr val="000000"/>
                </a:solidFill>
              </a:rPr>
              <a:t>=</a:t>
            </a:r>
            <a:r>
              <a:rPr lang="es-MX" altLang="es-CO" i="1" dirty="0" err="1">
                <a:solidFill>
                  <a:srgbClr val="000000"/>
                </a:solidFill>
              </a:rPr>
              <a:t>clavejuan</a:t>
            </a:r>
            <a:endParaRPr lang="es-MX" altLang="es-CO" i="1" dirty="0">
              <a:solidFill>
                <a:srgbClr val="000000"/>
              </a:solidFill>
            </a:endParaRPr>
          </a:p>
          <a:p>
            <a:pPr lvl="1">
              <a:buNone/>
            </a:pPr>
            <a:r>
              <a:rPr lang="es-MX" altLang="es-CO" i="1" dirty="0" err="1">
                <a:solidFill>
                  <a:srgbClr val="000000"/>
                </a:solidFill>
              </a:rPr>
              <a:t>callerid</a:t>
            </a:r>
            <a:r>
              <a:rPr lang="es-MX" altLang="es-CO" i="1" dirty="0">
                <a:solidFill>
                  <a:srgbClr val="000000"/>
                </a:solidFill>
              </a:rPr>
              <a:t>="juan </a:t>
            </a:r>
            <a:r>
              <a:rPr lang="es-MX" altLang="es-CO" i="1" dirty="0" err="1">
                <a:solidFill>
                  <a:srgbClr val="000000"/>
                </a:solidFill>
              </a:rPr>
              <a:t>perez</a:t>
            </a:r>
            <a:r>
              <a:rPr lang="es-MX" altLang="es-CO" i="1" dirty="0">
                <a:solidFill>
                  <a:srgbClr val="000000"/>
                </a:solidFill>
              </a:rPr>
              <a:t>" &lt;1002&gt;</a:t>
            </a:r>
          </a:p>
          <a:p>
            <a:pPr lvl="1">
              <a:buNone/>
            </a:pPr>
            <a:r>
              <a:rPr lang="es-MX" altLang="es-CO" i="1" dirty="0" err="1">
                <a:solidFill>
                  <a:srgbClr val="000000"/>
                </a:solidFill>
              </a:rPr>
              <a:t>context</a:t>
            </a:r>
            <a:r>
              <a:rPr lang="es-MX" altLang="es-CO" i="1" dirty="0">
                <a:solidFill>
                  <a:srgbClr val="000000"/>
                </a:solidFill>
              </a:rPr>
              <a:t>=internos</a:t>
            </a:r>
          </a:p>
          <a:p>
            <a:pPr lvl="1">
              <a:buNone/>
            </a:pPr>
            <a:r>
              <a:rPr lang="es-MX" altLang="es-CO" i="1" dirty="0">
                <a:solidFill>
                  <a:srgbClr val="000000"/>
                </a:solidFill>
              </a:rPr>
              <a:t>host=</a:t>
            </a:r>
            <a:r>
              <a:rPr lang="es-MX" altLang="es-CO" i="1" dirty="0" err="1">
                <a:solidFill>
                  <a:srgbClr val="000000"/>
                </a:solidFill>
              </a:rPr>
              <a:t>dynamic</a:t>
            </a:r>
            <a:endParaRPr lang="es-MX" altLang="es-CO" i="1" dirty="0">
              <a:solidFill>
                <a:srgbClr val="000000"/>
              </a:solidFill>
            </a:endParaRPr>
          </a:p>
          <a:p>
            <a:pPr lvl="1">
              <a:buNone/>
            </a:pPr>
            <a:r>
              <a:rPr lang="es-MX" altLang="es-CO" i="1" dirty="0" err="1">
                <a:solidFill>
                  <a:srgbClr val="000000"/>
                </a:solidFill>
              </a:rPr>
              <a:t>nat</a:t>
            </a:r>
            <a:r>
              <a:rPr lang="es-MX" altLang="es-CO" i="1" dirty="0">
                <a:solidFill>
                  <a:srgbClr val="000000"/>
                </a:solidFill>
              </a:rPr>
              <a:t>=yes</a:t>
            </a:r>
          </a:p>
          <a:p>
            <a:pPr lvl="1">
              <a:buNone/>
            </a:pPr>
            <a:r>
              <a:rPr lang="es-MX" altLang="es-CO" i="1" dirty="0" err="1">
                <a:solidFill>
                  <a:srgbClr val="000000"/>
                </a:solidFill>
              </a:rPr>
              <a:t>canreinvite</a:t>
            </a:r>
            <a:r>
              <a:rPr lang="es-MX" altLang="es-CO" i="1" dirty="0">
                <a:solidFill>
                  <a:srgbClr val="000000"/>
                </a:solidFill>
              </a:rPr>
              <a:t>=no</a:t>
            </a:r>
          </a:p>
          <a:p>
            <a:pPr lvl="1">
              <a:buNone/>
            </a:pPr>
            <a:r>
              <a:rPr lang="es-MX" altLang="es-CO" i="1" dirty="0" err="1">
                <a:solidFill>
                  <a:srgbClr val="000000"/>
                </a:solidFill>
              </a:rPr>
              <a:t>disallow</a:t>
            </a:r>
            <a:r>
              <a:rPr lang="es-MX" altLang="es-CO" i="1" dirty="0">
                <a:solidFill>
                  <a:srgbClr val="000000"/>
                </a:solidFill>
              </a:rPr>
              <a:t>=</a:t>
            </a:r>
            <a:r>
              <a:rPr lang="es-MX" altLang="es-CO" i="1" dirty="0" err="1">
                <a:solidFill>
                  <a:srgbClr val="000000"/>
                </a:solidFill>
              </a:rPr>
              <a:t>all</a:t>
            </a:r>
            <a:endParaRPr lang="es-MX" altLang="es-CO" i="1" dirty="0">
              <a:solidFill>
                <a:srgbClr val="000000"/>
              </a:solidFill>
            </a:endParaRPr>
          </a:p>
          <a:p>
            <a:pPr lvl="1">
              <a:buNone/>
            </a:pPr>
            <a:r>
              <a:rPr lang="es-MX" altLang="es-CO" i="1" dirty="0" err="1">
                <a:solidFill>
                  <a:srgbClr val="000000"/>
                </a:solidFill>
              </a:rPr>
              <a:t>allow</a:t>
            </a:r>
            <a:r>
              <a:rPr lang="es-MX" altLang="es-CO" i="1" dirty="0">
                <a:solidFill>
                  <a:srgbClr val="000000"/>
                </a:solidFill>
              </a:rPr>
              <a:t>=</a:t>
            </a:r>
            <a:r>
              <a:rPr lang="es-MX" altLang="es-CO" i="1" dirty="0" err="1">
                <a:solidFill>
                  <a:srgbClr val="000000"/>
                </a:solidFill>
              </a:rPr>
              <a:t>gsm</a:t>
            </a:r>
            <a:r>
              <a:rPr lang="es-MX" altLang="es-CO" i="1" dirty="0">
                <a:solidFill>
                  <a:srgbClr val="000000"/>
                </a:solidFill>
              </a:rPr>
              <a:t> </a:t>
            </a:r>
          </a:p>
          <a:p>
            <a:pPr lvl="1">
              <a:buNone/>
            </a:pPr>
            <a:r>
              <a:rPr lang="es-MX" altLang="es-CO" i="1" dirty="0" err="1">
                <a:solidFill>
                  <a:srgbClr val="000000"/>
                </a:solidFill>
              </a:rPr>
              <a:t>allow</a:t>
            </a:r>
            <a:r>
              <a:rPr lang="es-MX" altLang="es-CO" i="1" dirty="0">
                <a:solidFill>
                  <a:srgbClr val="000000"/>
                </a:solidFill>
              </a:rPr>
              <a:t>=</a:t>
            </a:r>
            <a:r>
              <a:rPr lang="es-MX" altLang="es-CO" i="1" dirty="0" err="1">
                <a:solidFill>
                  <a:srgbClr val="000000"/>
                </a:solidFill>
              </a:rPr>
              <a:t>ulaw</a:t>
            </a:r>
            <a:endParaRPr lang="es-MX" altLang="es-CO" i="1" dirty="0">
              <a:solidFill>
                <a:srgbClr val="000000"/>
              </a:solidFill>
            </a:endParaRPr>
          </a:p>
          <a:p>
            <a:pPr lvl="1">
              <a:buNone/>
            </a:pPr>
            <a:r>
              <a:rPr lang="es-MX" altLang="es-CO" i="1" dirty="0" err="1">
                <a:solidFill>
                  <a:srgbClr val="000000"/>
                </a:solidFill>
              </a:rPr>
              <a:t>mailbox</a:t>
            </a:r>
            <a:r>
              <a:rPr lang="es-MX" altLang="es-CO" i="1" dirty="0">
                <a:solidFill>
                  <a:srgbClr val="000000"/>
                </a:solidFill>
              </a:rPr>
              <a:t>=1002@default</a:t>
            </a:r>
          </a:p>
          <a:p>
            <a:pPr marL="0" indent="0">
              <a:buNone/>
            </a:pPr>
            <a:endParaRPr lang="es-CO" dirty="0"/>
          </a:p>
        </p:txBody>
      </p:sp>
    </p:spTree>
    <p:extLst>
      <p:ext uri="{BB962C8B-B14F-4D97-AF65-F5344CB8AC3E}">
        <p14:creationId xmlns:p14="http://schemas.microsoft.com/office/powerpoint/2010/main" val="2805776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ejemplo canal </a:t>
            </a:r>
            <a:r>
              <a:rPr lang="es-ES" dirty="0" err="1" smtClean="0"/>
              <a:t>outbound</a:t>
            </a:r>
            <a:endParaRPr lang="es-CO" dirty="0"/>
          </a:p>
        </p:txBody>
      </p:sp>
      <p:sp>
        <p:nvSpPr>
          <p:cNvPr id="3" name="Marcador de contenido 2"/>
          <p:cNvSpPr>
            <a:spLocks noGrp="1"/>
          </p:cNvSpPr>
          <p:nvPr>
            <p:ph idx="1"/>
          </p:nvPr>
        </p:nvSpPr>
        <p:spPr/>
        <p:txBody>
          <a:bodyPr/>
          <a:lstStyle/>
          <a:p>
            <a:pPr lvl="1">
              <a:buNone/>
            </a:pPr>
            <a:r>
              <a:rPr lang="es-MX" altLang="es-CO" i="1" dirty="0">
                <a:solidFill>
                  <a:srgbClr val="000000"/>
                </a:solidFill>
              </a:rPr>
              <a:t>[sip.internetcalls.com]</a:t>
            </a:r>
          </a:p>
          <a:p>
            <a:pPr lvl="1">
              <a:buNone/>
            </a:pPr>
            <a:r>
              <a:rPr lang="es-MX" altLang="es-CO" i="1" dirty="0" err="1">
                <a:solidFill>
                  <a:srgbClr val="000000"/>
                </a:solidFill>
              </a:rPr>
              <a:t>type</a:t>
            </a:r>
            <a:r>
              <a:rPr lang="es-MX" altLang="es-CO" i="1" dirty="0">
                <a:solidFill>
                  <a:srgbClr val="000000"/>
                </a:solidFill>
              </a:rPr>
              <a:t> = peer</a:t>
            </a:r>
          </a:p>
          <a:p>
            <a:pPr lvl="1">
              <a:buNone/>
            </a:pPr>
            <a:r>
              <a:rPr lang="es-MX" altLang="es-CO" i="1" dirty="0">
                <a:solidFill>
                  <a:srgbClr val="000000"/>
                </a:solidFill>
              </a:rPr>
              <a:t>host = </a:t>
            </a:r>
            <a:r>
              <a:rPr lang="en-US" altLang="es-CO" i="1" dirty="0"/>
              <a:t>sip.internetcalls.com</a:t>
            </a:r>
          </a:p>
          <a:p>
            <a:pPr lvl="1">
              <a:buNone/>
            </a:pPr>
            <a:r>
              <a:rPr lang="es-MX" altLang="es-CO" i="1" dirty="0" err="1">
                <a:solidFill>
                  <a:srgbClr val="000000"/>
                </a:solidFill>
              </a:rPr>
              <a:t>username</a:t>
            </a:r>
            <a:r>
              <a:rPr lang="es-MX" altLang="es-CO" i="1" dirty="0">
                <a:solidFill>
                  <a:srgbClr val="000000"/>
                </a:solidFill>
              </a:rPr>
              <a:t> = </a:t>
            </a:r>
            <a:r>
              <a:rPr lang="es-MX" altLang="es-CO" i="1" dirty="0" err="1">
                <a:solidFill>
                  <a:srgbClr val="000000"/>
                </a:solidFill>
              </a:rPr>
              <a:t>miusuario</a:t>
            </a:r>
            <a:endParaRPr lang="es-MX" altLang="es-CO" i="1" dirty="0">
              <a:solidFill>
                <a:srgbClr val="000000"/>
              </a:solidFill>
            </a:endParaRPr>
          </a:p>
          <a:p>
            <a:pPr lvl="1">
              <a:buNone/>
            </a:pPr>
            <a:r>
              <a:rPr lang="es-MX" altLang="es-CO" i="1" dirty="0" err="1">
                <a:solidFill>
                  <a:srgbClr val="000000"/>
                </a:solidFill>
              </a:rPr>
              <a:t>secret</a:t>
            </a:r>
            <a:r>
              <a:rPr lang="es-MX" altLang="es-CO" i="1" dirty="0">
                <a:solidFill>
                  <a:srgbClr val="000000"/>
                </a:solidFill>
              </a:rPr>
              <a:t> = </a:t>
            </a:r>
            <a:r>
              <a:rPr lang="es-MX" altLang="es-CO" i="1" dirty="0" err="1">
                <a:solidFill>
                  <a:srgbClr val="000000"/>
                </a:solidFill>
              </a:rPr>
              <a:t>miclave</a:t>
            </a:r>
            <a:endParaRPr lang="es-MX" altLang="es-CO" i="1" dirty="0">
              <a:solidFill>
                <a:srgbClr val="000000"/>
              </a:solidFill>
            </a:endParaRPr>
          </a:p>
          <a:p>
            <a:pPr lvl="1">
              <a:buNone/>
            </a:pPr>
            <a:r>
              <a:rPr lang="es-MX" altLang="es-CO" i="1" dirty="0" err="1">
                <a:solidFill>
                  <a:srgbClr val="000000"/>
                </a:solidFill>
              </a:rPr>
              <a:t>dtmfmode</a:t>
            </a:r>
            <a:r>
              <a:rPr lang="es-MX" altLang="es-CO" i="1" dirty="0">
                <a:solidFill>
                  <a:srgbClr val="000000"/>
                </a:solidFill>
              </a:rPr>
              <a:t> = rfc2833</a:t>
            </a:r>
          </a:p>
          <a:p>
            <a:pPr lvl="1">
              <a:buNone/>
            </a:pPr>
            <a:r>
              <a:rPr lang="en-US" altLang="es-CO" i="1" dirty="0">
                <a:solidFill>
                  <a:srgbClr val="000000"/>
                </a:solidFill>
              </a:rPr>
              <a:t>disallow = all</a:t>
            </a:r>
          </a:p>
          <a:p>
            <a:pPr lvl="1">
              <a:buNone/>
            </a:pPr>
            <a:r>
              <a:rPr lang="en-US" altLang="es-CO" i="1" dirty="0">
                <a:solidFill>
                  <a:srgbClr val="000000"/>
                </a:solidFill>
              </a:rPr>
              <a:t>allow = g729</a:t>
            </a:r>
          </a:p>
          <a:p>
            <a:pPr lvl="1">
              <a:buNone/>
            </a:pPr>
            <a:r>
              <a:rPr lang="en-US" altLang="es-CO" i="1" dirty="0">
                <a:solidFill>
                  <a:srgbClr val="000000"/>
                </a:solidFill>
              </a:rPr>
              <a:t>allow = g726</a:t>
            </a:r>
            <a:endParaRPr lang="es-MX" altLang="es-CO" i="1" dirty="0">
              <a:solidFill>
                <a:srgbClr val="000000"/>
              </a:solidFill>
            </a:endParaRPr>
          </a:p>
          <a:p>
            <a:pPr marL="0" indent="0">
              <a:buNone/>
            </a:pPr>
            <a:endParaRPr lang="es-CO" dirty="0"/>
          </a:p>
        </p:txBody>
      </p:sp>
    </p:spTree>
    <p:extLst>
      <p:ext uri="{BB962C8B-B14F-4D97-AF65-F5344CB8AC3E}">
        <p14:creationId xmlns:p14="http://schemas.microsoft.com/office/powerpoint/2010/main" val="867986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DID: </a:t>
            </a:r>
            <a:r>
              <a:rPr lang="es-ES" dirty="0" err="1" smtClean="0"/>
              <a:t>Direct</a:t>
            </a:r>
            <a:r>
              <a:rPr lang="es-ES" dirty="0" smtClean="0"/>
              <a:t> </a:t>
            </a:r>
            <a:r>
              <a:rPr lang="es-ES" dirty="0" err="1" smtClean="0"/>
              <a:t>Inward</a:t>
            </a:r>
            <a:r>
              <a:rPr lang="es-ES" dirty="0" smtClean="0"/>
              <a:t> </a:t>
            </a:r>
            <a:r>
              <a:rPr lang="es-ES" dirty="0" err="1" smtClean="0"/>
              <a:t>Dialing</a:t>
            </a:r>
            <a:endParaRPr lang="es-CO" dirty="0"/>
          </a:p>
        </p:txBody>
      </p:sp>
      <p:sp>
        <p:nvSpPr>
          <p:cNvPr id="3" name="Marcador de contenido 2"/>
          <p:cNvSpPr>
            <a:spLocks noGrp="1"/>
          </p:cNvSpPr>
          <p:nvPr>
            <p:ph idx="1"/>
          </p:nvPr>
        </p:nvSpPr>
        <p:spPr/>
        <p:txBody>
          <a:bodyPr>
            <a:normAutofit/>
          </a:bodyPr>
          <a:lstStyle/>
          <a:p>
            <a:r>
              <a:rPr lang="es-ES" dirty="0" smtClean="0"/>
              <a:t>Cuando un proveedor de telefonía conecta un bloque de números a su PBX. Permite que los negocios configuren números virtuales que puedan sobrepasar la recepción principal e ir directamente a una extensión de escritorio o grupo de extensiones. </a:t>
            </a:r>
          </a:p>
          <a:p>
            <a:r>
              <a:rPr lang="es-ES" dirty="0" smtClean="0"/>
              <a:t>DID puede ser usado con números locales, Premium-</a:t>
            </a:r>
            <a:r>
              <a:rPr lang="es-ES" dirty="0" err="1" smtClean="0"/>
              <a:t>rate</a:t>
            </a:r>
            <a:r>
              <a:rPr lang="es-ES" dirty="0" smtClean="0"/>
              <a:t> o </a:t>
            </a:r>
            <a:r>
              <a:rPr lang="es-ES" dirty="0" err="1" smtClean="0"/>
              <a:t>toll</a:t>
            </a:r>
            <a:r>
              <a:rPr lang="es-ES" dirty="0" smtClean="0"/>
              <a:t>-free</a:t>
            </a:r>
          </a:p>
          <a:p>
            <a:r>
              <a:rPr lang="es-ES" dirty="0" smtClean="0"/>
              <a:t>Otros nombres de DID son: </a:t>
            </a:r>
            <a:r>
              <a:rPr lang="es-ES" dirty="0" err="1" smtClean="0"/>
              <a:t>direct</a:t>
            </a:r>
            <a:r>
              <a:rPr lang="es-ES" dirty="0" smtClean="0"/>
              <a:t>-dial </a:t>
            </a:r>
            <a:r>
              <a:rPr lang="es-ES" dirty="0" err="1" smtClean="0"/>
              <a:t>numbers</a:t>
            </a:r>
            <a:r>
              <a:rPr lang="es-ES" dirty="0" smtClean="0"/>
              <a:t>, </a:t>
            </a:r>
            <a:r>
              <a:rPr lang="es-ES" dirty="0" err="1" smtClean="0"/>
              <a:t>direct</a:t>
            </a:r>
            <a:r>
              <a:rPr lang="es-ES" dirty="0" smtClean="0"/>
              <a:t> dial, </a:t>
            </a:r>
            <a:r>
              <a:rPr lang="es-ES" dirty="0" err="1" smtClean="0"/>
              <a:t>direct</a:t>
            </a:r>
            <a:r>
              <a:rPr lang="es-ES" dirty="0" smtClean="0"/>
              <a:t> dial-</a:t>
            </a:r>
            <a:r>
              <a:rPr lang="es-ES" dirty="0" err="1" smtClean="0"/>
              <a:t>ins</a:t>
            </a:r>
            <a:r>
              <a:rPr lang="es-ES" dirty="0" smtClean="0"/>
              <a:t>. (numero directo)</a:t>
            </a:r>
          </a:p>
          <a:p>
            <a:r>
              <a:rPr lang="en-US" dirty="0" smtClean="0"/>
              <a:t>DID </a:t>
            </a:r>
            <a:r>
              <a:rPr lang="en-US" dirty="0" err="1" smtClean="0"/>
              <a:t>es</a:t>
            </a:r>
            <a:r>
              <a:rPr lang="en-US" dirty="0" smtClean="0"/>
              <a:t> un </a:t>
            </a:r>
            <a:r>
              <a:rPr lang="en-US" dirty="0" err="1" smtClean="0"/>
              <a:t>número</a:t>
            </a:r>
            <a:r>
              <a:rPr lang="en-US" dirty="0" smtClean="0"/>
              <a:t> virtual que </a:t>
            </a:r>
            <a:r>
              <a:rPr lang="en-US" dirty="0" err="1" smtClean="0"/>
              <a:t>va</a:t>
            </a:r>
            <a:r>
              <a:rPr lang="en-US" dirty="0" smtClean="0"/>
              <a:t> </a:t>
            </a:r>
            <a:r>
              <a:rPr lang="en-US" dirty="0" err="1" smtClean="0"/>
              <a:t>directamente</a:t>
            </a:r>
            <a:r>
              <a:rPr lang="en-US" dirty="0" smtClean="0"/>
              <a:t> a </a:t>
            </a:r>
            <a:r>
              <a:rPr lang="en-US" dirty="0" err="1" smtClean="0"/>
              <a:t>una</a:t>
            </a:r>
            <a:r>
              <a:rPr lang="en-US" dirty="0" smtClean="0"/>
              <a:t> extension o </a:t>
            </a:r>
            <a:r>
              <a:rPr lang="en-US" dirty="0" err="1" smtClean="0"/>
              <a:t>localización</a:t>
            </a:r>
            <a:r>
              <a:rPr lang="en-US" dirty="0" smtClean="0"/>
              <a:t> </a:t>
            </a:r>
            <a:r>
              <a:rPr lang="en-US" dirty="0" err="1" smtClean="0"/>
              <a:t>en</a:t>
            </a:r>
            <a:r>
              <a:rPr lang="en-US" dirty="0" smtClean="0"/>
              <a:t> </a:t>
            </a:r>
            <a:r>
              <a:rPr lang="en-US" dirty="0" err="1" smtClean="0"/>
              <a:t>su</a:t>
            </a:r>
            <a:r>
              <a:rPr lang="en-US" dirty="0" smtClean="0"/>
              <a:t> </a:t>
            </a:r>
            <a:r>
              <a:rPr lang="en-US" dirty="0" err="1" smtClean="0"/>
              <a:t>empresa</a:t>
            </a:r>
            <a:r>
              <a:rPr lang="en-US" dirty="0" smtClean="0"/>
              <a:t>. </a:t>
            </a:r>
            <a:endParaRPr lang="es-CO" dirty="0"/>
          </a:p>
        </p:txBody>
      </p:sp>
    </p:spTree>
    <p:extLst>
      <p:ext uri="{BB962C8B-B14F-4D97-AF65-F5344CB8AC3E}">
        <p14:creationId xmlns:p14="http://schemas.microsoft.com/office/powerpoint/2010/main" val="39477538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canal entrante (</a:t>
            </a:r>
            <a:r>
              <a:rPr lang="es-ES" dirty="0" err="1" smtClean="0"/>
              <a:t>inbound</a:t>
            </a:r>
            <a:r>
              <a:rPr lang="es-ES" dirty="0" smtClean="0"/>
              <a:t>)</a:t>
            </a:r>
            <a:endParaRPr lang="es-CO" dirty="0"/>
          </a:p>
        </p:txBody>
      </p:sp>
      <p:sp>
        <p:nvSpPr>
          <p:cNvPr id="3" name="Marcador de contenido 2"/>
          <p:cNvSpPr>
            <a:spLocks noGrp="1"/>
          </p:cNvSpPr>
          <p:nvPr>
            <p:ph idx="1"/>
          </p:nvPr>
        </p:nvSpPr>
        <p:spPr/>
        <p:txBody>
          <a:bodyPr/>
          <a:lstStyle/>
          <a:p>
            <a:pPr lvl="1">
              <a:buNone/>
            </a:pPr>
            <a:r>
              <a:rPr lang="es-MX" altLang="es-CO" i="1" dirty="0">
                <a:solidFill>
                  <a:srgbClr val="000000"/>
                </a:solidFill>
              </a:rPr>
              <a:t>[</a:t>
            </a:r>
            <a:r>
              <a:rPr lang="es-MX" altLang="es-CO" i="1" dirty="0" err="1">
                <a:solidFill>
                  <a:srgbClr val="000000"/>
                </a:solidFill>
              </a:rPr>
              <a:t>miDID</a:t>
            </a:r>
            <a:r>
              <a:rPr lang="es-MX" altLang="es-CO" i="1" dirty="0">
                <a:solidFill>
                  <a:srgbClr val="000000"/>
                </a:solidFill>
              </a:rPr>
              <a:t>]</a:t>
            </a:r>
          </a:p>
          <a:p>
            <a:pPr lvl="1">
              <a:buNone/>
            </a:pPr>
            <a:r>
              <a:rPr lang="es-MX" altLang="es-CO" i="1" dirty="0" err="1">
                <a:solidFill>
                  <a:srgbClr val="000000"/>
                </a:solidFill>
              </a:rPr>
              <a:t>type</a:t>
            </a:r>
            <a:r>
              <a:rPr lang="es-MX" altLang="es-CO" i="1" dirty="0">
                <a:solidFill>
                  <a:srgbClr val="000000"/>
                </a:solidFill>
              </a:rPr>
              <a:t> = </a:t>
            </a:r>
            <a:r>
              <a:rPr lang="es-MX" altLang="es-CO" i="1" dirty="0" err="1">
                <a:solidFill>
                  <a:srgbClr val="000000"/>
                </a:solidFill>
              </a:rPr>
              <a:t>user</a:t>
            </a:r>
            <a:endParaRPr lang="es-MX" altLang="es-CO" i="1" dirty="0">
              <a:solidFill>
                <a:srgbClr val="000000"/>
              </a:solidFill>
            </a:endParaRPr>
          </a:p>
          <a:p>
            <a:pPr lvl="1">
              <a:buNone/>
            </a:pPr>
            <a:r>
              <a:rPr lang="es-MX" altLang="es-CO" i="1" dirty="0">
                <a:solidFill>
                  <a:srgbClr val="000000"/>
                </a:solidFill>
              </a:rPr>
              <a:t>host = miDID.com</a:t>
            </a:r>
          </a:p>
          <a:p>
            <a:pPr lvl="1">
              <a:buNone/>
            </a:pPr>
            <a:r>
              <a:rPr lang="es-MX" altLang="es-CO" i="1" dirty="0" err="1">
                <a:solidFill>
                  <a:srgbClr val="000000"/>
                </a:solidFill>
              </a:rPr>
              <a:t>secret</a:t>
            </a:r>
            <a:r>
              <a:rPr lang="es-MX" altLang="es-CO" i="1" dirty="0">
                <a:solidFill>
                  <a:srgbClr val="000000"/>
                </a:solidFill>
              </a:rPr>
              <a:t> = </a:t>
            </a:r>
            <a:r>
              <a:rPr lang="es-MX" altLang="es-CO" i="1" dirty="0" err="1">
                <a:solidFill>
                  <a:srgbClr val="000000"/>
                </a:solidFill>
              </a:rPr>
              <a:t>miclave</a:t>
            </a:r>
            <a:endParaRPr lang="es-MX" altLang="es-CO" i="1" dirty="0">
              <a:solidFill>
                <a:srgbClr val="000000"/>
              </a:solidFill>
            </a:endParaRPr>
          </a:p>
          <a:p>
            <a:pPr lvl="1">
              <a:buNone/>
            </a:pPr>
            <a:r>
              <a:rPr lang="es-MX" altLang="es-CO" i="1" dirty="0" err="1">
                <a:solidFill>
                  <a:srgbClr val="000000"/>
                </a:solidFill>
              </a:rPr>
              <a:t>dtmfmode</a:t>
            </a:r>
            <a:r>
              <a:rPr lang="es-MX" altLang="es-CO" i="1" dirty="0">
                <a:solidFill>
                  <a:srgbClr val="000000"/>
                </a:solidFill>
              </a:rPr>
              <a:t> = rfc2833</a:t>
            </a:r>
          </a:p>
          <a:p>
            <a:pPr lvl="1">
              <a:buNone/>
            </a:pPr>
            <a:r>
              <a:rPr lang="en-US" altLang="es-CO" i="1" dirty="0">
                <a:solidFill>
                  <a:srgbClr val="000000"/>
                </a:solidFill>
              </a:rPr>
              <a:t>disallow = all</a:t>
            </a:r>
          </a:p>
          <a:p>
            <a:pPr lvl="1">
              <a:buNone/>
            </a:pPr>
            <a:r>
              <a:rPr lang="en-US" altLang="es-CO" i="1" dirty="0">
                <a:solidFill>
                  <a:srgbClr val="000000"/>
                </a:solidFill>
              </a:rPr>
              <a:t>allow = g729</a:t>
            </a:r>
          </a:p>
          <a:p>
            <a:pPr lvl="1">
              <a:buNone/>
            </a:pPr>
            <a:r>
              <a:rPr lang="en-US" altLang="es-CO" i="1" dirty="0">
                <a:solidFill>
                  <a:srgbClr val="000000"/>
                </a:solidFill>
              </a:rPr>
              <a:t>allow = </a:t>
            </a:r>
            <a:r>
              <a:rPr lang="en-US" altLang="es-CO" i="1" dirty="0" err="1">
                <a:solidFill>
                  <a:srgbClr val="000000"/>
                </a:solidFill>
              </a:rPr>
              <a:t>gsm</a:t>
            </a:r>
            <a:endParaRPr lang="en-US" altLang="es-CO" i="1" dirty="0">
              <a:solidFill>
                <a:srgbClr val="000000"/>
              </a:solidFill>
            </a:endParaRPr>
          </a:p>
          <a:p>
            <a:pPr lvl="1">
              <a:buNone/>
            </a:pPr>
            <a:r>
              <a:rPr lang="es-MX" altLang="es-CO" i="1" dirty="0" err="1"/>
              <a:t>context</a:t>
            </a:r>
            <a:r>
              <a:rPr lang="es-MX" altLang="es-CO" i="1" dirty="0"/>
              <a:t>=interno</a:t>
            </a:r>
            <a:endParaRPr lang="en-US" altLang="es-CO" i="1" dirty="0">
              <a:solidFill>
                <a:srgbClr val="000000"/>
              </a:solidFill>
            </a:endParaRPr>
          </a:p>
          <a:p>
            <a:pPr marL="0" indent="0">
              <a:buNone/>
            </a:pPr>
            <a:endParaRPr lang="es-CO" dirty="0"/>
          </a:p>
        </p:txBody>
      </p:sp>
    </p:spTree>
    <p:extLst>
      <p:ext uri="{BB962C8B-B14F-4D97-AF65-F5344CB8AC3E}">
        <p14:creationId xmlns:p14="http://schemas.microsoft.com/office/powerpoint/2010/main" val="197664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Sip.conf</a:t>
            </a:r>
            <a:r>
              <a:rPr lang="es-ES" dirty="0" smtClean="0"/>
              <a:t> : </a:t>
            </a:r>
            <a:r>
              <a:rPr lang="es-ES" dirty="0" err="1" smtClean="0"/>
              <a:t>verificacion</a:t>
            </a:r>
            <a:endParaRPr lang="es-CO" dirty="0"/>
          </a:p>
        </p:txBody>
      </p:sp>
      <p:sp>
        <p:nvSpPr>
          <p:cNvPr id="3" name="Marcador de contenido 2"/>
          <p:cNvSpPr>
            <a:spLocks noGrp="1"/>
          </p:cNvSpPr>
          <p:nvPr>
            <p:ph idx="1"/>
          </p:nvPr>
        </p:nvSpPr>
        <p:spPr/>
        <p:txBody>
          <a:bodyPr>
            <a:normAutofit fontScale="92500" lnSpcReduction="10000"/>
          </a:bodyPr>
          <a:lstStyle/>
          <a:p>
            <a:r>
              <a:rPr lang="es-MX" altLang="es-CO" sz="2400" dirty="0">
                <a:solidFill>
                  <a:srgbClr val="000000"/>
                </a:solidFill>
              </a:rPr>
              <a:t>Mediante el comando “</a:t>
            </a:r>
            <a:r>
              <a:rPr lang="es-MX" altLang="es-CO" sz="2400" b="1" dirty="0" err="1">
                <a:solidFill>
                  <a:srgbClr val="000000"/>
                </a:solidFill>
              </a:rPr>
              <a:t>reload</a:t>
            </a:r>
            <a:r>
              <a:rPr lang="es-MX" altLang="es-CO" sz="2400" dirty="0">
                <a:solidFill>
                  <a:srgbClr val="000000"/>
                </a:solidFill>
              </a:rPr>
              <a:t>” en el CLI de </a:t>
            </a:r>
            <a:r>
              <a:rPr lang="es-MX" altLang="es-CO" sz="2400" dirty="0" err="1">
                <a:solidFill>
                  <a:srgbClr val="000000"/>
                </a:solidFill>
              </a:rPr>
              <a:t>Asterisk</a:t>
            </a:r>
            <a:r>
              <a:rPr lang="es-MX" altLang="es-CO" sz="2400" dirty="0">
                <a:solidFill>
                  <a:srgbClr val="000000"/>
                </a:solidFill>
              </a:rPr>
              <a:t>, se indica que recargue la configuración. Aunque es posible recargar de forma independiente sólo la conf. SIP: </a:t>
            </a:r>
          </a:p>
          <a:p>
            <a:pPr lvl="1">
              <a:buNone/>
            </a:pPr>
            <a:r>
              <a:rPr lang="es-MX" altLang="es-CO" sz="2000" dirty="0">
                <a:solidFill>
                  <a:srgbClr val="000000"/>
                </a:solidFill>
              </a:rPr>
              <a:t>		CLI&gt; </a:t>
            </a:r>
            <a:r>
              <a:rPr lang="es-MX" altLang="es-CO" sz="2000" b="1" dirty="0" err="1">
                <a:solidFill>
                  <a:srgbClr val="000000"/>
                </a:solidFill>
              </a:rPr>
              <a:t>sip</a:t>
            </a:r>
            <a:r>
              <a:rPr lang="es-MX" altLang="es-CO" sz="2000" b="1" dirty="0">
                <a:solidFill>
                  <a:srgbClr val="000000"/>
                </a:solidFill>
              </a:rPr>
              <a:t> </a:t>
            </a:r>
            <a:r>
              <a:rPr lang="es-MX" altLang="es-CO" sz="2000" b="1" dirty="0" err="1">
                <a:solidFill>
                  <a:srgbClr val="000000"/>
                </a:solidFill>
              </a:rPr>
              <a:t>reload</a:t>
            </a:r>
            <a:endParaRPr lang="es-MX" altLang="es-CO" sz="2000" b="1" dirty="0">
              <a:solidFill>
                <a:srgbClr val="000000"/>
              </a:solidFill>
            </a:endParaRPr>
          </a:p>
          <a:p>
            <a:r>
              <a:rPr lang="es-MX" altLang="es-CO" sz="2400" dirty="0">
                <a:solidFill>
                  <a:srgbClr val="000000"/>
                </a:solidFill>
              </a:rPr>
              <a:t>Una vez recargada, puede comprobarse los “</a:t>
            </a:r>
            <a:r>
              <a:rPr lang="es-MX" altLang="es-CO" sz="2400" dirty="0" err="1">
                <a:solidFill>
                  <a:srgbClr val="000000"/>
                </a:solidFill>
              </a:rPr>
              <a:t>users</a:t>
            </a:r>
            <a:r>
              <a:rPr lang="es-MX" altLang="es-CO" sz="2400" dirty="0">
                <a:solidFill>
                  <a:srgbClr val="000000"/>
                </a:solidFill>
              </a:rPr>
              <a:t>” que se han definido con el comando: </a:t>
            </a:r>
            <a:r>
              <a:rPr lang="es-MX" altLang="es-CO" sz="2400" b="1" dirty="0" err="1">
                <a:solidFill>
                  <a:srgbClr val="000000"/>
                </a:solidFill>
              </a:rPr>
              <a:t>sip</a:t>
            </a:r>
            <a:r>
              <a:rPr lang="es-MX" altLang="es-CO" sz="2400" b="1" dirty="0">
                <a:solidFill>
                  <a:srgbClr val="000000"/>
                </a:solidFill>
              </a:rPr>
              <a:t> show </a:t>
            </a:r>
            <a:r>
              <a:rPr lang="es-MX" altLang="es-CO" sz="2400" b="1" dirty="0" err="1">
                <a:solidFill>
                  <a:srgbClr val="000000"/>
                </a:solidFill>
              </a:rPr>
              <a:t>users</a:t>
            </a:r>
            <a:endParaRPr lang="es-MX" altLang="es-CO" sz="2400" b="1" dirty="0">
              <a:solidFill>
                <a:srgbClr val="000000"/>
              </a:solidFill>
            </a:endParaRPr>
          </a:p>
          <a:p>
            <a:r>
              <a:rPr lang="es-MX" altLang="es-CO" sz="2400" dirty="0">
                <a:solidFill>
                  <a:srgbClr val="000000"/>
                </a:solidFill>
              </a:rPr>
              <a:t>Para ver los “</a:t>
            </a:r>
            <a:r>
              <a:rPr lang="es-MX" altLang="es-CO" sz="2400" dirty="0" err="1">
                <a:solidFill>
                  <a:srgbClr val="000000"/>
                </a:solidFill>
              </a:rPr>
              <a:t>peers</a:t>
            </a:r>
            <a:r>
              <a:rPr lang="es-MX" altLang="es-CO" sz="2400" dirty="0">
                <a:solidFill>
                  <a:srgbClr val="000000"/>
                </a:solidFill>
              </a:rPr>
              <a:t>” definidos: </a:t>
            </a:r>
            <a:r>
              <a:rPr lang="es-MX" altLang="es-CO" sz="2400" b="1" dirty="0" err="1">
                <a:solidFill>
                  <a:srgbClr val="000000"/>
                </a:solidFill>
              </a:rPr>
              <a:t>sip</a:t>
            </a:r>
            <a:r>
              <a:rPr lang="es-MX" altLang="es-CO" sz="2400" b="1" dirty="0">
                <a:solidFill>
                  <a:srgbClr val="000000"/>
                </a:solidFill>
              </a:rPr>
              <a:t> show </a:t>
            </a:r>
            <a:r>
              <a:rPr lang="es-MX" altLang="es-CO" sz="2400" b="1" dirty="0" err="1">
                <a:solidFill>
                  <a:srgbClr val="000000"/>
                </a:solidFill>
              </a:rPr>
              <a:t>peers</a:t>
            </a:r>
            <a:endParaRPr lang="es-MX" altLang="es-CO" sz="2400" b="1" dirty="0">
              <a:solidFill>
                <a:srgbClr val="000000"/>
              </a:solidFill>
            </a:endParaRPr>
          </a:p>
          <a:p>
            <a:r>
              <a:rPr lang="es-MX" altLang="es-CO" sz="2400" dirty="0">
                <a:solidFill>
                  <a:srgbClr val="000000"/>
                </a:solidFill>
              </a:rPr>
              <a:t>Es importante notar que los “</a:t>
            </a:r>
            <a:r>
              <a:rPr lang="es-MX" altLang="es-CO" sz="2400" dirty="0" err="1">
                <a:solidFill>
                  <a:srgbClr val="000000"/>
                </a:solidFill>
              </a:rPr>
              <a:t>friends</a:t>
            </a:r>
            <a:r>
              <a:rPr lang="es-MX" altLang="es-CO" sz="2400" dirty="0">
                <a:solidFill>
                  <a:srgbClr val="000000"/>
                </a:solidFill>
              </a:rPr>
              <a:t>” son “</a:t>
            </a:r>
            <a:r>
              <a:rPr lang="es-MX" altLang="es-CO" sz="2400" dirty="0" err="1">
                <a:solidFill>
                  <a:srgbClr val="000000"/>
                </a:solidFill>
              </a:rPr>
              <a:t>peers</a:t>
            </a:r>
            <a:r>
              <a:rPr lang="es-MX" altLang="es-CO" sz="2400" dirty="0">
                <a:solidFill>
                  <a:srgbClr val="000000"/>
                </a:solidFill>
              </a:rPr>
              <a:t>” y “</a:t>
            </a:r>
            <a:r>
              <a:rPr lang="es-MX" altLang="es-CO" sz="2400" dirty="0" err="1">
                <a:solidFill>
                  <a:srgbClr val="000000"/>
                </a:solidFill>
              </a:rPr>
              <a:t>users</a:t>
            </a:r>
            <a:r>
              <a:rPr lang="es-MX" altLang="es-CO" sz="2400" dirty="0">
                <a:solidFill>
                  <a:srgbClr val="000000"/>
                </a:solidFill>
              </a:rPr>
              <a:t>” a la vez, ya que pueden recibir y enviar llamadas.</a:t>
            </a:r>
          </a:p>
          <a:p>
            <a:r>
              <a:rPr lang="es-MX" altLang="es-CO" sz="2400" dirty="0">
                <a:solidFill>
                  <a:srgbClr val="000000"/>
                </a:solidFill>
              </a:rPr>
              <a:t>Puede consultarse si </a:t>
            </a:r>
            <a:r>
              <a:rPr lang="es-MX" altLang="es-CO" sz="2400" dirty="0" err="1">
                <a:solidFill>
                  <a:srgbClr val="000000"/>
                </a:solidFill>
              </a:rPr>
              <a:t>Asterisk</a:t>
            </a:r>
            <a:r>
              <a:rPr lang="es-MX" altLang="es-CO" sz="2400" dirty="0">
                <a:solidFill>
                  <a:srgbClr val="000000"/>
                </a:solidFill>
              </a:rPr>
              <a:t> se ha “registrado” correctamente en los </a:t>
            </a:r>
            <a:r>
              <a:rPr lang="es-MX" altLang="es-CO" sz="2400" dirty="0" err="1">
                <a:solidFill>
                  <a:srgbClr val="000000"/>
                </a:solidFill>
              </a:rPr>
              <a:t>registars</a:t>
            </a:r>
            <a:r>
              <a:rPr lang="es-MX" altLang="es-CO" sz="2400" dirty="0">
                <a:solidFill>
                  <a:srgbClr val="000000"/>
                </a:solidFill>
              </a:rPr>
              <a:t> configurados en la sección general con el comando: </a:t>
            </a:r>
            <a:r>
              <a:rPr lang="es-MX" altLang="es-CO" sz="2400" b="1" dirty="0" err="1">
                <a:solidFill>
                  <a:srgbClr val="000000"/>
                </a:solidFill>
              </a:rPr>
              <a:t>sip</a:t>
            </a:r>
            <a:r>
              <a:rPr lang="es-MX" altLang="es-CO" sz="2400" b="1" dirty="0">
                <a:solidFill>
                  <a:srgbClr val="000000"/>
                </a:solidFill>
              </a:rPr>
              <a:t> show </a:t>
            </a:r>
            <a:r>
              <a:rPr lang="es-MX" altLang="es-CO" sz="2400" b="1" dirty="0" err="1">
                <a:solidFill>
                  <a:srgbClr val="000000"/>
                </a:solidFill>
              </a:rPr>
              <a:t>registry</a:t>
            </a:r>
            <a:endParaRPr lang="es-MX" altLang="es-CO" sz="2400" b="1" dirty="0">
              <a:solidFill>
                <a:srgbClr val="000000"/>
              </a:solidFill>
            </a:endParaRPr>
          </a:p>
          <a:p>
            <a:r>
              <a:rPr lang="es-MX" altLang="es-CO" sz="2400" dirty="0">
                <a:solidFill>
                  <a:srgbClr val="000000"/>
                </a:solidFill>
              </a:rPr>
              <a:t>Pueden verse los canales </a:t>
            </a:r>
            <a:r>
              <a:rPr lang="es-MX" altLang="es-CO" sz="2400" dirty="0" err="1">
                <a:solidFill>
                  <a:srgbClr val="000000"/>
                </a:solidFill>
              </a:rPr>
              <a:t>sip</a:t>
            </a:r>
            <a:r>
              <a:rPr lang="es-MX" altLang="es-CO" sz="2400" dirty="0">
                <a:solidFill>
                  <a:srgbClr val="000000"/>
                </a:solidFill>
              </a:rPr>
              <a:t> activos (comunicaciones activas), vía el comando: </a:t>
            </a:r>
            <a:r>
              <a:rPr lang="es-MX" altLang="es-CO" sz="2400" b="1" dirty="0" err="1">
                <a:solidFill>
                  <a:srgbClr val="000000"/>
                </a:solidFill>
              </a:rPr>
              <a:t>sip</a:t>
            </a:r>
            <a:r>
              <a:rPr lang="es-MX" altLang="es-CO" sz="2400" b="1" dirty="0">
                <a:solidFill>
                  <a:srgbClr val="000000"/>
                </a:solidFill>
              </a:rPr>
              <a:t> show </a:t>
            </a:r>
            <a:r>
              <a:rPr lang="es-MX" altLang="es-CO" sz="2400" b="1" dirty="0" err="1">
                <a:solidFill>
                  <a:srgbClr val="000000"/>
                </a:solidFill>
              </a:rPr>
              <a:t>channels</a:t>
            </a:r>
            <a:endParaRPr lang="en-US" altLang="es-CO" sz="2400" b="1" dirty="0">
              <a:solidFill>
                <a:schemeClr val="accent2"/>
              </a:solidFill>
            </a:endParaRPr>
          </a:p>
          <a:p>
            <a:pPr marL="0" indent="0">
              <a:buNone/>
            </a:pPr>
            <a:endParaRPr lang="es-CO" dirty="0"/>
          </a:p>
        </p:txBody>
      </p:sp>
    </p:spTree>
    <p:extLst>
      <p:ext uri="{BB962C8B-B14F-4D97-AF65-F5344CB8AC3E}">
        <p14:creationId xmlns:p14="http://schemas.microsoft.com/office/powerpoint/2010/main" val="7161196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endParaRPr lang="es-CO" dirty="0"/>
          </a:p>
        </p:txBody>
      </p:sp>
      <p:sp>
        <p:nvSpPr>
          <p:cNvPr id="3" name="Marcador de contenido 2"/>
          <p:cNvSpPr>
            <a:spLocks noGrp="1"/>
          </p:cNvSpPr>
          <p:nvPr>
            <p:ph idx="1"/>
          </p:nvPr>
        </p:nvSpPr>
        <p:spPr/>
        <p:txBody>
          <a:bodyPr/>
          <a:lstStyle/>
          <a:p>
            <a:r>
              <a:rPr lang="en-GB" altLang="es-CO" dirty="0"/>
              <a:t>El </a:t>
            </a:r>
            <a:r>
              <a:rPr lang="en-GB" altLang="es-CO" dirty="0" err="1"/>
              <a:t>archivo</a:t>
            </a:r>
            <a:r>
              <a:rPr lang="en-GB" altLang="es-CO" dirty="0"/>
              <a:t> </a:t>
            </a:r>
            <a:r>
              <a:rPr lang="en-GB" altLang="es-CO" dirty="0" err="1"/>
              <a:t>extensions.conf</a:t>
            </a:r>
            <a:r>
              <a:rPr lang="en-GB" altLang="es-CO" dirty="0"/>
              <a:t> </a:t>
            </a:r>
            <a:r>
              <a:rPr lang="en-GB" altLang="es-CO" dirty="0" err="1"/>
              <a:t>es</a:t>
            </a:r>
            <a:r>
              <a:rPr lang="en-GB" altLang="es-CO" dirty="0"/>
              <a:t> la parte central de </a:t>
            </a:r>
            <a:r>
              <a:rPr lang="en-GB" altLang="es-CO" dirty="0" err="1"/>
              <a:t>toda</a:t>
            </a:r>
            <a:r>
              <a:rPr lang="en-GB" altLang="es-CO" dirty="0"/>
              <a:t> la  </a:t>
            </a:r>
            <a:r>
              <a:rPr lang="en-GB" altLang="es-CO" dirty="0" err="1"/>
              <a:t>configuración</a:t>
            </a:r>
            <a:r>
              <a:rPr lang="en-GB" altLang="es-CO" dirty="0"/>
              <a:t>, dado que </a:t>
            </a:r>
            <a:r>
              <a:rPr lang="en-GB" altLang="es-CO" dirty="0" err="1"/>
              <a:t>es</a:t>
            </a:r>
            <a:r>
              <a:rPr lang="en-GB" altLang="es-CO" dirty="0"/>
              <a:t> </a:t>
            </a:r>
            <a:r>
              <a:rPr lang="en-GB" altLang="es-CO" dirty="0" err="1"/>
              <a:t>donde</a:t>
            </a:r>
            <a:r>
              <a:rPr lang="en-GB" altLang="es-CO" dirty="0"/>
              <a:t> se define el </a:t>
            </a:r>
            <a:r>
              <a:rPr lang="en-GB" altLang="es-CO" b="1" dirty="0" err="1"/>
              <a:t>dialplan</a:t>
            </a:r>
            <a:r>
              <a:rPr lang="en-GB" altLang="es-CO" dirty="0"/>
              <a:t> de Asterisk.</a:t>
            </a:r>
          </a:p>
          <a:p>
            <a:r>
              <a:rPr lang="en-GB" altLang="es-CO" dirty="0"/>
              <a:t> Se </a:t>
            </a:r>
            <a:r>
              <a:rPr lang="en-GB" altLang="es-CO" dirty="0" err="1"/>
              <a:t>compone</a:t>
            </a:r>
            <a:r>
              <a:rPr lang="en-GB" altLang="es-CO" dirty="0"/>
              <a:t> de 4 </a:t>
            </a:r>
            <a:r>
              <a:rPr lang="en-GB" altLang="es-CO" dirty="0" err="1"/>
              <a:t>partes</a:t>
            </a:r>
            <a:r>
              <a:rPr lang="en-GB" altLang="es-CO" dirty="0"/>
              <a:t> </a:t>
            </a:r>
            <a:r>
              <a:rPr lang="en-GB" altLang="es-CO" dirty="0" err="1"/>
              <a:t>principales</a:t>
            </a:r>
            <a:r>
              <a:rPr lang="en-GB" altLang="es-CO" dirty="0"/>
              <a:t>: </a:t>
            </a:r>
            <a:r>
              <a:rPr lang="en-GB" altLang="es-CO" b="1" dirty="0" err="1"/>
              <a:t>contextos</a:t>
            </a:r>
            <a:r>
              <a:rPr lang="en-GB" altLang="es-CO" b="1" dirty="0"/>
              <a:t>, </a:t>
            </a:r>
            <a:r>
              <a:rPr lang="en-GB" altLang="es-CO" b="1" dirty="0" err="1"/>
              <a:t>extensiones</a:t>
            </a:r>
            <a:r>
              <a:rPr lang="en-GB" altLang="es-CO" b="1" dirty="0"/>
              <a:t>, </a:t>
            </a:r>
            <a:r>
              <a:rPr lang="en-GB" altLang="es-CO" b="1" dirty="0" err="1"/>
              <a:t>prioridades</a:t>
            </a:r>
            <a:r>
              <a:rPr lang="en-GB" altLang="es-CO" b="1" dirty="0"/>
              <a:t> </a:t>
            </a:r>
            <a:r>
              <a:rPr lang="en-GB" altLang="es-CO" dirty="0"/>
              <a:t>y</a:t>
            </a:r>
            <a:r>
              <a:rPr lang="en-GB" altLang="es-CO" b="1" dirty="0"/>
              <a:t> </a:t>
            </a:r>
            <a:r>
              <a:rPr lang="en-GB" altLang="es-CO" b="1" dirty="0" err="1"/>
              <a:t>aplicaciones</a:t>
            </a:r>
            <a:r>
              <a:rPr lang="en-GB" altLang="es-CO" dirty="0"/>
              <a:t>.</a:t>
            </a:r>
            <a:endParaRPr lang="en-US" altLang="es-CO" dirty="0"/>
          </a:p>
          <a:p>
            <a:endParaRPr lang="es-CO" dirty="0"/>
          </a:p>
        </p:txBody>
      </p:sp>
    </p:spTree>
    <p:extLst>
      <p:ext uri="{BB962C8B-B14F-4D97-AF65-F5344CB8AC3E}">
        <p14:creationId xmlns:p14="http://schemas.microsoft.com/office/powerpoint/2010/main" val="15788919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contextos</a:t>
            </a:r>
            <a:endParaRPr lang="es-CO" dirty="0"/>
          </a:p>
        </p:txBody>
      </p:sp>
      <p:sp>
        <p:nvSpPr>
          <p:cNvPr id="3" name="Marcador de contenido 2"/>
          <p:cNvSpPr>
            <a:spLocks noGrp="1"/>
          </p:cNvSpPr>
          <p:nvPr>
            <p:ph idx="1"/>
          </p:nvPr>
        </p:nvSpPr>
        <p:spPr/>
        <p:txBody>
          <a:bodyPr/>
          <a:lstStyle/>
          <a:p>
            <a:pPr>
              <a:lnSpc>
                <a:spcPct val="80000"/>
              </a:lnSpc>
            </a:pPr>
            <a:r>
              <a:rPr lang="en-GB" altLang="es-CO" sz="2600" dirty="0"/>
              <a:t>El </a:t>
            </a:r>
            <a:r>
              <a:rPr lang="en-GB" altLang="es-CO" sz="2600" dirty="0" err="1"/>
              <a:t>dialplan</a:t>
            </a:r>
            <a:r>
              <a:rPr lang="en-GB" altLang="es-CO" sz="2600" dirty="0"/>
              <a:t> se divide </a:t>
            </a:r>
            <a:r>
              <a:rPr lang="en-GB" altLang="es-CO" sz="2600" dirty="0" err="1"/>
              <a:t>en</a:t>
            </a:r>
            <a:r>
              <a:rPr lang="en-GB" altLang="es-CO" sz="2600" dirty="0"/>
              <a:t> </a:t>
            </a:r>
            <a:r>
              <a:rPr lang="en-GB" altLang="es-CO" sz="2600" dirty="0" err="1"/>
              <a:t>secciones</a:t>
            </a:r>
            <a:r>
              <a:rPr lang="en-GB" altLang="es-CO" sz="2600" dirty="0"/>
              <a:t> </a:t>
            </a:r>
            <a:r>
              <a:rPr lang="en-GB" altLang="es-CO" sz="2600" dirty="0" err="1"/>
              <a:t>denominadas</a:t>
            </a:r>
            <a:r>
              <a:rPr lang="en-GB" altLang="es-CO" sz="2600" dirty="0"/>
              <a:t> </a:t>
            </a:r>
            <a:r>
              <a:rPr lang="en-GB" altLang="es-CO" sz="2600" b="1" dirty="0" err="1"/>
              <a:t>contextos</a:t>
            </a:r>
            <a:r>
              <a:rPr lang="en-GB" altLang="es-CO" sz="2600" dirty="0"/>
              <a:t>, que </a:t>
            </a:r>
            <a:r>
              <a:rPr lang="en-GB" altLang="es-CO" sz="2600" dirty="0" err="1"/>
              <a:t>están</a:t>
            </a:r>
            <a:r>
              <a:rPr lang="en-GB" altLang="es-CO" sz="2600" dirty="0"/>
              <a:t> </a:t>
            </a:r>
            <a:r>
              <a:rPr lang="en-GB" altLang="es-CO" sz="2600" dirty="0" err="1"/>
              <a:t>rotuladas</a:t>
            </a:r>
            <a:r>
              <a:rPr lang="en-GB" altLang="es-CO" sz="2600" dirty="0"/>
              <a:t> y </a:t>
            </a:r>
            <a:r>
              <a:rPr lang="en-GB" altLang="es-CO" sz="2600" dirty="0" err="1"/>
              <a:t>contienen</a:t>
            </a:r>
            <a:r>
              <a:rPr lang="en-GB" altLang="es-CO" sz="2600" dirty="0"/>
              <a:t> un </a:t>
            </a:r>
            <a:r>
              <a:rPr lang="en-GB" altLang="es-CO" sz="2600" dirty="0" err="1"/>
              <a:t>grupo</a:t>
            </a:r>
            <a:r>
              <a:rPr lang="en-GB" altLang="es-CO" sz="2600" dirty="0"/>
              <a:t> de </a:t>
            </a:r>
            <a:r>
              <a:rPr lang="en-GB" altLang="es-CO" sz="2600" dirty="0" err="1"/>
              <a:t>extensiones</a:t>
            </a:r>
            <a:r>
              <a:rPr lang="en-GB" altLang="es-CO" sz="2600" dirty="0"/>
              <a:t>. </a:t>
            </a:r>
          </a:p>
          <a:p>
            <a:pPr>
              <a:lnSpc>
                <a:spcPct val="80000"/>
              </a:lnSpc>
            </a:pPr>
            <a:r>
              <a:rPr lang="en-GB" altLang="es-CO" sz="2600" dirty="0"/>
              <a:t>Los </a:t>
            </a:r>
            <a:r>
              <a:rPr lang="en-GB" altLang="es-CO" sz="2600" dirty="0" err="1"/>
              <a:t>contextos</a:t>
            </a:r>
            <a:r>
              <a:rPr lang="en-GB" altLang="es-CO" sz="2600" dirty="0"/>
              <a:t> se </a:t>
            </a:r>
            <a:r>
              <a:rPr lang="en-GB" altLang="es-CO" sz="2600" dirty="0" err="1"/>
              <a:t>definen</a:t>
            </a:r>
            <a:r>
              <a:rPr lang="en-GB" altLang="es-CO" sz="2600" dirty="0"/>
              <a:t> </a:t>
            </a:r>
            <a:r>
              <a:rPr lang="es-MX" altLang="es-CO" sz="2600" dirty="0"/>
              <a:t>colocando</a:t>
            </a:r>
            <a:r>
              <a:rPr lang="en-GB" altLang="es-CO" sz="2600" dirty="0"/>
              <a:t> </a:t>
            </a:r>
            <a:r>
              <a:rPr lang="en-GB" altLang="es-CO" sz="2600" dirty="0" err="1"/>
              <a:t>su</a:t>
            </a:r>
            <a:r>
              <a:rPr lang="en-GB" altLang="es-CO" sz="2600" dirty="0"/>
              <a:t> </a:t>
            </a:r>
            <a:r>
              <a:rPr lang="en-GB" altLang="es-CO" sz="2600" dirty="0" err="1"/>
              <a:t>nombre</a:t>
            </a:r>
            <a:r>
              <a:rPr lang="en-GB" altLang="es-CO" sz="2600" dirty="0"/>
              <a:t> entre </a:t>
            </a:r>
            <a:r>
              <a:rPr lang="en-GB" altLang="es-CO" sz="2600" dirty="0" err="1"/>
              <a:t>corchetes</a:t>
            </a:r>
            <a:r>
              <a:rPr lang="en-GB" altLang="es-CO" sz="2600" dirty="0"/>
              <a:t> ([]). Este </a:t>
            </a:r>
            <a:r>
              <a:rPr lang="en-GB" altLang="es-CO" sz="2600" dirty="0" err="1"/>
              <a:t>nombre</a:t>
            </a:r>
            <a:r>
              <a:rPr lang="en-GB" altLang="es-CO" sz="2600" dirty="0"/>
              <a:t> </a:t>
            </a:r>
            <a:r>
              <a:rPr lang="en-GB" altLang="es-CO" sz="2600" dirty="0" err="1"/>
              <a:t>puede</a:t>
            </a:r>
            <a:r>
              <a:rPr lang="en-GB" altLang="es-CO" sz="2600" dirty="0"/>
              <a:t> </a:t>
            </a:r>
            <a:r>
              <a:rPr lang="en-GB" altLang="es-CO" sz="2600" dirty="0" err="1"/>
              <a:t>contener</a:t>
            </a:r>
            <a:r>
              <a:rPr lang="en-GB" altLang="es-CO" sz="2600" dirty="0"/>
              <a:t> </a:t>
            </a:r>
            <a:r>
              <a:rPr lang="en-GB" altLang="es-CO" sz="2600" dirty="0" err="1"/>
              <a:t>caracteres</a:t>
            </a:r>
            <a:r>
              <a:rPr lang="en-GB" altLang="es-CO" sz="2600" dirty="0"/>
              <a:t> </a:t>
            </a:r>
            <a:r>
              <a:rPr lang="en-GB" altLang="es-CO" sz="2600" dirty="0" err="1"/>
              <a:t>alfanuméricos</a:t>
            </a:r>
            <a:r>
              <a:rPr lang="en-GB" altLang="es-CO" sz="2600" dirty="0"/>
              <a:t> </a:t>
            </a:r>
            <a:r>
              <a:rPr lang="en-GB" altLang="es-CO" sz="2600" dirty="0" err="1"/>
              <a:t>además</a:t>
            </a:r>
            <a:r>
              <a:rPr lang="en-GB" altLang="es-CO" sz="2600" dirty="0"/>
              <a:t> del </a:t>
            </a:r>
            <a:r>
              <a:rPr lang="en-GB" altLang="es-CO" sz="2600" dirty="0" err="1"/>
              <a:t>guión</a:t>
            </a:r>
            <a:r>
              <a:rPr lang="en-GB" altLang="es-CO" sz="2600" dirty="0"/>
              <a:t> y el </a:t>
            </a:r>
            <a:r>
              <a:rPr lang="en-GB" altLang="es-CO" sz="2600" dirty="0" err="1"/>
              <a:t>guión</a:t>
            </a:r>
            <a:r>
              <a:rPr lang="en-GB" altLang="es-CO" sz="2600" dirty="0"/>
              <a:t> </a:t>
            </a:r>
            <a:r>
              <a:rPr lang="en-GB" altLang="es-CO" sz="2600" dirty="0" err="1"/>
              <a:t>bajo</a:t>
            </a:r>
            <a:r>
              <a:rPr lang="en-GB" altLang="es-CO" sz="2600" dirty="0"/>
              <a:t>. </a:t>
            </a:r>
            <a:r>
              <a:rPr lang="en-GB" altLang="es-CO" sz="2600" dirty="0" err="1"/>
              <a:t>Por</a:t>
            </a:r>
            <a:r>
              <a:rPr lang="en-GB" altLang="es-CO" sz="2600" dirty="0"/>
              <a:t> </a:t>
            </a:r>
            <a:r>
              <a:rPr lang="en-GB" altLang="es-CO" sz="2600" dirty="0" err="1"/>
              <a:t>ej</a:t>
            </a:r>
            <a:r>
              <a:rPr lang="en-GB" altLang="es-CO" sz="2600" dirty="0"/>
              <a:t>:</a:t>
            </a:r>
          </a:p>
          <a:p>
            <a:pPr lvl="1">
              <a:lnSpc>
                <a:spcPct val="80000"/>
              </a:lnSpc>
              <a:buNone/>
            </a:pPr>
            <a:r>
              <a:rPr lang="en-GB" altLang="es-CO" sz="2600" i="1" dirty="0"/>
              <a:t>[</a:t>
            </a:r>
            <a:r>
              <a:rPr lang="en-GB" altLang="es-CO" sz="2600" i="1" dirty="0" err="1"/>
              <a:t>interno</a:t>
            </a:r>
            <a:r>
              <a:rPr lang="en-GB" altLang="es-CO" sz="2600" i="1" dirty="0"/>
              <a:t>] </a:t>
            </a:r>
          </a:p>
          <a:p>
            <a:pPr>
              <a:lnSpc>
                <a:spcPct val="80000"/>
              </a:lnSpc>
            </a:pPr>
            <a:r>
              <a:rPr lang="en-GB" altLang="es-CO" sz="2600" dirty="0" err="1"/>
              <a:t>Todas</a:t>
            </a:r>
            <a:r>
              <a:rPr lang="en-GB" altLang="es-CO" sz="2600" dirty="0"/>
              <a:t> las </a:t>
            </a:r>
            <a:r>
              <a:rPr lang="en-GB" altLang="es-CO" sz="2600" dirty="0" err="1"/>
              <a:t>instrucciones</a:t>
            </a:r>
            <a:r>
              <a:rPr lang="en-GB" altLang="es-CO" sz="2600" dirty="0"/>
              <a:t> son parte del </a:t>
            </a:r>
            <a:r>
              <a:rPr lang="en-GB" altLang="es-CO" sz="2600" dirty="0" err="1"/>
              <a:t>contexto</a:t>
            </a:r>
            <a:r>
              <a:rPr lang="en-GB" altLang="es-CO" sz="2600" dirty="0"/>
              <a:t> hasta que el </a:t>
            </a:r>
            <a:r>
              <a:rPr lang="en-GB" altLang="es-CO" sz="2600" dirty="0" err="1"/>
              <a:t>próximo</a:t>
            </a:r>
            <a:r>
              <a:rPr lang="en-GB" altLang="es-CO" sz="2600" dirty="0"/>
              <a:t> </a:t>
            </a:r>
            <a:r>
              <a:rPr lang="en-GB" altLang="es-CO" sz="2600" dirty="0" err="1"/>
              <a:t>contexto</a:t>
            </a:r>
            <a:r>
              <a:rPr lang="en-GB" altLang="es-CO" sz="2600" dirty="0"/>
              <a:t> </a:t>
            </a:r>
            <a:r>
              <a:rPr lang="en-GB" altLang="es-CO" sz="2600" dirty="0" err="1"/>
              <a:t>es</a:t>
            </a:r>
            <a:r>
              <a:rPr lang="en-GB" altLang="es-CO" sz="2600" dirty="0"/>
              <a:t> </a:t>
            </a:r>
            <a:r>
              <a:rPr lang="en-GB" altLang="es-CO" sz="2600" dirty="0" err="1"/>
              <a:t>definido</a:t>
            </a:r>
            <a:r>
              <a:rPr lang="en-GB" altLang="es-CO" sz="2600" dirty="0"/>
              <a:t>.</a:t>
            </a:r>
          </a:p>
          <a:p>
            <a:pPr>
              <a:lnSpc>
                <a:spcPct val="80000"/>
              </a:lnSpc>
            </a:pPr>
            <a:r>
              <a:rPr lang="en-GB" altLang="es-CO" sz="2600" dirty="0" err="1"/>
              <a:t>Existen</a:t>
            </a:r>
            <a:r>
              <a:rPr lang="en-GB" altLang="es-CO" sz="2600" dirty="0"/>
              <a:t> dos </a:t>
            </a:r>
            <a:r>
              <a:rPr lang="en-GB" altLang="es-CO" sz="2600" dirty="0" err="1"/>
              <a:t>contextos</a:t>
            </a:r>
            <a:r>
              <a:rPr lang="en-GB" altLang="es-CO" sz="2600" dirty="0"/>
              <a:t> </a:t>
            </a:r>
            <a:r>
              <a:rPr lang="en-GB" altLang="es-CO" sz="2600" dirty="0" err="1"/>
              <a:t>especiales</a:t>
            </a:r>
            <a:r>
              <a:rPr lang="en-GB" altLang="es-CO" sz="2600" dirty="0"/>
              <a:t>: </a:t>
            </a:r>
            <a:r>
              <a:rPr lang="en-GB" altLang="es-CO" sz="2600" i="1" dirty="0"/>
              <a:t>[general]</a:t>
            </a:r>
            <a:r>
              <a:rPr lang="en-GB" altLang="es-CO" sz="2600" dirty="0"/>
              <a:t> (variables </a:t>
            </a:r>
            <a:r>
              <a:rPr lang="en-GB" altLang="es-CO" sz="2600" dirty="0" err="1"/>
              <a:t>predefinidas</a:t>
            </a:r>
            <a:r>
              <a:rPr lang="en-GB" altLang="es-CO" sz="2600" dirty="0"/>
              <a:t>) y </a:t>
            </a:r>
            <a:r>
              <a:rPr lang="en-GB" altLang="es-CO" sz="2600" i="1" dirty="0"/>
              <a:t>[</a:t>
            </a:r>
            <a:r>
              <a:rPr lang="en-GB" altLang="es-CO" sz="2600" i="1" dirty="0" err="1"/>
              <a:t>globals</a:t>
            </a:r>
            <a:r>
              <a:rPr lang="en-GB" altLang="es-CO" sz="2600" dirty="0"/>
              <a:t>] (variables no </a:t>
            </a:r>
            <a:r>
              <a:rPr lang="en-GB" altLang="es-CO" sz="2600" dirty="0" err="1"/>
              <a:t>predefinidas</a:t>
            </a:r>
            <a:r>
              <a:rPr lang="en-GB" altLang="es-CO" sz="2600" dirty="0"/>
              <a:t>).</a:t>
            </a:r>
            <a:endParaRPr lang="en-US" altLang="es-CO" sz="2600" dirty="0"/>
          </a:p>
          <a:p>
            <a:endParaRPr lang="es-CO" dirty="0"/>
          </a:p>
        </p:txBody>
      </p:sp>
    </p:spTree>
    <p:extLst>
      <p:ext uri="{BB962C8B-B14F-4D97-AF65-F5344CB8AC3E}">
        <p14:creationId xmlns:p14="http://schemas.microsoft.com/office/powerpoint/2010/main" val="2461249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11700" y="445025"/>
            <a:ext cx="8520600" cy="572700"/>
          </a:xfrm>
        </p:spPr>
        <p:txBody>
          <a:bodyPr>
            <a:normAutofit fontScale="90000"/>
          </a:bodyPr>
          <a:lstStyle/>
          <a:p>
            <a:r>
              <a:rPr lang="es-CO" dirty="0" smtClean="0">
                <a:solidFill>
                  <a:schemeClr val="bg2"/>
                </a:solidFill>
                <a:latin typeface="Calibri" panose="020F0502020204030204" pitchFamily="34" charset="0"/>
                <a:cs typeface="Calibri" panose="020F0502020204030204" pitchFamily="34" charset="0"/>
              </a:rPr>
              <a:t>Paradigma Doctor-Enfermera</a:t>
            </a:r>
            <a:endParaRPr lang="es-CO" dirty="0">
              <a:solidFill>
                <a:schemeClr val="bg2"/>
              </a:solidFill>
              <a:latin typeface="Calibri" panose="020F0502020204030204" pitchFamily="34" charset="0"/>
              <a:cs typeface="Calibri" panose="020F0502020204030204" pitchFamily="34" charset="0"/>
            </a:endParaRPr>
          </a:p>
        </p:txBody>
      </p:sp>
      <p:sp>
        <p:nvSpPr>
          <p:cNvPr id="5" name="Marcador de texto 2"/>
          <p:cNvSpPr txBox="1">
            <a:spLocks/>
          </p:cNvSpPr>
          <p:nvPr/>
        </p:nvSpPr>
        <p:spPr>
          <a:xfrm>
            <a:off x="311700" y="1152475"/>
            <a:ext cx="8520600" cy="341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s-ES" sz="2400" smtClean="0">
                <a:latin typeface="Calibri" panose="020F0502020204030204" pitchFamily="34" charset="0"/>
                <a:cs typeface="Calibri" panose="020F0502020204030204" pitchFamily="34" charset="0"/>
              </a:rPr>
              <a:t>¿Quién es la persona/cosa más importante en un quirófano?</a:t>
            </a: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sp>
        <p:nvSpPr>
          <p:cNvPr id="8" name="Marcador de texto 2"/>
          <p:cNvSpPr txBox="1">
            <a:spLocks/>
          </p:cNvSpPr>
          <p:nvPr/>
        </p:nvSpPr>
        <p:spPr>
          <a:xfrm>
            <a:off x="311700" y="1152475"/>
            <a:ext cx="8520600" cy="341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s-ES" sz="2400" smtClean="0">
                <a:latin typeface="Calibri" panose="020F0502020204030204" pitchFamily="34" charset="0"/>
                <a:cs typeface="Calibri" panose="020F0502020204030204" pitchFamily="34" charset="0"/>
              </a:rPr>
              <a:t>¿Quién es la persona/cosa más importante en un quirófano?</a:t>
            </a: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ES" sz="240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pic>
        <p:nvPicPr>
          <p:cNvPr id="9" name="Picture 2" descr="Cómo mejorar la eficiencia en quirófanos? - Union Med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54" y="1749453"/>
            <a:ext cx="4653140" cy="3108298"/>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texto 2"/>
          <p:cNvSpPr txBox="1">
            <a:spLocks/>
          </p:cNvSpPr>
          <p:nvPr/>
        </p:nvSpPr>
        <p:spPr>
          <a:xfrm>
            <a:off x="944746" y="3005113"/>
            <a:ext cx="8313685" cy="341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dirty="0" smtClean="0">
              <a:latin typeface="Calibri" panose="020F0502020204030204" pitchFamily="34" charset="0"/>
              <a:cs typeface="Calibri" panose="020F0502020204030204" pitchFamily="34" charset="0"/>
            </a:endParaRPr>
          </a:p>
          <a:p>
            <a:pPr marL="0" indent="0">
              <a:buNone/>
            </a:pPr>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pPr marL="114300" indent="0">
              <a:buFont typeface="Arial" panose="020B0604020202020204" pitchFamily="34" charset="0"/>
              <a:buNone/>
            </a:pPr>
            <a:r>
              <a:rPr lang="es-ES" sz="6000" dirty="0" smtClean="0">
                <a:latin typeface="Calibri" panose="020F0502020204030204" pitchFamily="34" charset="0"/>
                <a:cs typeface="Calibri" panose="020F0502020204030204" pitchFamily="34" charset="0"/>
              </a:rPr>
              <a:t>LOS PROCESOS DE VALOR</a:t>
            </a: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02754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extensiones</a:t>
            </a:r>
            <a:endParaRPr lang="es-CO" dirty="0"/>
          </a:p>
        </p:txBody>
      </p:sp>
      <p:sp>
        <p:nvSpPr>
          <p:cNvPr id="3" name="Marcador de contenido 2"/>
          <p:cNvSpPr>
            <a:spLocks noGrp="1"/>
          </p:cNvSpPr>
          <p:nvPr>
            <p:ph idx="1"/>
          </p:nvPr>
        </p:nvSpPr>
        <p:spPr/>
        <p:txBody>
          <a:bodyPr/>
          <a:lstStyle/>
          <a:p>
            <a:r>
              <a:rPr lang="en-GB" altLang="es-CO" dirty="0"/>
              <a:t>Una </a:t>
            </a:r>
            <a:r>
              <a:rPr lang="en-GB" altLang="es-CO" dirty="0" err="1"/>
              <a:t>extensión</a:t>
            </a:r>
            <a:r>
              <a:rPr lang="en-GB" altLang="es-CO" dirty="0"/>
              <a:t> </a:t>
            </a:r>
            <a:r>
              <a:rPr lang="en-GB" altLang="es-CO" dirty="0" err="1"/>
              <a:t>es</a:t>
            </a:r>
            <a:r>
              <a:rPr lang="en-GB" altLang="es-CO" dirty="0"/>
              <a:t> </a:t>
            </a:r>
            <a:r>
              <a:rPr lang="en-GB" altLang="es-CO" dirty="0" err="1"/>
              <a:t>una</a:t>
            </a:r>
            <a:r>
              <a:rPr lang="en-GB" altLang="es-CO" dirty="0"/>
              <a:t> </a:t>
            </a:r>
            <a:r>
              <a:rPr lang="en-GB" altLang="es-CO" dirty="0" err="1"/>
              <a:t>instrucción</a:t>
            </a:r>
            <a:r>
              <a:rPr lang="en-GB" altLang="es-CO" dirty="0"/>
              <a:t> que </a:t>
            </a:r>
            <a:r>
              <a:rPr lang="en-GB" altLang="es-CO" dirty="0" err="1"/>
              <a:t>será</a:t>
            </a:r>
            <a:r>
              <a:rPr lang="en-GB" altLang="es-CO" dirty="0"/>
              <a:t> </a:t>
            </a:r>
            <a:r>
              <a:rPr lang="en-GB" altLang="es-CO" dirty="0" err="1"/>
              <a:t>seguida</a:t>
            </a:r>
            <a:r>
              <a:rPr lang="en-GB" altLang="es-CO" dirty="0"/>
              <a:t> </a:t>
            </a:r>
            <a:r>
              <a:rPr lang="en-GB" altLang="es-CO" dirty="0" err="1"/>
              <a:t>por</a:t>
            </a:r>
            <a:r>
              <a:rPr lang="en-GB" altLang="es-CO" dirty="0"/>
              <a:t> Asterisk, </a:t>
            </a:r>
            <a:r>
              <a:rPr lang="en-GB" altLang="es-CO" dirty="0" err="1"/>
              <a:t>luego</a:t>
            </a:r>
            <a:r>
              <a:rPr lang="en-GB" altLang="es-CO" dirty="0"/>
              <a:t> de </a:t>
            </a:r>
            <a:r>
              <a:rPr lang="en-GB" altLang="es-CO" dirty="0" err="1"/>
              <a:t>ser</a:t>
            </a:r>
            <a:r>
              <a:rPr lang="en-GB" altLang="es-CO" dirty="0"/>
              <a:t> </a:t>
            </a:r>
            <a:r>
              <a:rPr lang="en-GB" altLang="es-CO" dirty="0" err="1"/>
              <a:t>disparada</a:t>
            </a:r>
            <a:r>
              <a:rPr lang="en-GB" altLang="es-CO" dirty="0"/>
              <a:t> </a:t>
            </a:r>
            <a:r>
              <a:rPr lang="en-GB" altLang="es-CO" dirty="0" err="1"/>
              <a:t>por</a:t>
            </a:r>
            <a:r>
              <a:rPr lang="en-GB" altLang="es-CO" dirty="0"/>
              <a:t> </a:t>
            </a:r>
            <a:r>
              <a:rPr lang="en-GB" altLang="es-CO" dirty="0" err="1"/>
              <a:t>una</a:t>
            </a:r>
            <a:r>
              <a:rPr lang="en-GB" altLang="es-CO" dirty="0"/>
              <a:t> </a:t>
            </a:r>
            <a:r>
              <a:rPr lang="en-GB" altLang="es-CO" dirty="0" err="1"/>
              <a:t>llamada</a:t>
            </a:r>
            <a:r>
              <a:rPr lang="en-GB" altLang="es-CO" dirty="0"/>
              <a:t> </a:t>
            </a:r>
            <a:r>
              <a:rPr lang="en-GB" altLang="es-CO" dirty="0" err="1"/>
              <a:t>entrante</a:t>
            </a:r>
            <a:r>
              <a:rPr lang="en-GB" altLang="es-CO" dirty="0"/>
              <a:t> o </a:t>
            </a:r>
            <a:r>
              <a:rPr lang="en-GB" altLang="es-CO" dirty="0" err="1"/>
              <a:t>bien</a:t>
            </a:r>
            <a:r>
              <a:rPr lang="en-GB" altLang="es-CO" dirty="0"/>
              <a:t> </a:t>
            </a:r>
            <a:r>
              <a:rPr lang="en-GB" altLang="es-CO" dirty="0" err="1"/>
              <a:t>por</a:t>
            </a:r>
            <a:r>
              <a:rPr lang="en-GB" altLang="es-CO" dirty="0"/>
              <a:t> </a:t>
            </a:r>
            <a:r>
              <a:rPr lang="en-GB" altLang="es-CO" dirty="0" err="1"/>
              <a:t>dígitos</a:t>
            </a:r>
            <a:r>
              <a:rPr lang="en-GB" altLang="es-CO" dirty="0"/>
              <a:t> </a:t>
            </a:r>
            <a:r>
              <a:rPr lang="en-GB" altLang="es-CO" dirty="0" err="1"/>
              <a:t>discados</a:t>
            </a:r>
            <a:r>
              <a:rPr lang="en-GB" altLang="es-CO" dirty="0"/>
              <a:t> </a:t>
            </a:r>
            <a:r>
              <a:rPr lang="en-GB" altLang="es-CO" dirty="0" err="1"/>
              <a:t>en</a:t>
            </a:r>
            <a:r>
              <a:rPr lang="en-GB" altLang="es-CO" dirty="0"/>
              <a:t> un canal, </a:t>
            </a:r>
            <a:r>
              <a:rPr lang="en-GB" altLang="es-CO" dirty="0" err="1"/>
              <a:t>definida</a:t>
            </a:r>
            <a:r>
              <a:rPr lang="en-GB" altLang="es-CO" dirty="0"/>
              <a:t> </a:t>
            </a:r>
            <a:r>
              <a:rPr lang="en-GB" altLang="es-CO" dirty="0" err="1"/>
              <a:t>en</a:t>
            </a:r>
            <a:r>
              <a:rPr lang="en-GB" altLang="es-CO" dirty="0"/>
              <a:t> el </a:t>
            </a:r>
            <a:r>
              <a:rPr lang="en-GB" altLang="es-CO" dirty="0" err="1"/>
              <a:t>marco</a:t>
            </a:r>
            <a:r>
              <a:rPr lang="en-GB" altLang="es-CO" dirty="0"/>
              <a:t> de un </a:t>
            </a:r>
            <a:r>
              <a:rPr lang="en-GB" altLang="es-CO" dirty="0" err="1"/>
              <a:t>contexto</a:t>
            </a:r>
            <a:r>
              <a:rPr lang="en-GB" altLang="es-CO" dirty="0"/>
              <a:t>.</a:t>
            </a:r>
          </a:p>
          <a:p>
            <a:r>
              <a:rPr lang="en-GB" altLang="es-CO" dirty="0"/>
              <a:t> La </a:t>
            </a:r>
            <a:r>
              <a:rPr lang="en-GB" altLang="es-CO" dirty="0" err="1"/>
              <a:t>sintaxis</a:t>
            </a:r>
            <a:r>
              <a:rPr lang="en-GB" altLang="es-CO" dirty="0"/>
              <a:t> de </a:t>
            </a:r>
            <a:r>
              <a:rPr lang="en-GB" altLang="es-CO" dirty="0" err="1"/>
              <a:t>una</a:t>
            </a:r>
            <a:r>
              <a:rPr lang="en-GB" altLang="es-CO" dirty="0"/>
              <a:t> </a:t>
            </a:r>
            <a:r>
              <a:rPr lang="en-GB" altLang="es-CO" dirty="0" err="1"/>
              <a:t>extensión</a:t>
            </a:r>
            <a:r>
              <a:rPr lang="en-GB" altLang="es-CO" dirty="0"/>
              <a:t> </a:t>
            </a:r>
            <a:r>
              <a:rPr lang="en-GB" altLang="es-CO" dirty="0" err="1"/>
              <a:t>es</a:t>
            </a:r>
            <a:r>
              <a:rPr lang="en-GB" altLang="es-CO" dirty="0"/>
              <a:t> la </a:t>
            </a:r>
            <a:r>
              <a:rPr lang="en-GB" altLang="es-CO" dirty="0" err="1"/>
              <a:t>siguiente</a:t>
            </a:r>
            <a:r>
              <a:rPr lang="en-GB" altLang="es-CO" dirty="0"/>
              <a:t>:</a:t>
            </a:r>
          </a:p>
          <a:p>
            <a:pPr lvl="1">
              <a:buNone/>
            </a:pPr>
            <a:r>
              <a:rPr lang="en-GB" altLang="es-CO" sz="3200" i="1" dirty="0"/>
              <a:t>		</a:t>
            </a:r>
            <a:r>
              <a:rPr lang="en-GB" altLang="es-CO" sz="3200" i="1" dirty="0" err="1"/>
              <a:t>exten</a:t>
            </a:r>
            <a:r>
              <a:rPr lang="en-GB" altLang="es-CO" sz="3200" i="1" dirty="0"/>
              <a:t> =&gt; </a:t>
            </a:r>
            <a:r>
              <a:rPr lang="en-GB" altLang="es-CO" sz="3200" i="1" dirty="0" err="1"/>
              <a:t>nombre,prioridad,aplicacion</a:t>
            </a:r>
            <a:r>
              <a:rPr lang="en-GB" altLang="es-CO" sz="3200" i="1" dirty="0"/>
              <a:t>()</a:t>
            </a:r>
          </a:p>
          <a:p>
            <a:r>
              <a:rPr lang="en-GB" altLang="es-CO" dirty="0"/>
              <a:t> </a:t>
            </a:r>
            <a:r>
              <a:rPr lang="en-GB" altLang="es-CO" dirty="0" err="1"/>
              <a:t>Ejemplo</a:t>
            </a:r>
            <a:r>
              <a:rPr lang="en-GB" altLang="es-CO" dirty="0"/>
              <a:t>: </a:t>
            </a:r>
          </a:p>
          <a:p>
            <a:pPr>
              <a:buNone/>
            </a:pPr>
            <a:r>
              <a:rPr lang="en-GB" altLang="es-CO" i="1" dirty="0"/>
              <a:t>		</a:t>
            </a:r>
            <a:r>
              <a:rPr lang="en-GB" altLang="es-CO" i="1" dirty="0" err="1"/>
              <a:t>exten</a:t>
            </a:r>
            <a:r>
              <a:rPr lang="en-GB" altLang="es-CO" i="1" dirty="0"/>
              <a:t> =&gt; 123,1,Answer()</a:t>
            </a:r>
            <a:endParaRPr lang="en-US" altLang="es-CO" i="1" dirty="0"/>
          </a:p>
          <a:p>
            <a:pPr marL="0" indent="0">
              <a:buNone/>
            </a:pPr>
            <a:endParaRPr lang="es-CO" dirty="0"/>
          </a:p>
        </p:txBody>
      </p:sp>
    </p:spTree>
    <p:extLst>
      <p:ext uri="{BB962C8B-B14F-4D97-AF65-F5344CB8AC3E}">
        <p14:creationId xmlns:p14="http://schemas.microsoft.com/office/powerpoint/2010/main" val="32665713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FXS / FXO</a:t>
            </a:r>
            <a:endParaRPr lang="es-CO" dirty="0"/>
          </a:p>
        </p:txBody>
      </p:sp>
      <p:sp>
        <p:nvSpPr>
          <p:cNvPr id="3" name="Marcador de contenido 2"/>
          <p:cNvSpPr>
            <a:spLocks noGrp="1"/>
          </p:cNvSpPr>
          <p:nvPr>
            <p:ph idx="1"/>
          </p:nvPr>
        </p:nvSpPr>
        <p:spPr>
          <a:xfrm>
            <a:off x="838200" y="1825625"/>
            <a:ext cx="7568821" cy="4351338"/>
          </a:xfrm>
        </p:spPr>
        <p:txBody>
          <a:bodyPr>
            <a:normAutofit fontScale="92500" lnSpcReduction="20000"/>
          </a:bodyPr>
          <a:lstStyle/>
          <a:p>
            <a:r>
              <a:rPr lang="es-ES" b="1" dirty="0"/>
              <a:t>FXS</a:t>
            </a:r>
            <a:r>
              <a:rPr lang="es-ES" dirty="0"/>
              <a:t> – </a:t>
            </a:r>
            <a:r>
              <a:rPr lang="es-ES" b="1" dirty="0" err="1"/>
              <a:t>F</a:t>
            </a:r>
            <a:r>
              <a:rPr lang="es-ES" dirty="0" err="1"/>
              <a:t>oreign</a:t>
            </a:r>
            <a:r>
              <a:rPr lang="es-ES" dirty="0"/>
              <a:t> </a:t>
            </a:r>
            <a:r>
              <a:rPr lang="es-ES" dirty="0" err="1"/>
              <a:t>e</a:t>
            </a:r>
            <a:r>
              <a:rPr lang="es-ES" b="1" dirty="0" err="1"/>
              <a:t>X</a:t>
            </a:r>
            <a:r>
              <a:rPr lang="es-ES" dirty="0" err="1"/>
              <a:t>change</a:t>
            </a:r>
            <a:r>
              <a:rPr lang="es-ES" dirty="0"/>
              <a:t> </a:t>
            </a:r>
            <a:r>
              <a:rPr lang="es-ES" b="1" dirty="0" err="1"/>
              <a:t>S</a:t>
            </a:r>
            <a:r>
              <a:rPr lang="es-ES" dirty="0" err="1"/>
              <a:t>ubscriber</a:t>
            </a:r>
            <a:r>
              <a:rPr lang="es-ES" dirty="0"/>
              <a:t> La interfaz de suscriptor externo es el puerto que efectivamente envía la línea analógica al suscriptor. En otras palabras, es el “enchufe de la pared” que envía tono de marcado, corriente para la batería y tensión de llamada.</a:t>
            </a:r>
          </a:p>
          <a:p>
            <a:r>
              <a:rPr lang="es-ES" b="1" dirty="0"/>
              <a:t>FXO</a:t>
            </a:r>
            <a:r>
              <a:rPr lang="es-ES" dirty="0"/>
              <a:t> – </a:t>
            </a:r>
            <a:r>
              <a:rPr lang="es-ES" b="1" dirty="0" err="1"/>
              <a:t>F</a:t>
            </a:r>
            <a:r>
              <a:rPr lang="es-ES" dirty="0" err="1"/>
              <a:t>oreign</a:t>
            </a:r>
            <a:r>
              <a:rPr lang="es-ES" dirty="0"/>
              <a:t> </a:t>
            </a:r>
            <a:r>
              <a:rPr lang="es-ES" dirty="0" err="1"/>
              <a:t>e</a:t>
            </a:r>
            <a:r>
              <a:rPr lang="es-ES" b="1" dirty="0" err="1"/>
              <a:t>X</a:t>
            </a:r>
            <a:r>
              <a:rPr lang="es-ES" dirty="0" err="1"/>
              <a:t>change</a:t>
            </a:r>
            <a:r>
              <a:rPr lang="es-ES" dirty="0"/>
              <a:t> </a:t>
            </a:r>
            <a:r>
              <a:rPr lang="es-ES" b="1" dirty="0"/>
              <a:t>O</a:t>
            </a:r>
            <a:r>
              <a:rPr lang="es-ES" dirty="0"/>
              <a:t>ffice Interfaz de central externa es el puerto que recibe la línea analógica. Es un enchufe del teléfono, aparato de fax o el enchufe de su centralita telefónica analógica. Envía una indicación de colgado/descolgado (cierre de bucle). Como el puerto FXO está adjunto a un dispositivo, tal como un fax o teléfono, el dispositivo a menudo se denomina “dispositivo FXO”.</a:t>
            </a:r>
          </a:p>
          <a:p>
            <a:endParaRPr lang="es-CO" dirty="0"/>
          </a:p>
        </p:txBody>
      </p:sp>
      <p:pic>
        <p:nvPicPr>
          <p:cNvPr id="1028" name="Picture 4" descr="fxs fxo con una PB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543" y="1501253"/>
            <a:ext cx="3921457" cy="1821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xs fxo con una PB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543" y="3558197"/>
            <a:ext cx="3878290" cy="180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450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extensiones</a:t>
            </a:r>
            <a:endParaRPr lang="es-CO" dirty="0"/>
          </a:p>
        </p:txBody>
      </p:sp>
      <p:sp>
        <p:nvSpPr>
          <p:cNvPr id="3" name="Marcador de contenido 2"/>
          <p:cNvSpPr>
            <a:spLocks noGrp="1"/>
          </p:cNvSpPr>
          <p:nvPr>
            <p:ph idx="1"/>
          </p:nvPr>
        </p:nvSpPr>
        <p:spPr/>
        <p:txBody>
          <a:bodyPr/>
          <a:lstStyle/>
          <a:p>
            <a:r>
              <a:rPr lang="es-ES" altLang="es-CO" dirty="0"/>
              <a:t>Extensión </a:t>
            </a:r>
            <a:r>
              <a:rPr lang="es-ES" altLang="es-CO" b="1" i="1" dirty="0"/>
              <a:t>s</a:t>
            </a:r>
            <a:r>
              <a:rPr lang="es-ES" altLang="es-CO" dirty="0"/>
              <a:t> (</a:t>
            </a:r>
            <a:r>
              <a:rPr lang="es-ES" altLang="es-CO" dirty="0" err="1"/>
              <a:t>start</a:t>
            </a:r>
            <a:r>
              <a:rPr lang="es-ES" altLang="es-CO" dirty="0"/>
              <a:t>): es una extensión especial que es utilizada si una llamada entra a un contexto sin una extensión destino específica (por ejemplo una llamada en un puerto FXO); la llamada trata de entrar automáticamente a la extensión </a:t>
            </a:r>
            <a:r>
              <a:rPr lang="es-ES" altLang="es-CO" b="1" i="1" dirty="0"/>
              <a:t>s</a:t>
            </a:r>
            <a:r>
              <a:rPr lang="es-ES" altLang="es-CO" dirty="0"/>
              <a:t>.</a:t>
            </a:r>
          </a:p>
          <a:p>
            <a:pPr>
              <a:buNone/>
            </a:pPr>
            <a:r>
              <a:rPr lang="en-GB" altLang="es-CO" sz="2400" dirty="0"/>
              <a:t>		</a:t>
            </a:r>
            <a:r>
              <a:rPr lang="en-GB" altLang="es-CO" sz="2400" i="1" dirty="0" err="1"/>
              <a:t>exten</a:t>
            </a:r>
            <a:r>
              <a:rPr lang="en-GB" altLang="es-CO" sz="2400" i="1" dirty="0"/>
              <a:t> =&gt; s,1,Answer()</a:t>
            </a:r>
            <a:endParaRPr lang="en-US" altLang="es-CO" i="1" dirty="0"/>
          </a:p>
          <a:p>
            <a:pPr marL="0" indent="0">
              <a:buNone/>
            </a:pPr>
            <a:endParaRPr lang="es-CO" dirty="0"/>
          </a:p>
        </p:txBody>
      </p:sp>
    </p:spTree>
    <p:extLst>
      <p:ext uri="{BB962C8B-B14F-4D97-AF65-F5344CB8AC3E}">
        <p14:creationId xmlns:p14="http://schemas.microsoft.com/office/powerpoint/2010/main" val="8003234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extensiones</a:t>
            </a:r>
            <a:endParaRPr lang="es-CO" dirty="0"/>
          </a:p>
        </p:txBody>
      </p:sp>
      <p:sp>
        <p:nvSpPr>
          <p:cNvPr id="3" name="Marcador de contenido 2"/>
          <p:cNvSpPr>
            <a:spLocks noGrp="1"/>
          </p:cNvSpPr>
          <p:nvPr>
            <p:ph idx="1"/>
          </p:nvPr>
        </p:nvSpPr>
        <p:spPr/>
        <p:txBody>
          <a:bodyPr/>
          <a:lstStyle/>
          <a:p>
            <a:r>
              <a:rPr lang="en-GB" altLang="es-CO" dirty="0"/>
              <a:t>Una </a:t>
            </a:r>
            <a:r>
              <a:rPr lang="en-GB" altLang="es-CO" dirty="0" err="1"/>
              <a:t>extensión</a:t>
            </a:r>
            <a:r>
              <a:rPr lang="en-GB" altLang="es-CO" dirty="0"/>
              <a:t> </a:t>
            </a:r>
            <a:r>
              <a:rPr lang="en-GB" altLang="es-CO" dirty="0" err="1"/>
              <a:t>puede</a:t>
            </a:r>
            <a:r>
              <a:rPr lang="en-GB" altLang="es-CO" dirty="0"/>
              <a:t> </a:t>
            </a:r>
            <a:r>
              <a:rPr lang="en-GB" altLang="es-CO" dirty="0" err="1"/>
              <a:t>tener</a:t>
            </a:r>
            <a:r>
              <a:rPr lang="en-GB" altLang="es-CO" dirty="0"/>
              <a:t> </a:t>
            </a:r>
            <a:r>
              <a:rPr lang="en-GB" altLang="es-CO" dirty="0" err="1"/>
              <a:t>varios</a:t>
            </a:r>
            <a:r>
              <a:rPr lang="en-GB" altLang="es-CO" dirty="0"/>
              <a:t> </a:t>
            </a:r>
            <a:r>
              <a:rPr lang="en-GB" altLang="es-CO" dirty="0" err="1"/>
              <a:t>pasos</a:t>
            </a:r>
            <a:r>
              <a:rPr lang="en-GB" altLang="es-CO" dirty="0"/>
              <a:t>, </a:t>
            </a:r>
            <a:r>
              <a:rPr lang="en-GB" altLang="es-CO" dirty="0" err="1"/>
              <a:t>denominados</a:t>
            </a:r>
            <a:r>
              <a:rPr lang="en-GB" altLang="es-CO" dirty="0"/>
              <a:t> </a:t>
            </a:r>
            <a:r>
              <a:rPr lang="en-GB" altLang="es-CO" b="1" dirty="0" err="1"/>
              <a:t>prioridades</a:t>
            </a:r>
            <a:r>
              <a:rPr lang="en-GB" altLang="es-CO" dirty="0"/>
              <a:t>.</a:t>
            </a:r>
          </a:p>
          <a:p>
            <a:r>
              <a:rPr lang="en-GB" altLang="es-CO" dirty="0"/>
              <a:t> Las </a:t>
            </a:r>
            <a:r>
              <a:rPr lang="en-GB" altLang="es-CO" dirty="0" err="1"/>
              <a:t>prioridades</a:t>
            </a:r>
            <a:r>
              <a:rPr lang="en-GB" altLang="es-CO" dirty="0"/>
              <a:t> </a:t>
            </a:r>
            <a:r>
              <a:rPr lang="en-GB" altLang="es-CO" dirty="0" err="1"/>
              <a:t>comienzan</a:t>
            </a:r>
            <a:r>
              <a:rPr lang="en-GB" altLang="es-CO" dirty="0"/>
              <a:t> con 1 y se </a:t>
            </a:r>
            <a:r>
              <a:rPr lang="en-GB" altLang="es-CO" dirty="0" err="1"/>
              <a:t>ejecutan</a:t>
            </a:r>
            <a:r>
              <a:rPr lang="en-GB" altLang="es-CO" dirty="0"/>
              <a:t> </a:t>
            </a:r>
            <a:r>
              <a:rPr lang="en-GB" altLang="es-CO" dirty="0" err="1"/>
              <a:t>en</a:t>
            </a:r>
            <a:r>
              <a:rPr lang="en-GB" altLang="es-CO" dirty="0"/>
              <a:t> </a:t>
            </a:r>
            <a:r>
              <a:rPr lang="en-GB" altLang="es-CO" dirty="0" err="1"/>
              <a:t>orden</a:t>
            </a:r>
            <a:r>
              <a:rPr lang="en-GB" altLang="es-CO" dirty="0"/>
              <a:t> </a:t>
            </a:r>
            <a:r>
              <a:rPr lang="en-GB" altLang="es-CO" dirty="0" err="1"/>
              <a:t>numérico</a:t>
            </a:r>
            <a:r>
              <a:rPr lang="en-GB" altLang="es-CO" dirty="0"/>
              <a:t>.</a:t>
            </a:r>
          </a:p>
          <a:p>
            <a:r>
              <a:rPr lang="en-GB" altLang="es-CO" dirty="0"/>
              <a:t> </a:t>
            </a:r>
            <a:r>
              <a:rPr lang="es-ES" altLang="es-CO" dirty="0"/>
              <a:t>Si no existe la prioridad N + 1, </a:t>
            </a:r>
            <a:r>
              <a:rPr lang="es-ES" altLang="es-CO" dirty="0" err="1"/>
              <a:t>Asterisk</a:t>
            </a:r>
            <a:r>
              <a:rPr lang="es-ES" altLang="es-CO" dirty="0"/>
              <a:t> no salta a la siguiente prioridad (N+2).</a:t>
            </a:r>
            <a:endParaRPr lang="en-GB" altLang="es-CO" dirty="0"/>
          </a:p>
          <a:p>
            <a:r>
              <a:rPr lang="en-GB" altLang="es-CO" dirty="0"/>
              <a:t> </a:t>
            </a:r>
            <a:r>
              <a:rPr lang="en-GB" altLang="es-CO" dirty="0" err="1"/>
              <a:t>Cada</a:t>
            </a:r>
            <a:r>
              <a:rPr lang="en-GB" altLang="es-CO" dirty="0"/>
              <a:t> </a:t>
            </a:r>
            <a:r>
              <a:rPr lang="en-GB" altLang="es-CO" dirty="0" err="1"/>
              <a:t>prioridad</a:t>
            </a:r>
            <a:r>
              <a:rPr lang="en-GB" altLang="es-CO" dirty="0"/>
              <a:t> </a:t>
            </a:r>
            <a:r>
              <a:rPr lang="en-GB" altLang="es-CO" dirty="0" err="1"/>
              <a:t>ejecuta</a:t>
            </a:r>
            <a:r>
              <a:rPr lang="en-GB" altLang="es-CO" dirty="0"/>
              <a:t> </a:t>
            </a:r>
            <a:r>
              <a:rPr lang="en-GB" altLang="es-CO" dirty="0" err="1"/>
              <a:t>una</a:t>
            </a:r>
            <a:r>
              <a:rPr lang="en-GB" altLang="es-CO" dirty="0"/>
              <a:t> </a:t>
            </a:r>
            <a:r>
              <a:rPr lang="en-GB" altLang="es-CO" dirty="0" err="1"/>
              <a:t>única</a:t>
            </a:r>
            <a:r>
              <a:rPr lang="en-GB" altLang="es-CO" dirty="0"/>
              <a:t> </a:t>
            </a:r>
            <a:r>
              <a:rPr lang="en-GB" altLang="es-CO" dirty="0" err="1"/>
              <a:t>aplicación</a:t>
            </a:r>
            <a:r>
              <a:rPr lang="en-GB" altLang="es-CO" dirty="0"/>
              <a:t>.</a:t>
            </a:r>
          </a:p>
          <a:p>
            <a:r>
              <a:rPr lang="en-GB" altLang="es-CO" dirty="0"/>
              <a:t> </a:t>
            </a:r>
            <a:r>
              <a:rPr lang="en-GB" altLang="es-CO" dirty="0" err="1"/>
              <a:t>Ejemplo</a:t>
            </a:r>
            <a:r>
              <a:rPr lang="en-GB" altLang="es-CO" dirty="0"/>
              <a:t>: </a:t>
            </a:r>
          </a:p>
          <a:p>
            <a:pPr lvl="1">
              <a:buNone/>
            </a:pPr>
            <a:r>
              <a:rPr lang="en-GB" altLang="es-CO" dirty="0"/>
              <a:t>	</a:t>
            </a:r>
            <a:r>
              <a:rPr lang="en-GB" altLang="es-CO" i="1" dirty="0" err="1"/>
              <a:t>exten</a:t>
            </a:r>
            <a:r>
              <a:rPr lang="en-GB" altLang="es-CO" i="1" dirty="0"/>
              <a:t> =&gt; 123,1,Answer()</a:t>
            </a:r>
          </a:p>
          <a:p>
            <a:pPr lvl="1">
              <a:buNone/>
            </a:pPr>
            <a:r>
              <a:rPr lang="en-GB" altLang="es-CO" i="1" dirty="0"/>
              <a:t>	</a:t>
            </a:r>
            <a:r>
              <a:rPr lang="en-GB" altLang="es-CO" i="1" dirty="0" err="1"/>
              <a:t>exten</a:t>
            </a:r>
            <a:r>
              <a:rPr lang="en-GB" altLang="es-CO" i="1" dirty="0"/>
              <a:t> =&gt; 123,2,Hangup()</a:t>
            </a:r>
            <a:endParaRPr lang="en-US" altLang="es-CO" i="1" dirty="0"/>
          </a:p>
          <a:p>
            <a:pPr marL="0" indent="0">
              <a:buNone/>
            </a:pPr>
            <a:endParaRPr lang="es-CO" dirty="0"/>
          </a:p>
        </p:txBody>
      </p:sp>
    </p:spTree>
    <p:extLst>
      <p:ext uri="{BB962C8B-B14F-4D97-AF65-F5344CB8AC3E}">
        <p14:creationId xmlns:p14="http://schemas.microsoft.com/office/powerpoint/2010/main" val="41972752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prioridades</a:t>
            </a:r>
            <a:endParaRPr lang="es-CO" dirty="0"/>
          </a:p>
        </p:txBody>
      </p:sp>
      <p:sp>
        <p:nvSpPr>
          <p:cNvPr id="3" name="Marcador de contenido 2"/>
          <p:cNvSpPr>
            <a:spLocks noGrp="1"/>
          </p:cNvSpPr>
          <p:nvPr>
            <p:ph idx="1"/>
          </p:nvPr>
        </p:nvSpPr>
        <p:spPr/>
        <p:txBody>
          <a:bodyPr/>
          <a:lstStyle/>
          <a:p>
            <a:pPr>
              <a:lnSpc>
                <a:spcPct val="80000"/>
              </a:lnSpc>
            </a:pPr>
            <a:r>
              <a:rPr lang="en-GB" altLang="es-CO" b="1" dirty="0" err="1"/>
              <a:t>Prioridades</a:t>
            </a:r>
            <a:r>
              <a:rPr lang="en-GB" altLang="es-CO" b="1" dirty="0"/>
              <a:t> sin </a:t>
            </a:r>
            <a:r>
              <a:rPr lang="en-GB" altLang="es-CO" b="1" dirty="0" err="1"/>
              <a:t>numerar</a:t>
            </a:r>
            <a:r>
              <a:rPr lang="en-GB" altLang="es-CO" dirty="0"/>
              <a:t>: Asterisk introduce el </a:t>
            </a:r>
            <a:r>
              <a:rPr lang="en-GB" altLang="es-CO" dirty="0" err="1"/>
              <a:t>uso</a:t>
            </a:r>
            <a:r>
              <a:rPr lang="en-GB" altLang="es-CO" dirty="0"/>
              <a:t> de la </a:t>
            </a:r>
            <a:r>
              <a:rPr lang="en-GB" altLang="es-CO" b="1" dirty="0" err="1"/>
              <a:t>prioridad</a:t>
            </a:r>
            <a:r>
              <a:rPr lang="en-GB" altLang="es-CO" b="1" dirty="0"/>
              <a:t> </a:t>
            </a:r>
            <a:r>
              <a:rPr lang="en-GB" altLang="es-CO" b="1" i="1" dirty="0"/>
              <a:t>n</a:t>
            </a:r>
            <a:r>
              <a:rPr lang="en-GB" altLang="es-CO" dirty="0"/>
              <a:t> (next). </a:t>
            </a:r>
            <a:r>
              <a:rPr lang="en-GB" altLang="es-CO" dirty="0" err="1"/>
              <a:t>Cada</a:t>
            </a:r>
            <a:r>
              <a:rPr lang="en-GB" altLang="es-CO" dirty="0"/>
              <a:t> </a:t>
            </a:r>
            <a:r>
              <a:rPr lang="en-GB" altLang="es-CO" dirty="0" err="1"/>
              <a:t>vez</a:t>
            </a:r>
            <a:r>
              <a:rPr lang="en-GB" altLang="es-CO" dirty="0"/>
              <a:t> que Asterisk </a:t>
            </a:r>
            <a:r>
              <a:rPr lang="en-GB" altLang="es-CO" dirty="0" err="1"/>
              <a:t>encuentra</a:t>
            </a:r>
            <a:r>
              <a:rPr lang="en-GB" altLang="es-CO" dirty="0"/>
              <a:t> </a:t>
            </a:r>
            <a:r>
              <a:rPr lang="en-GB" altLang="es-CO" dirty="0" err="1"/>
              <a:t>una</a:t>
            </a:r>
            <a:r>
              <a:rPr lang="en-GB" altLang="es-CO" dirty="0"/>
              <a:t> </a:t>
            </a:r>
            <a:r>
              <a:rPr lang="en-GB" altLang="es-CO" dirty="0" err="1"/>
              <a:t>prioridad</a:t>
            </a:r>
            <a:r>
              <a:rPr lang="en-GB" altLang="es-CO" dirty="0"/>
              <a:t> n, </a:t>
            </a:r>
            <a:r>
              <a:rPr lang="en-GB" altLang="es-CO" dirty="0" err="1"/>
              <a:t>toma</a:t>
            </a:r>
            <a:r>
              <a:rPr lang="en-GB" altLang="es-CO" dirty="0"/>
              <a:t> el </a:t>
            </a:r>
            <a:r>
              <a:rPr lang="en-GB" altLang="es-CO" dirty="0" err="1"/>
              <a:t>número</a:t>
            </a:r>
            <a:r>
              <a:rPr lang="en-GB" altLang="es-CO" dirty="0"/>
              <a:t> de la </a:t>
            </a:r>
            <a:r>
              <a:rPr lang="en-GB" altLang="es-CO" dirty="0" err="1"/>
              <a:t>prioridad</a:t>
            </a:r>
            <a:r>
              <a:rPr lang="en-GB" altLang="es-CO" dirty="0"/>
              <a:t> anterior y le </a:t>
            </a:r>
            <a:r>
              <a:rPr lang="en-GB" altLang="es-CO" dirty="0" err="1"/>
              <a:t>suma</a:t>
            </a:r>
            <a:r>
              <a:rPr lang="en-GB" altLang="es-CO" dirty="0"/>
              <a:t> 1.</a:t>
            </a:r>
          </a:p>
          <a:p>
            <a:pPr>
              <a:lnSpc>
                <a:spcPct val="80000"/>
              </a:lnSpc>
            </a:pPr>
            <a:r>
              <a:rPr lang="en-GB" altLang="es-CO" dirty="0"/>
              <a:t> </a:t>
            </a:r>
            <a:r>
              <a:rPr lang="en-GB" altLang="es-CO" dirty="0" err="1"/>
              <a:t>Simplifica</a:t>
            </a:r>
            <a:r>
              <a:rPr lang="en-GB" altLang="es-CO" dirty="0"/>
              <a:t> el </a:t>
            </a:r>
            <a:r>
              <a:rPr lang="en-GB" altLang="es-CO" dirty="0" err="1"/>
              <a:t>proceso</a:t>
            </a:r>
            <a:r>
              <a:rPr lang="en-GB" altLang="es-CO" dirty="0"/>
              <a:t> de </a:t>
            </a:r>
            <a:r>
              <a:rPr lang="en-GB" altLang="es-CO" dirty="0" err="1"/>
              <a:t>escritura</a:t>
            </a:r>
            <a:r>
              <a:rPr lang="en-GB" altLang="es-CO" dirty="0"/>
              <a:t> del </a:t>
            </a:r>
            <a:r>
              <a:rPr lang="en-GB" altLang="es-CO" dirty="0" err="1"/>
              <a:t>dialplan</a:t>
            </a:r>
            <a:r>
              <a:rPr lang="en-GB" altLang="es-CO" dirty="0"/>
              <a:t>, </a:t>
            </a:r>
            <a:r>
              <a:rPr lang="en-GB" altLang="es-CO" dirty="0" err="1"/>
              <a:t>evitando</a:t>
            </a:r>
            <a:r>
              <a:rPr lang="en-GB" altLang="es-CO" dirty="0"/>
              <a:t> </a:t>
            </a:r>
            <a:r>
              <a:rPr lang="en-GB" altLang="es-CO" dirty="0" err="1"/>
              <a:t>tener</a:t>
            </a:r>
            <a:r>
              <a:rPr lang="en-GB" altLang="es-CO" dirty="0"/>
              <a:t> que </a:t>
            </a:r>
            <a:r>
              <a:rPr lang="en-GB" altLang="es-CO" dirty="0" err="1"/>
              <a:t>volver</a:t>
            </a:r>
            <a:r>
              <a:rPr lang="en-GB" altLang="es-CO" dirty="0"/>
              <a:t> a </a:t>
            </a:r>
            <a:r>
              <a:rPr lang="en-GB" altLang="es-CO" dirty="0" err="1"/>
              <a:t>numerar</a:t>
            </a:r>
            <a:r>
              <a:rPr lang="en-GB" altLang="es-CO" dirty="0"/>
              <a:t> las </a:t>
            </a:r>
            <a:r>
              <a:rPr lang="en-GB" altLang="es-CO" dirty="0" err="1"/>
              <a:t>prioridades</a:t>
            </a:r>
            <a:r>
              <a:rPr lang="en-GB" altLang="es-CO" dirty="0"/>
              <a:t> al </a:t>
            </a:r>
            <a:r>
              <a:rPr lang="en-GB" altLang="es-CO" dirty="0" err="1"/>
              <a:t>insertar</a:t>
            </a:r>
            <a:r>
              <a:rPr lang="en-GB" altLang="es-CO" dirty="0"/>
              <a:t> </a:t>
            </a:r>
            <a:r>
              <a:rPr lang="en-GB" altLang="es-CO" dirty="0" err="1"/>
              <a:t>una</a:t>
            </a:r>
            <a:r>
              <a:rPr lang="en-GB" altLang="es-CO" dirty="0"/>
              <a:t> </a:t>
            </a:r>
            <a:r>
              <a:rPr lang="en-GB" altLang="es-CO" dirty="0" err="1"/>
              <a:t>prioridad</a:t>
            </a:r>
            <a:r>
              <a:rPr lang="en-GB" altLang="es-CO" dirty="0"/>
              <a:t> para la </a:t>
            </a:r>
            <a:r>
              <a:rPr lang="en-GB" altLang="es-CO" dirty="0" err="1"/>
              <a:t>misma</a:t>
            </a:r>
            <a:r>
              <a:rPr lang="en-GB" altLang="es-CO" dirty="0"/>
              <a:t> </a:t>
            </a:r>
            <a:r>
              <a:rPr lang="en-GB" altLang="es-CO" b="1" dirty="0" err="1"/>
              <a:t>exten</a:t>
            </a:r>
            <a:r>
              <a:rPr lang="en-GB" altLang="es-CO" dirty="0"/>
              <a:t>.</a:t>
            </a:r>
          </a:p>
          <a:p>
            <a:pPr>
              <a:lnSpc>
                <a:spcPct val="80000"/>
              </a:lnSpc>
            </a:pPr>
            <a:r>
              <a:rPr lang="en-GB" altLang="es-CO" dirty="0"/>
              <a:t> </a:t>
            </a:r>
            <a:r>
              <a:rPr lang="en-GB" altLang="es-CO" dirty="0" err="1"/>
              <a:t>Ejemplo</a:t>
            </a:r>
            <a:r>
              <a:rPr lang="en-GB" altLang="es-CO" dirty="0"/>
              <a:t>:  </a:t>
            </a:r>
          </a:p>
          <a:p>
            <a:pPr>
              <a:lnSpc>
                <a:spcPct val="80000"/>
              </a:lnSpc>
              <a:buNone/>
            </a:pPr>
            <a:r>
              <a:rPr lang="en-GB" altLang="es-CO" dirty="0"/>
              <a:t>		</a:t>
            </a:r>
            <a:r>
              <a:rPr lang="en-GB" altLang="es-CO" i="1" dirty="0" err="1"/>
              <a:t>exten</a:t>
            </a:r>
            <a:r>
              <a:rPr lang="en-GB" altLang="es-CO" i="1" dirty="0"/>
              <a:t> =&gt; 123,1,Answer()</a:t>
            </a:r>
          </a:p>
          <a:p>
            <a:pPr>
              <a:lnSpc>
                <a:spcPct val="80000"/>
              </a:lnSpc>
              <a:buNone/>
            </a:pPr>
            <a:r>
              <a:rPr lang="en-GB" altLang="es-CO" i="1" dirty="0"/>
              <a:t>		</a:t>
            </a:r>
            <a:r>
              <a:rPr lang="en-GB" altLang="es-CO" i="1" dirty="0" err="1"/>
              <a:t>exten</a:t>
            </a:r>
            <a:r>
              <a:rPr lang="en-GB" altLang="es-CO" i="1" dirty="0"/>
              <a:t> =&gt; 123,n,hago </a:t>
            </a:r>
            <a:r>
              <a:rPr lang="en-GB" altLang="es-CO" i="1" dirty="0" err="1"/>
              <a:t>algo</a:t>
            </a:r>
            <a:endParaRPr lang="en-GB" altLang="es-CO" i="1" dirty="0"/>
          </a:p>
          <a:p>
            <a:pPr>
              <a:lnSpc>
                <a:spcPct val="80000"/>
              </a:lnSpc>
              <a:buNone/>
            </a:pPr>
            <a:r>
              <a:rPr lang="en-GB" altLang="es-CO" i="1" dirty="0"/>
              <a:t>		</a:t>
            </a:r>
            <a:r>
              <a:rPr lang="en-GB" altLang="es-CO" i="1" dirty="0" err="1"/>
              <a:t>exten</a:t>
            </a:r>
            <a:r>
              <a:rPr lang="en-GB" altLang="es-CO" i="1" dirty="0"/>
              <a:t> =&gt; 123,n,Hangup()</a:t>
            </a:r>
            <a:endParaRPr lang="en-US" altLang="es-CO" i="1" dirty="0"/>
          </a:p>
          <a:p>
            <a:pPr marL="0" indent="0">
              <a:buNone/>
            </a:pPr>
            <a:endParaRPr lang="es-CO" dirty="0"/>
          </a:p>
        </p:txBody>
      </p:sp>
    </p:spTree>
    <p:extLst>
      <p:ext uri="{BB962C8B-B14F-4D97-AF65-F5344CB8AC3E}">
        <p14:creationId xmlns:p14="http://schemas.microsoft.com/office/powerpoint/2010/main" val="6484296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Prioridades n</a:t>
            </a:r>
            <a:endParaRPr lang="es-CO" dirty="0"/>
          </a:p>
        </p:txBody>
      </p:sp>
      <p:sp>
        <p:nvSpPr>
          <p:cNvPr id="3" name="Marcador de contenido 2"/>
          <p:cNvSpPr>
            <a:spLocks noGrp="1"/>
          </p:cNvSpPr>
          <p:nvPr>
            <p:ph idx="1"/>
          </p:nvPr>
        </p:nvSpPr>
        <p:spPr/>
        <p:txBody>
          <a:bodyPr>
            <a:normAutofit fontScale="92500" lnSpcReduction="20000"/>
          </a:bodyPr>
          <a:lstStyle/>
          <a:p>
            <a:pPr>
              <a:buNone/>
            </a:pPr>
            <a:r>
              <a:rPr lang="es-ES" altLang="es-CO" i="1" dirty="0" err="1"/>
              <a:t>exten</a:t>
            </a:r>
            <a:r>
              <a:rPr lang="es-ES" altLang="es-CO" i="1" dirty="0"/>
              <a:t> =&gt; 555,</a:t>
            </a:r>
            <a:r>
              <a:rPr lang="es-ES" altLang="es-CO" b="1" i="1" dirty="0"/>
              <a:t>1</a:t>
            </a:r>
            <a:r>
              <a:rPr lang="es-ES" altLang="es-CO" i="1" dirty="0"/>
              <a:t>,Answer()</a:t>
            </a:r>
          </a:p>
          <a:p>
            <a:pPr>
              <a:buNone/>
            </a:pPr>
            <a:r>
              <a:rPr lang="es-ES" altLang="es-CO" i="1" dirty="0" err="1"/>
              <a:t>exten</a:t>
            </a:r>
            <a:r>
              <a:rPr lang="es-ES" altLang="es-CO" i="1" dirty="0"/>
              <a:t> =&gt; 555,</a:t>
            </a:r>
            <a:r>
              <a:rPr lang="es-ES" altLang="es-CO" b="1" i="1" dirty="0"/>
              <a:t>n(</a:t>
            </a:r>
            <a:r>
              <a:rPr lang="es-ES" altLang="es-CO" b="1" i="1" dirty="0" err="1"/>
              <a:t>LlamaPepe</a:t>
            </a:r>
            <a:r>
              <a:rPr lang="es-ES" altLang="es-CO" b="1" i="1" dirty="0"/>
              <a:t>)</a:t>
            </a:r>
            <a:r>
              <a:rPr lang="es-ES" altLang="es-CO" i="1" dirty="0"/>
              <a:t>,Dial(SIP/pepe,20)</a:t>
            </a:r>
          </a:p>
          <a:p>
            <a:pPr>
              <a:buNone/>
            </a:pPr>
            <a:r>
              <a:rPr lang="es-ES" altLang="es-CO" i="1" dirty="0" err="1"/>
              <a:t>exten</a:t>
            </a:r>
            <a:r>
              <a:rPr lang="es-ES" altLang="es-CO" i="1" dirty="0"/>
              <a:t> =&gt; 555,</a:t>
            </a:r>
            <a:r>
              <a:rPr lang="es-ES" altLang="es-CO" b="1" i="1" dirty="0"/>
              <a:t>n</a:t>
            </a:r>
            <a:r>
              <a:rPr lang="es-ES" altLang="es-CO" i="1" dirty="0"/>
              <a:t>,Voicemail(44)</a:t>
            </a:r>
          </a:p>
          <a:p>
            <a:pPr>
              <a:buNone/>
            </a:pPr>
            <a:r>
              <a:rPr lang="es-ES" altLang="es-CO" i="1" dirty="0" err="1"/>
              <a:t>exten</a:t>
            </a:r>
            <a:r>
              <a:rPr lang="es-ES" altLang="es-CO" i="1" dirty="0"/>
              <a:t> =&gt; 555,</a:t>
            </a:r>
            <a:r>
              <a:rPr lang="es-ES" altLang="es-CO" b="1" i="1" dirty="0"/>
              <a:t>n</a:t>
            </a:r>
            <a:r>
              <a:rPr lang="es-ES" altLang="es-CO" i="1" dirty="0"/>
              <a:t>,Hangup </a:t>
            </a:r>
          </a:p>
          <a:p>
            <a:pPr>
              <a:buNone/>
            </a:pPr>
            <a:endParaRPr lang="es-ES" altLang="es-CO" i="1" dirty="0"/>
          </a:p>
          <a:p>
            <a:pPr>
              <a:buNone/>
            </a:pPr>
            <a:r>
              <a:rPr lang="es-ES" altLang="es-CO" i="1" dirty="0"/>
              <a:t>;Va a n+101 en caso de que el canal esté ocupado:</a:t>
            </a:r>
          </a:p>
          <a:p>
            <a:pPr>
              <a:buNone/>
            </a:pPr>
            <a:r>
              <a:rPr lang="es-ES" altLang="es-CO" i="1" dirty="0" err="1"/>
              <a:t>exten</a:t>
            </a:r>
            <a:r>
              <a:rPr lang="es-ES" altLang="es-CO" i="1" dirty="0"/>
              <a:t> =&gt; 555,</a:t>
            </a:r>
            <a:r>
              <a:rPr lang="es-ES" altLang="es-CO" b="1" i="1" dirty="0"/>
              <a:t>LlamaPepe+101</a:t>
            </a:r>
            <a:r>
              <a:rPr lang="es-ES" altLang="es-CO" i="1" dirty="0"/>
              <a:t>,Voicemail(44,u) </a:t>
            </a:r>
          </a:p>
          <a:p>
            <a:pPr>
              <a:buNone/>
            </a:pPr>
            <a:endParaRPr lang="en-US" altLang="es-CO" i="1" dirty="0">
              <a:solidFill>
                <a:srgbClr val="000000"/>
              </a:solidFill>
            </a:endParaRPr>
          </a:p>
          <a:p>
            <a:pPr>
              <a:buNone/>
            </a:pPr>
            <a:r>
              <a:rPr lang="es-ES_tradnl" altLang="es-CO" i="1" dirty="0">
                <a:solidFill>
                  <a:srgbClr val="000000"/>
                </a:solidFill>
              </a:rPr>
              <a:t>;</a:t>
            </a:r>
            <a:r>
              <a:rPr lang="en-US" altLang="es-CO" i="1" dirty="0" err="1">
                <a:solidFill>
                  <a:srgbClr val="000000"/>
                </a:solidFill>
              </a:rPr>
              <a:t>Tambi</a:t>
            </a:r>
            <a:r>
              <a:rPr lang="es-ES_tradnl" altLang="es-CO" i="1" dirty="0">
                <a:solidFill>
                  <a:srgbClr val="000000"/>
                </a:solidFill>
              </a:rPr>
              <a:t>é</a:t>
            </a:r>
            <a:r>
              <a:rPr lang="en-US" altLang="es-CO" i="1" dirty="0">
                <a:solidFill>
                  <a:srgbClr val="000000"/>
                </a:solidFill>
              </a:rPr>
              <a:t>n </a:t>
            </a:r>
            <a:r>
              <a:rPr lang="en-US" altLang="es-CO" i="1" dirty="0" err="1">
                <a:solidFill>
                  <a:srgbClr val="000000"/>
                </a:solidFill>
              </a:rPr>
              <a:t>puede</a:t>
            </a:r>
            <a:r>
              <a:rPr lang="en-US" altLang="es-CO" i="1" dirty="0">
                <a:solidFill>
                  <a:srgbClr val="000000"/>
                </a:solidFill>
              </a:rPr>
              <a:t> </a:t>
            </a:r>
            <a:r>
              <a:rPr lang="en-US" altLang="es-CO" i="1" dirty="0" err="1">
                <a:solidFill>
                  <a:srgbClr val="000000"/>
                </a:solidFill>
              </a:rPr>
              <a:t>tener</a:t>
            </a:r>
            <a:r>
              <a:rPr lang="en-US" altLang="es-CO" i="1" dirty="0">
                <a:solidFill>
                  <a:srgbClr val="000000"/>
                </a:solidFill>
              </a:rPr>
              <a:t> </a:t>
            </a:r>
            <a:r>
              <a:rPr lang="en-US" altLang="es-CO" i="1" dirty="0" err="1">
                <a:solidFill>
                  <a:srgbClr val="000000"/>
                </a:solidFill>
              </a:rPr>
              <a:t>una</a:t>
            </a:r>
            <a:r>
              <a:rPr lang="en-US" altLang="es-CO" i="1" dirty="0">
                <a:solidFill>
                  <a:srgbClr val="000000"/>
                </a:solidFill>
              </a:rPr>
              <a:t> </a:t>
            </a:r>
            <a:r>
              <a:rPr lang="en-US" altLang="es-CO" i="1" dirty="0" err="1">
                <a:solidFill>
                  <a:srgbClr val="000000"/>
                </a:solidFill>
              </a:rPr>
              <a:t>etiqueta</a:t>
            </a:r>
            <a:r>
              <a:rPr lang="en-US" altLang="es-CO" i="1" dirty="0">
                <a:solidFill>
                  <a:srgbClr val="000000"/>
                </a:solidFill>
              </a:rPr>
              <a:t> </a:t>
            </a:r>
            <a:r>
              <a:rPr lang="en-US" altLang="es-CO" i="1" dirty="0" err="1">
                <a:solidFill>
                  <a:srgbClr val="000000"/>
                </a:solidFill>
              </a:rPr>
              <a:t>esta</a:t>
            </a:r>
            <a:r>
              <a:rPr lang="en-US" altLang="es-CO" i="1" dirty="0">
                <a:solidFill>
                  <a:srgbClr val="000000"/>
                </a:solidFill>
              </a:rPr>
              <a:t> </a:t>
            </a:r>
            <a:r>
              <a:rPr lang="en-US" altLang="es-CO" i="1" dirty="0" err="1">
                <a:solidFill>
                  <a:srgbClr val="000000"/>
                </a:solidFill>
              </a:rPr>
              <a:t>prioridad</a:t>
            </a:r>
            <a:r>
              <a:rPr lang="es-ES_tradnl" altLang="es-CO" i="1" dirty="0">
                <a:solidFill>
                  <a:srgbClr val="000000"/>
                </a:solidFill>
              </a:rPr>
              <a:t>:</a:t>
            </a:r>
            <a:endParaRPr lang="en-US" altLang="es-CO" i="1" dirty="0">
              <a:solidFill>
                <a:srgbClr val="000000"/>
              </a:solidFill>
            </a:endParaRPr>
          </a:p>
          <a:p>
            <a:pPr>
              <a:buNone/>
            </a:pPr>
            <a:r>
              <a:rPr lang="es-ES" altLang="es-CO" i="1" dirty="0" err="1"/>
              <a:t>exten</a:t>
            </a:r>
            <a:r>
              <a:rPr lang="es-ES" altLang="es-CO" i="1" dirty="0"/>
              <a:t> =&gt; 555,</a:t>
            </a:r>
            <a:r>
              <a:rPr lang="es-ES" altLang="es-CO" b="1" i="1" dirty="0"/>
              <a:t>LlamaPepe+101(</a:t>
            </a:r>
            <a:r>
              <a:rPr lang="es-ES" altLang="es-CO" b="1" i="1" dirty="0" err="1"/>
              <a:t>PepeNoDisponible</a:t>
            </a:r>
            <a:r>
              <a:rPr lang="es-ES" altLang="es-CO" b="1" i="1" dirty="0"/>
              <a:t>)</a:t>
            </a:r>
            <a:r>
              <a:rPr lang="es-ES" altLang="es-CO" i="1" dirty="0"/>
              <a:t>,</a:t>
            </a:r>
            <a:endParaRPr lang="es-MX" altLang="es-CO" i="1" dirty="0">
              <a:solidFill>
                <a:srgbClr val="000000"/>
              </a:solidFill>
            </a:endParaRPr>
          </a:p>
          <a:p>
            <a:pPr marL="0" indent="0">
              <a:buNone/>
            </a:pPr>
            <a:endParaRPr lang="es-CO" dirty="0"/>
          </a:p>
        </p:txBody>
      </p:sp>
    </p:spTree>
    <p:extLst>
      <p:ext uri="{BB962C8B-B14F-4D97-AF65-F5344CB8AC3E}">
        <p14:creationId xmlns:p14="http://schemas.microsoft.com/office/powerpoint/2010/main" val="8948487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CALLERID</a:t>
            </a:r>
            <a:endParaRPr lang="es-CO" dirty="0"/>
          </a:p>
        </p:txBody>
      </p:sp>
      <p:sp>
        <p:nvSpPr>
          <p:cNvPr id="3" name="Marcador de contenido 2"/>
          <p:cNvSpPr>
            <a:spLocks noGrp="1"/>
          </p:cNvSpPr>
          <p:nvPr>
            <p:ph idx="1"/>
          </p:nvPr>
        </p:nvSpPr>
        <p:spPr/>
        <p:txBody>
          <a:bodyPr/>
          <a:lstStyle/>
          <a:p>
            <a:r>
              <a:rPr lang="es-CO" dirty="0"/>
              <a:t>CALLERID(</a:t>
            </a:r>
            <a:r>
              <a:rPr lang="es-CO" dirty="0" err="1"/>
              <a:t>datatype,CID</a:t>
            </a:r>
            <a:r>
              <a:rPr lang="es-CO" dirty="0" smtClean="0"/>
              <a:t>)</a:t>
            </a:r>
          </a:p>
          <a:p>
            <a:endParaRPr lang="es-CO" dirty="0"/>
          </a:p>
        </p:txBody>
      </p:sp>
    </p:spTree>
    <p:extLst>
      <p:ext uri="{BB962C8B-B14F-4D97-AF65-F5344CB8AC3E}">
        <p14:creationId xmlns:p14="http://schemas.microsoft.com/office/powerpoint/2010/main" val="4470121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Dial</a:t>
            </a:r>
            <a:endParaRPr lang="es-CO" dirty="0"/>
          </a:p>
        </p:txBody>
      </p:sp>
      <p:sp>
        <p:nvSpPr>
          <p:cNvPr id="3" name="Marcador de contenido 2"/>
          <p:cNvSpPr>
            <a:spLocks noGrp="1"/>
          </p:cNvSpPr>
          <p:nvPr>
            <p:ph idx="1"/>
          </p:nvPr>
        </p:nvSpPr>
        <p:spPr/>
        <p:txBody>
          <a:bodyPr>
            <a:normAutofit/>
          </a:bodyPr>
          <a:lstStyle/>
          <a:p>
            <a:r>
              <a:rPr lang="es-ES" dirty="0" smtClean="0"/>
              <a:t>Habilidad para conectar diferentes canales entre si. </a:t>
            </a:r>
          </a:p>
          <a:p>
            <a:r>
              <a:rPr lang="es-ES" dirty="0" smtClean="0"/>
              <a:t>Esto es muy útil si los que llaman usan diferentes métodos de comunicación. (PSTN, </a:t>
            </a:r>
            <a:r>
              <a:rPr lang="es-ES" dirty="0" err="1" smtClean="0"/>
              <a:t>Softphones</a:t>
            </a:r>
            <a:r>
              <a:rPr lang="es-ES" dirty="0" smtClean="0"/>
              <a:t>).</a:t>
            </a:r>
          </a:p>
          <a:p>
            <a:endParaRPr lang="es-ES" dirty="0"/>
          </a:p>
          <a:p>
            <a:pPr marL="0" indent="0">
              <a:buNone/>
            </a:pPr>
            <a:r>
              <a:rPr lang="en-US" dirty="0" err="1" smtClean="0"/>
              <a:t>Sintaxis</a:t>
            </a:r>
            <a:r>
              <a:rPr lang="en-US" dirty="0" smtClean="0"/>
              <a:t>:</a:t>
            </a:r>
            <a:endParaRPr lang="en-US" dirty="0"/>
          </a:p>
          <a:p>
            <a:pPr marL="0" indent="0">
              <a:buNone/>
            </a:pPr>
            <a:r>
              <a:rPr lang="en-US" dirty="0"/>
              <a:t>Dial(technology/user[:password]@</a:t>
            </a:r>
            <a:r>
              <a:rPr lang="en-US" dirty="0" err="1"/>
              <a:t>remote_host</a:t>
            </a:r>
            <a:r>
              <a:rPr lang="en-US" dirty="0"/>
              <a:t>[:port][/</a:t>
            </a:r>
            <a:r>
              <a:rPr lang="en-US" dirty="0" err="1"/>
              <a:t>remote_extension</a:t>
            </a:r>
            <a:r>
              <a:rPr lang="en-US" dirty="0"/>
              <a:t>])</a:t>
            </a:r>
          </a:p>
          <a:p>
            <a:pPr marL="0" indent="0">
              <a:buNone/>
            </a:pPr>
            <a:r>
              <a:rPr lang="en-US" dirty="0" err="1" smtClean="0"/>
              <a:t>Ejemplo</a:t>
            </a:r>
            <a:r>
              <a:rPr lang="en-US" dirty="0" smtClean="0"/>
              <a:t>:</a:t>
            </a:r>
            <a:endParaRPr lang="en-US" dirty="0"/>
          </a:p>
          <a:p>
            <a:r>
              <a:rPr lang="en-US" dirty="0" err="1"/>
              <a:t>exten</a:t>
            </a:r>
            <a:r>
              <a:rPr lang="en-US" dirty="0"/>
              <a:t> =&gt; 500,1,Dial(IAX2/guest@misery.digium.com/s)</a:t>
            </a:r>
          </a:p>
          <a:p>
            <a:endParaRPr lang="es-ES" dirty="0" smtClean="0"/>
          </a:p>
          <a:p>
            <a:endParaRPr lang="es-ES" dirty="0"/>
          </a:p>
          <a:p>
            <a:endParaRPr lang="en-US" dirty="0"/>
          </a:p>
          <a:p>
            <a:endParaRPr lang="es-CO" dirty="0"/>
          </a:p>
        </p:txBody>
      </p:sp>
    </p:spTree>
    <p:extLst>
      <p:ext uri="{BB962C8B-B14F-4D97-AF65-F5344CB8AC3E}">
        <p14:creationId xmlns:p14="http://schemas.microsoft.com/office/powerpoint/2010/main" val="21936524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Prioridades n</a:t>
            </a:r>
            <a:endParaRPr lang="es-CO" dirty="0"/>
          </a:p>
        </p:txBody>
      </p:sp>
      <p:sp>
        <p:nvSpPr>
          <p:cNvPr id="3" name="Marcador de contenido 2"/>
          <p:cNvSpPr>
            <a:spLocks noGrp="1"/>
          </p:cNvSpPr>
          <p:nvPr>
            <p:ph idx="1"/>
          </p:nvPr>
        </p:nvSpPr>
        <p:spPr/>
        <p:txBody>
          <a:bodyPr/>
          <a:lstStyle/>
          <a:p>
            <a:pPr>
              <a:buNone/>
            </a:pPr>
            <a:r>
              <a:rPr lang="es-ES" altLang="es-CO" i="1" dirty="0" err="1"/>
              <a:t>exten</a:t>
            </a:r>
            <a:r>
              <a:rPr lang="es-ES" altLang="es-CO" i="1" dirty="0"/>
              <a:t> =&gt; _044.,</a:t>
            </a:r>
            <a:r>
              <a:rPr lang="es-ES" altLang="es-CO" b="1" i="1" dirty="0"/>
              <a:t>1</a:t>
            </a:r>
            <a:r>
              <a:rPr lang="es-ES" altLang="es-CO" i="1" dirty="0"/>
              <a:t>,Answer</a:t>
            </a:r>
          </a:p>
          <a:p>
            <a:pPr>
              <a:buNone/>
            </a:pPr>
            <a:r>
              <a:rPr lang="es-ES" altLang="es-CO" i="1" dirty="0" err="1"/>
              <a:t>exten</a:t>
            </a:r>
            <a:r>
              <a:rPr lang="es-ES" altLang="es-CO" i="1" dirty="0"/>
              <a:t> =&gt; _044.,</a:t>
            </a:r>
            <a:r>
              <a:rPr lang="es-ES" altLang="es-CO" b="1" i="1" dirty="0"/>
              <a:t>n(Director)</a:t>
            </a:r>
            <a:r>
              <a:rPr lang="es-ES" altLang="es-CO" i="1" dirty="0"/>
              <a:t>,</a:t>
            </a:r>
            <a:r>
              <a:rPr lang="es-ES" altLang="es-CO" i="1" dirty="0" err="1"/>
              <a:t>GotoIf</a:t>
            </a:r>
            <a:r>
              <a:rPr lang="es-ES" altLang="es-CO" i="1" dirty="0"/>
              <a:t>($[${CALLERID(</a:t>
            </a:r>
            <a:r>
              <a:rPr lang="es-ES" altLang="es-CO" i="1" dirty="0" err="1"/>
              <a:t>num</a:t>
            </a:r>
            <a:r>
              <a:rPr lang="es-ES" altLang="es-CO" i="1" dirty="0"/>
              <a:t>)} = pepe]?</a:t>
            </a:r>
            <a:r>
              <a:rPr lang="es-ES" altLang="es-CO" i="1" dirty="0" err="1"/>
              <a:t>LlamaCelular</a:t>
            </a:r>
            <a:r>
              <a:rPr lang="es-ES" altLang="es-CO" i="1" dirty="0"/>
              <a:t>:)</a:t>
            </a:r>
          </a:p>
          <a:p>
            <a:pPr>
              <a:buNone/>
            </a:pPr>
            <a:r>
              <a:rPr lang="es-ES" altLang="es-CO" i="1" dirty="0" err="1"/>
              <a:t>exten</a:t>
            </a:r>
            <a:r>
              <a:rPr lang="es-ES" altLang="es-CO" i="1" dirty="0"/>
              <a:t> =&gt; _044.,</a:t>
            </a:r>
            <a:r>
              <a:rPr lang="es-ES" altLang="es-CO" b="1" i="1" dirty="0"/>
              <a:t>n</a:t>
            </a:r>
            <a:r>
              <a:rPr lang="es-ES" altLang="es-CO" i="1" dirty="0"/>
              <a:t>,Set(TIMEOUT(</a:t>
            </a:r>
            <a:r>
              <a:rPr lang="es-ES" altLang="es-CO" i="1" dirty="0" err="1"/>
              <a:t>absolute</a:t>
            </a:r>
            <a:r>
              <a:rPr lang="es-ES" altLang="es-CO" i="1" dirty="0"/>
              <a:t>)=300)</a:t>
            </a:r>
          </a:p>
          <a:p>
            <a:pPr>
              <a:buNone/>
            </a:pPr>
            <a:r>
              <a:rPr lang="es-ES" altLang="es-CO" i="1" dirty="0" err="1"/>
              <a:t>exten</a:t>
            </a:r>
            <a:r>
              <a:rPr lang="es-ES" altLang="es-CO" i="1" dirty="0"/>
              <a:t> =&gt; _044.,n(</a:t>
            </a:r>
            <a:r>
              <a:rPr lang="es-ES" altLang="es-CO" b="1" i="1" dirty="0" err="1"/>
              <a:t>LlamaCelular</a:t>
            </a:r>
            <a:r>
              <a:rPr lang="es-ES" altLang="es-CO" i="1" dirty="0"/>
              <a:t>),Dial(</a:t>
            </a:r>
            <a:r>
              <a:rPr lang="es-ES" altLang="es-CO" i="1" dirty="0" err="1">
                <a:solidFill>
                  <a:srgbClr val="FF0000"/>
                </a:solidFill>
              </a:rPr>
              <a:t>Zap</a:t>
            </a:r>
            <a:r>
              <a:rPr lang="es-ES" altLang="es-CO" i="1" dirty="0">
                <a:solidFill>
                  <a:srgbClr val="FF0000"/>
                </a:solidFill>
              </a:rPr>
              <a:t>/1</a:t>
            </a:r>
            <a:r>
              <a:rPr lang="es-ES" altLang="es-CO" i="1" dirty="0"/>
              <a:t>Dahdi/1/${EXTEN})</a:t>
            </a:r>
          </a:p>
          <a:p>
            <a:pPr>
              <a:buNone/>
            </a:pPr>
            <a:r>
              <a:rPr lang="es-ES" altLang="es-CO" i="1" dirty="0" err="1"/>
              <a:t>exten</a:t>
            </a:r>
            <a:r>
              <a:rPr lang="es-ES" altLang="es-CO" i="1" dirty="0"/>
              <a:t> =&gt;  _044.,</a:t>
            </a:r>
            <a:r>
              <a:rPr lang="es-ES" altLang="es-CO" b="1" i="1" dirty="0"/>
              <a:t>n</a:t>
            </a:r>
            <a:r>
              <a:rPr lang="es-ES" altLang="es-CO" i="1" dirty="0"/>
              <a:t>,Hangup</a:t>
            </a:r>
            <a:endParaRPr lang="es-MX" altLang="es-CO" i="1" dirty="0"/>
          </a:p>
          <a:p>
            <a:pPr marL="0" indent="0">
              <a:buNone/>
            </a:pPr>
            <a:endParaRPr lang="es-CO" dirty="0"/>
          </a:p>
        </p:txBody>
      </p:sp>
    </p:spTree>
    <p:extLst>
      <p:ext uri="{BB962C8B-B14F-4D97-AF65-F5344CB8AC3E}">
        <p14:creationId xmlns:p14="http://schemas.microsoft.com/office/powerpoint/2010/main" val="37626935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Extensions.conf</a:t>
            </a:r>
            <a:r>
              <a:rPr lang="es-ES" dirty="0" smtClean="0"/>
              <a:t> : aplicaciones</a:t>
            </a:r>
            <a:endParaRPr lang="es-CO" dirty="0"/>
          </a:p>
        </p:txBody>
      </p:sp>
      <p:sp>
        <p:nvSpPr>
          <p:cNvPr id="3" name="Marcador de contenido 2"/>
          <p:cNvSpPr>
            <a:spLocks noGrp="1"/>
          </p:cNvSpPr>
          <p:nvPr>
            <p:ph idx="1"/>
          </p:nvPr>
        </p:nvSpPr>
        <p:spPr/>
        <p:txBody>
          <a:bodyPr/>
          <a:lstStyle/>
          <a:p>
            <a:r>
              <a:rPr lang="en-GB" altLang="es-CO" dirty="0"/>
              <a:t>Las </a:t>
            </a:r>
            <a:r>
              <a:rPr lang="en-GB" altLang="es-CO" dirty="0" err="1"/>
              <a:t>aplicaciones</a:t>
            </a:r>
            <a:r>
              <a:rPr lang="en-GB" altLang="es-CO" dirty="0"/>
              <a:t> </a:t>
            </a:r>
            <a:r>
              <a:rPr lang="en-GB" altLang="es-CO" dirty="0" err="1"/>
              <a:t>realizan</a:t>
            </a:r>
            <a:r>
              <a:rPr lang="en-GB" altLang="es-CO" dirty="0"/>
              <a:t> </a:t>
            </a:r>
            <a:r>
              <a:rPr lang="en-GB" altLang="es-CO" dirty="0" err="1"/>
              <a:t>una</a:t>
            </a:r>
            <a:r>
              <a:rPr lang="en-GB" altLang="es-CO" dirty="0"/>
              <a:t> </a:t>
            </a:r>
            <a:r>
              <a:rPr lang="en-GB" altLang="es-CO" dirty="0" err="1"/>
              <a:t>acción</a:t>
            </a:r>
            <a:r>
              <a:rPr lang="en-GB" altLang="es-CO" dirty="0"/>
              <a:t> </a:t>
            </a:r>
            <a:r>
              <a:rPr lang="en-GB" altLang="es-CO" dirty="0" err="1"/>
              <a:t>determinada</a:t>
            </a:r>
            <a:r>
              <a:rPr lang="en-GB" altLang="es-CO" dirty="0"/>
              <a:t> </a:t>
            </a:r>
            <a:r>
              <a:rPr lang="en-GB" altLang="es-CO" dirty="0" err="1"/>
              <a:t>en</a:t>
            </a:r>
            <a:r>
              <a:rPr lang="en-GB" altLang="es-CO" dirty="0"/>
              <a:t> el canal actual, </a:t>
            </a:r>
            <a:r>
              <a:rPr lang="en-GB" altLang="es-CO" dirty="0" err="1"/>
              <a:t>controlando</a:t>
            </a:r>
            <a:r>
              <a:rPr lang="en-GB" altLang="es-CO" dirty="0"/>
              <a:t> el </a:t>
            </a:r>
            <a:r>
              <a:rPr lang="en-GB" altLang="es-CO" dirty="0" err="1"/>
              <a:t>comportamiento</a:t>
            </a:r>
            <a:r>
              <a:rPr lang="en-GB" altLang="es-CO" dirty="0"/>
              <a:t> de la </a:t>
            </a:r>
            <a:r>
              <a:rPr lang="en-GB" altLang="es-CO" dirty="0" err="1"/>
              <a:t>llamada</a:t>
            </a:r>
            <a:r>
              <a:rPr lang="en-GB" altLang="es-CO" dirty="0"/>
              <a:t> y del </a:t>
            </a:r>
            <a:r>
              <a:rPr lang="en-GB" altLang="es-CO" dirty="0" err="1"/>
              <a:t>sistema</a:t>
            </a:r>
            <a:r>
              <a:rPr lang="en-GB" altLang="es-CO" dirty="0"/>
              <a:t> </a:t>
            </a:r>
            <a:r>
              <a:rPr lang="en-GB" altLang="es-CO" dirty="0" err="1"/>
              <a:t>en</a:t>
            </a:r>
            <a:r>
              <a:rPr lang="en-GB" altLang="es-CO" dirty="0"/>
              <a:t> </a:t>
            </a:r>
            <a:r>
              <a:rPr lang="en-GB" altLang="es-CO" dirty="0" err="1"/>
              <a:t>sí</a:t>
            </a:r>
            <a:r>
              <a:rPr lang="en-GB" altLang="es-CO" dirty="0"/>
              <a:t>.</a:t>
            </a:r>
          </a:p>
          <a:p>
            <a:pPr>
              <a:buNone/>
            </a:pPr>
            <a:r>
              <a:rPr lang="en-GB" altLang="es-CO" dirty="0"/>
              <a:t>	</a:t>
            </a:r>
            <a:r>
              <a:rPr lang="en-GB" altLang="es-CO" dirty="0" err="1"/>
              <a:t>Algunos</a:t>
            </a:r>
            <a:r>
              <a:rPr lang="en-GB" altLang="es-CO" dirty="0"/>
              <a:t> </a:t>
            </a:r>
            <a:r>
              <a:rPr lang="en-GB" altLang="es-CO" dirty="0" err="1"/>
              <a:t>ejemplos</a:t>
            </a:r>
            <a:r>
              <a:rPr lang="en-GB" altLang="es-CO" dirty="0"/>
              <a:t>: </a:t>
            </a:r>
          </a:p>
          <a:p>
            <a:pPr lvl="1"/>
            <a:r>
              <a:rPr lang="en-GB" altLang="es-CO" dirty="0"/>
              <a:t>	A</a:t>
            </a:r>
            <a:r>
              <a:rPr lang="en-GB" altLang="es-CO" i="1" dirty="0"/>
              <a:t>nswer():</a:t>
            </a:r>
            <a:r>
              <a:rPr lang="en-GB" altLang="es-CO" dirty="0"/>
              <a:t> </a:t>
            </a:r>
            <a:r>
              <a:rPr lang="en-GB" altLang="es-CO" dirty="0" err="1"/>
              <a:t>contesta</a:t>
            </a:r>
            <a:r>
              <a:rPr lang="en-GB" altLang="es-CO" dirty="0"/>
              <a:t> </a:t>
            </a:r>
            <a:r>
              <a:rPr lang="en-GB" altLang="es-CO" dirty="0" err="1"/>
              <a:t>una</a:t>
            </a:r>
            <a:r>
              <a:rPr lang="en-GB" altLang="es-CO" dirty="0"/>
              <a:t> </a:t>
            </a:r>
            <a:r>
              <a:rPr lang="en-GB" altLang="es-CO" dirty="0" err="1"/>
              <a:t>llamada</a:t>
            </a:r>
            <a:r>
              <a:rPr lang="en-GB" altLang="es-CO" dirty="0"/>
              <a:t>.</a:t>
            </a:r>
          </a:p>
          <a:p>
            <a:pPr lvl="1"/>
            <a:r>
              <a:rPr lang="en-GB" altLang="es-CO" dirty="0"/>
              <a:t>	</a:t>
            </a:r>
            <a:r>
              <a:rPr lang="en-GB" altLang="es-CO" i="1" dirty="0" err="1"/>
              <a:t>Hangup</a:t>
            </a:r>
            <a:r>
              <a:rPr lang="en-GB" altLang="es-CO" i="1" dirty="0"/>
              <a:t>():</a:t>
            </a:r>
            <a:r>
              <a:rPr lang="en-GB" altLang="es-CO" dirty="0"/>
              <a:t> </a:t>
            </a:r>
            <a:r>
              <a:rPr lang="en-GB" altLang="es-CO" dirty="0" err="1"/>
              <a:t>cuelga</a:t>
            </a:r>
            <a:r>
              <a:rPr lang="en-GB" altLang="es-CO" dirty="0"/>
              <a:t> </a:t>
            </a:r>
            <a:r>
              <a:rPr lang="en-GB" altLang="es-CO" dirty="0" err="1"/>
              <a:t>una</a:t>
            </a:r>
            <a:r>
              <a:rPr lang="en-GB" altLang="es-CO" dirty="0"/>
              <a:t> </a:t>
            </a:r>
            <a:r>
              <a:rPr lang="en-GB" altLang="es-CO" dirty="0" err="1"/>
              <a:t>llamada</a:t>
            </a:r>
            <a:r>
              <a:rPr lang="en-GB" altLang="es-CO" dirty="0"/>
              <a:t>.</a:t>
            </a:r>
          </a:p>
          <a:p>
            <a:pPr lvl="1"/>
            <a:r>
              <a:rPr lang="en-GB" altLang="es-CO" dirty="0"/>
              <a:t>	</a:t>
            </a:r>
            <a:r>
              <a:rPr lang="es-ES" altLang="es-CO" i="1" dirty="0"/>
              <a:t>Dial():</a:t>
            </a:r>
            <a:r>
              <a:rPr lang="es-ES" altLang="es-CO" dirty="0"/>
              <a:t> realiza una llamada saliente.</a:t>
            </a:r>
          </a:p>
          <a:p>
            <a:pPr lvl="1"/>
            <a:r>
              <a:rPr lang="es-ES" altLang="es-CO" dirty="0"/>
              <a:t>	</a:t>
            </a:r>
            <a:r>
              <a:rPr lang="es-ES" altLang="es-CO" i="1" dirty="0"/>
              <a:t>Playback():</a:t>
            </a:r>
            <a:r>
              <a:rPr lang="es-ES" altLang="es-CO" dirty="0"/>
              <a:t> reproduce un archivo de sonido.</a:t>
            </a:r>
          </a:p>
          <a:p>
            <a:r>
              <a:rPr lang="en-GB" altLang="es-CO" dirty="0" err="1"/>
              <a:t>Ciertas</a:t>
            </a:r>
            <a:r>
              <a:rPr lang="en-GB" altLang="es-CO" dirty="0"/>
              <a:t> </a:t>
            </a:r>
            <a:r>
              <a:rPr lang="en-GB" altLang="es-CO" dirty="0" err="1"/>
              <a:t>aplicaciones</a:t>
            </a:r>
            <a:r>
              <a:rPr lang="en-GB" altLang="es-CO" dirty="0"/>
              <a:t> </a:t>
            </a:r>
            <a:r>
              <a:rPr lang="en-GB" altLang="es-CO" dirty="0" err="1"/>
              <a:t>requieren</a:t>
            </a:r>
            <a:r>
              <a:rPr lang="en-GB" altLang="es-CO" dirty="0"/>
              <a:t> del </a:t>
            </a:r>
            <a:r>
              <a:rPr lang="en-GB" altLang="es-CO" dirty="0" err="1"/>
              <a:t>pasaje</a:t>
            </a:r>
            <a:r>
              <a:rPr lang="en-GB" altLang="es-CO" dirty="0"/>
              <a:t> de </a:t>
            </a:r>
            <a:r>
              <a:rPr lang="en-GB" altLang="es-CO" dirty="0" err="1"/>
              <a:t>parámetros</a:t>
            </a:r>
            <a:r>
              <a:rPr lang="en-GB" altLang="es-CO" dirty="0"/>
              <a:t>, </a:t>
            </a:r>
            <a:r>
              <a:rPr lang="en-GB" altLang="es-CO" dirty="0" err="1"/>
              <a:t>estos</a:t>
            </a:r>
            <a:r>
              <a:rPr lang="en-GB" altLang="es-CO" dirty="0"/>
              <a:t> se </a:t>
            </a:r>
            <a:r>
              <a:rPr lang="en-GB" altLang="es-CO" dirty="0" err="1"/>
              <a:t>incluyen</a:t>
            </a:r>
            <a:r>
              <a:rPr lang="en-GB" altLang="es-CO" dirty="0"/>
              <a:t> </a:t>
            </a:r>
            <a:r>
              <a:rPr lang="en-GB" altLang="es-CO" dirty="0" err="1"/>
              <a:t>dentro</a:t>
            </a:r>
            <a:r>
              <a:rPr lang="en-GB" altLang="es-CO" dirty="0"/>
              <a:t> de </a:t>
            </a:r>
            <a:r>
              <a:rPr lang="en-GB" altLang="es-CO" dirty="0" err="1"/>
              <a:t>los</a:t>
            </a:r>
            <a:r>
              <a:rPr lang="en-GB" altLang="es-CO" dirty="0"/>
              <a:t> </a:t>
            </a:r>
            <a:r>
              <a:rPr lang="en-GB" altLang="es-CO" dirty="0" err="1"/>
              <a:t>paréntesis</a:t>
            </a:r>
            <a:r>
              <a:rPr lang="en-GB" altLang="es-CO" dirty="0"/>
              <a:t>, </a:t>
            </a:r>
            <a:r>
              <a:rPr lang="en-GB" altLang="es-CO" dirty="0" err="1"/>
              <a:t>separados</a:t>
            </a:r>
            <a:r>
              <a:rPr lang="en-GB" altLang="es-CO" dirty="0"/>
              <a:t> </a:t>
            </a:r>
            <a:r>
              <a:rPr lang="en-GB" altLang="es-CO" dirty="0" err="1"/>
              <a:t>por</a:t>
            </a:r>
            <a:r>
              <a:rPr lang="en-GB" altLang="es-CO" dirty="0"/>
              <a:t> “,”.</a:t>
            </a:r>
            <a:endParaRPr lang="en-US" altLang="es-CO" dirty="0"/>
          </a:p>
          <a:p>
            <a:pPr marL="0" indent="0">
              <a:buNone/>
            </a:pPr>
            <a:endParaRPr lang="es-CO" dirty="0"/>
          </a:p>
        </p:txBody>
      </p:sp>
    </p:spTree>
    <p:extLst>
      <p:ext uri="{BB962C8B-B14F-4D97-AF65-F5344CB8AC3E}">
        <p14:creationId xmlns:p14="http://schemas.microsoft.com/office/powerpoint/2010/main" val="1708428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Lean </a:t>
            </a:r>
            <a:r>
              <a:rPr lang="es-ES" dirty="0" err="1" smtClean="0"/>
              <a:t>Thinking</a:t>
            </a:r>
            <a:r>
              <a:rPr lang="es-ES" dirty="0" smtClean="0"/>
              <a:t>?</a:t>
            </a:r>
            <a:endParaRPr lang="es-CO" dirty="0"/>
          </a:p>
        </p:txBody>
      </p:sp>
      <p:sp>
        <p:nvSpPr>
          <p:cNvPr id="12" name="Marcador de texto 2"/>
          <p:cNvSpPr txBox="1">
            <a:spLocks/>
          </p:cNvSpPr>
          <p:nvPr/>
        </p:nvSpPr>
        <p:spPr>
          <a:xfrm>
            <a:off x="1437115" y="1912130"/>
            <a:ext cx="8395572" cy="341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s-ES" sz="2400" dirty="0" smtClean="0">
                <a:latin typeface="Calibri" panose="020F0502020204030204" pitchFamily="34" charset="0"/>
                <a:cs typeface="Calibri" panose="020F0502020204030204" pitchFamily="34" charset="0"/>
              </a:rPr>
              <a:t>Lean </a:t>
            </a:r>
            <a:r>
              <a:rPr lang="es-ES" sz="2400" dirty="0" err="1" smtClean="0">
                <a:latin typeface="Calibri" panose="020F0502020204030204" pitchFamily="34" charset="0"/>
                <a:cs typeface="Calibri" panose="020F0502020204030204" pitchFamily="34" charset="0"/>
              </a:rPr>
              <a:t>Thinking</a:t>
            </a:r>
            <a:r>
              <a:rPr lang="es-ES" sz="2400" dirty="0" smtClean="0">
                <a:latin typeface="Calibri" panose="020F0502020204030204" pitchFamily="34" charset="0"/>
                <a:cs typeface="Calibri" panose="020F0502020204030204" pitchFamily="34" charset="0"/>
              </a:rPr>
              <a:t> es la filosofía aplicable a cualquier empresa que busca la reducción de DESPERDICIOS.</a:t>
            </a:r>
          </a:p>
          <a:p>
            <a:pPr marL="114300" indent="0">
              <a:buFont typeface="Arial" panose="020B0604020202020204" pitchFamily="34" charset="0"/>
              <a:buNone/>
            </a:pPr>
            <a:endParaRPr lang="es-ES" sz="2400" dirty="0" smtClean="0">
              <a:latin typeface="Calibri" panose="020F0502020204030204" pitchFamily="34" charset="0"/>
              <a:cs typeface="Calibri" panose="020F0502020204030204" pitchFamily="34" charset="0"/>
            </a:endParaRPr>
          </a:p>
          <a:p>
            <a:pPr marL="114300" indent="0">
              <a:buFont typeface="Arial" panose="020B0604020202020204" pitchFamily="34" charset="0"/>
              <a:buNone/>
            </a:pPr>
            <a:endParaRPr lang="es-ES" sz="2400" dirty="0" smtClean="0">
              <a:latin typeface="Calibri" panose="020F0502020204030204" pitchFamily="34" charset="0"/>
              <a:cs typeface="Calibri" panose="020F0502020204030204" pitchFamily="34" charset="0"/>
            </a:endParaRPr>
          </a:p>
          <a:p>
            <a:pPr marL="114300" indent="0">
              <a:buFont typeface="Arial" panose="020B0604020202020204" pitchFamily="34" charset="0"/>
              <a:buNone/>
            </a:pPr>
            <a:endParaRPr lang="es-ES" sz="2000" dirty="0" smtClean="0">
              <a:latin typeface="Calibri" panose="020F0502020204030204" pitchFamily="34" charset="0"/>
              <a:cs typeface="Calibri" panose="020F0502020204030204" pitchFamily="34" charset="0"/>
            </a:endParaRPr>
          </a:p>
          <a:p>
            <a:pPr marL="114300" indent="0">
              <a:buFont typeface="Arial" panose="020B0604020202020204" pitchFamily="34" charset="0"/>
              <a:buNone/>
            </a:pPr>
            <a:r>
              <a:rPr lang="es-ES" sz="4000" dirty="0" smtClean="0">
                <a:latin typeface="Calibri" panose="020F0502020204030204" pitchFamily="34" charset="0"/>
                <a:cs typeface="Calibri" panose="020F0502020204030204" pitchFamily="34" charset="0"/>
              </a:rPr>
              <a:t>QUITAR LO QUE NO GENERA VALOR</a:t>
            </a: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ES" sz="2400" dirty="0" smtClean="0">
              <a:latin typeface="Calibri" panose="020F0502020204030204" pitchFamily="34" charset="0"/>
              <a:cs typeface="Calibri" panose="020F0502020204030204" pitchFamily="34" charset="0"/>
            </a:endParaRPr>
          </a:p>
          <a:p>
            <a:endParaRPr lang="es-CO"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82685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GRACIAS!</a:t>
            </a:r>
            <a:endParaRPr lang="es-CO" dirty="0"/>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61534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defin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764" y="3146059"/>
            <a:ext cx="1455620" cy="1940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lemonadebungalow.com/wp-content/uploads/2018/03/konmari_method-410x1024.jpg"/>
          <p:cNvPicPr>
            <a:picLocks noChangeAspect="1" noChangeArrowheads="1"/>
          </p:cNvPicPr>
          <p:nvPr/>
        </p:nvPicPr>
        <p:blipFill rotWithShape="1">
          <a:blip r:embed="rId3">
            <a:extLst>
              <a:ext uri="{28A0092B-C50C-407E-A947-70E740481C1C}">
                <a14:useLocalDpi xmlns:a14="http://schemas.microsoft.com/office/drawing/2010/main" val="0"/>
              </a:ext>
            </a:extLst>
          </a:blip>
          <a:srcRect b="55183"/>
          <a:stretch/>
        </p:blipFill>
        <p:spPr bwMode="auto">
          <a:xfrm>
            <a:off x="2325611" y="1396186"/>
            <a:ext cx="2969979" cy="3324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lemonadebungalow.com/wp-content/uploads/2018/03/konmari_method-410x1024.jpg"/>
          <p:cNvPicPr>
            <a:picLocks noChangeAspect="1" noChangeArrowheads="1"/>
          </p:cNvPicPr>
          <p:nvPr/>
        </p:nvPicPr>
        <p:blipFill rotWithShape="1">
          <a:blip r:embed="rId3">
            <a:extLst>
              <a:ext uri="{28A0092B-C50C-407E-A947-70E740481C1C}">
                <a14:useLocalDpi xmlns:a14="http://schemas.microsoft.com/office/drawing/2010/main" val="0"/>
              </a:ext>
            </a:extLst>
          </a:blip>
          <a:srcRect t="44301"/>
          <a:stretch/>
        </p:blipFill>
        <p:spPr bwMode="auto">
          <a:xfrm>
            <a:off x="5401153" y="1260745"/>
            <a:ext cx="2969979" cy="413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90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4550</TotalTime>
  <Words>2908</Words>
  <Application>Microsoft Office PowerPoint</Application>
  <PresentationFormat>Panorámica</PresentationFormat>
  <Paragraphs>535</Paragraphs>
  <Slides>80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80</vt:i4>
      </vt:variant>
    </vt:vector>
  </HeadingPairs>
  <TitlesOfParts>
    <vt:vector size="85" baseType="lpstr">
      <vt:lpstr>Arial</vt:lpstr>
      <vt:lpstr>Calibri</vt:lpstr>
      <vt:lpstr>Calibri Light</vt:lpstr>
      <vt:lpstr>Wingdings</vt:lpstr>
      <vt:lpstr>Tema de Office</vt:lpstr>
      <vt:lpstr>ASTERISK</vt:lpstr>
      <vt:lpstr>Rompamos el hielo…</vt:lpstr>
      <vt:lpstr>Presentación de PowerPoint</vt:lpstr>
      <vt:lpstr>Contenido</vt:lpstr>
      <vt:lpstr>Presentación de PowerPoint</vt:lpstr>
      <vt:lpstr>Paradigma Doctor-Enfermera</vt:lpstr>
      <vt:lpstr>Paradigma Doctor-Enfermera</vt:lpstr>
      <vt:lpstr>Qué es Lean Thinking?</vt:lpstr>
      <vt:lpstr>Presentación de PowerPoint</vt:lpstr>
      <vt:lpstr>Dinámica: Sustracción</vt:lpstr>
      <vt:lpstr>Quién es TIM WOODS?</vt:lpstr>
      <vt:lpstr>Presentación de PowerPoint</vt:lpstr>
      <vt:lpstr>Hablando el lenguaje</vt:lpstr>
      <vt:lpstr>Arquitectura</vt:lpstr>
      <vt:lpstr>Diagrama</vt:lpstr>
      <vt:lpstr>Calls (Llamadas)</vt:lpstr>
      <vt:lpstr>Channels</vt:lpstr>
      <vt:lpstr>Channels</vt:lpstr>
      <vt:lpstr>Channel Drivers</vt:lpstr>
      <vt:lpstr>Bridges</vt:lpstr>
      <vt:lpstr>Dialplan</vt:lpstr>
      <vt:lpstr>Extensions</vt:lpstr>
      <vt:lpstr>Expresiones: _</vt:lpstr>
      <vt:lpstr>Ejemplos de expresiones</vt:lpstr>
      <vt:lpstr>Dialplan Context</vt:lpstr>
      <vt:lpstr>Dialplan context extensions</vt:lpstr>
      <vt:lpstr>Dialplan priorities </vt:lpstr>
      <vt:lpstr>Dialplan priorities </vt:lpstr>
      <vt:lpstr>Dialplan priorities </vt:lpstr>
      <vt:lpstr>Dialplan priorities </vt:lpstr>
      <vt:lpstr>Priority letter n</vt:lpstr>
      <vt:lpstr>Priority letter n</vt:lpstr>
      <vt:lpstr>Priority letter n</vt:lpstr>
      <vt:lpstr>Applications (Acciones)</vt:lpstr>
      <vt:lpstr>Asterisk Applications: core show applications</vt:lpstr>
      <vt:lpstr>Sintaxis</vt:lpstr>
      <vt:lpstr>Dialplan functions</vt:lpstr>
      <vt:lpstr>Functions</vt:lpstr>
      <vt:lpstr>Sintaxis</vt:lpstr>
      <vt:lpstr>Asterisk.conf Archivo principal de configuración</vt:lpstr>
      <vt:lpstr>Directories context</vt:lpstr>
      <vt:lpstr>Options context</vt:lpstr>
      <vt:lpstr>Logger.conf</vt:lpstr>
      <vt:lpstr>Archivos de configuración</vt:lpstr>
      <vt:lpstr>Archivos de configuración</vt:lpstr>
      <vt:lpstr>Primeros pasos</vt:lpstr>
      <vt:lpstr>Sip.conf</vt:lpstr>
      <vt:lpstr>Extensions.conf</vt:lpstr>
      <vt:lpstr>Configuración básica</vt:lpstr>
      <vt:lpstr>Cómo hacer la configuración</vt:lpstr>
      <vt:lpstr>Sip.conf : general</vt:lpstr>
      <vt:lpstr>Sip.conf : register</vt:lpstr>
      <vt:lpstr>Dtfm mode</vt:lpstr>
      <vt:lpstr>Blue box</vt:lpstr>
      <vt:lpstr>Nombremos phreaks famosos</vt:lpstr>
      <vt:lpstr>Phreaks famosos</vt:lpstr>
      <vt:lpstr>Cómo se solucionó esto?</vt:lpstr>
      <vt:lpstr>NAT</vt:lpstr>
      <vt:lpstr>Sip.conf : general</vt:lpstr>
      <vt:lpstr>Sip.conf : type</vt:lpstr>
      <vt:lpstr>Sip.conf : variables de canales</vt:lpstr>
      <vt:lpstr>Sip.conf : ejemplo canal in/out</vt:lpstr>
      <vt:lpstr>Sip.conf : ejemplo2 canal in/out</vt:lpstr>
      <vt:lpstr>Sip.conf : ejemplo canal outbound</vt:lpstr>
      <vt:lpstr>DID: Direct Inward Dialing</vt:lpstr>
      <vt:lpstr>Sip.conf : canal entrante (inbound)</vt:lpstr>
      <vt:lpstr>Sip.conf : verificacion</vt:lpstr>
      <vt:lpstr>Extensions.conf</vt:lpstr>
      <vt:lpstr>Extensions.conf : contextos</vt:lpstr>
      <vt:lpstr>Extensions.conf : extensiones</vt:lpstr>
      <vt:lpstr>FXS / FXO</vt:lpstr>
      <vt:lpstr>Extensions.conf : extensiones</vt:lpstr>
      <vt:lpstr>Extensions.conf : extensiones</vt:lpstr>
      <vt:lpstr>Extensions.conf : prioridades</vt:lpstr>
      <vt:lpstr>Prioridades n</vt:lpstr>
      <vt:lpstr>CALLERID</vt:lpstr>
      <vt:lpstr>Dial</vt:lpstr>
      <vt:lpstr>Prioridades n</vt:lpstr>
      <vt:lpstr>Extensions.conf : aplicaciones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Alfonso Ayala Paloma</dc:creator>
  <cp:lastModifiedBy>Alfonso Ayala Paloma</cp:lastModifiedBy>
  <cp:revision>108</cp:revision>
  <dcterms:created xsi:type="dcterms:W3CDTF">2021-10-25T17:20:00Z</dcterms:created>
  <dcterms:modified xsi:type="dcterms:W3CDTF">2021-11-02T00:03:49Z</dcterms:modified>
</cp:coreProperties>
</file>