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sldIdLst>
    <p:sldId id="2543" r:id="rId5"/>
    <p:sldId id="2600" r:id="rId6"/>
    <p:sldId id="7224" r:id="rId7"/>
    <p:sldId id="7001" r:id="rId8"/>
    <p:sldId id="7293" r:id="rId9"/>
    <p:sldId id="7324" r:id="rId10"/>
    <p:sldId id="7313" r:id="rId11"/>
    <p:sldId id="7325" r:id="rId12"/>
    <p:sldId id="7314" r:id="rId13"/>
    <p:sldId id="7326" r:id="rId14"/>
    <p:sldId id="7327" r:id="rId15"/>
    <p:sldId id="7328" r:id="rId16"/>
    <p:sldId id="7329" r:id="rId17"/>
    <p:sldId id="7322" r:id="rId18"/>
    <p:sldId id="7330" r:id="rId19"/>
    <p:sldId id="7331" r:id="rId20"/>
    <p:sldId id="7332" r:id="rId21"/>
    <p:sldId id="7333" r:id="rId22"/>
    <p:sldId id="7334" r:id="rId23"/>
    <p:sldId id="7315" r:id="rId24"/>
    <p:sldId id="7335" r:id="rId25"/>
    <p:sldId id="7336" r:id="rId26"/>
    <p:sldId id="7316" r:id="rId27"/>
    <p:sldId id="7337" r:id="rId28"/>
    <p:sldId id="7339" r:id="rId29"/>
    <p:sldId id="7338" r:id="rId30"/>
    <p:sldId id="7340" r:id="rId31"/>
    <p:sldId id="7341" r:id="rId32"/>
    <p:sldId id="7317" r:id="rId33"/>
    <p:sldId id="7021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8FA"/>
    <a:srgbClr val="FFFFFF"/>
    <a:srgbClr val="FF6600"/>
    <a:srgbClr val="FF3300"/>
    <a:srgbClr val="009999"/>
    <a:srgbClr val="366FC0"/>
    <a:srgbClr val="0096FF"/>
    <a:srgbClr val="DA090A"/>
    <a:srgbClr val="CB0A0A"/>
    <a:srgbClr val="B0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084-E496-4AB1-9350-6558C7B312B2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91BF-5ECA-4DC3-9C7B-78351239B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8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5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9AC894-54CF-3D44-A65A-826C63D9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2361950"/>
            <a:ext cx="5864858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41C00-933A-E14C-894C-519D19C8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89" y="4841625"/>
            <a:ext cx="58648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648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B64-07FA-3D44-99A9-8E55BC3D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7BEAA-C5AF-8F4A-87F6-6ED50626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9DD73C-F6A3-F64B-9834-E2381E66661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83188" y="2057400"/>
            <a:ext cx="6306140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851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B1B2CE-385C-DB48-A491-FDA45AAFC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856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6C380-EB17-F94A-A5A4-11A8EDFED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830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18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D18AF13E-D6E0-43E6-9BD5-177EEC323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04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3F51D2-054C-4014-BEBD-B467C4419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9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1A235-6AB5-1A4E-BE58-51D04D8EF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EF58E225-280A-45F6-A905-0C06E09A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FB1B-DDB1-475E-9C1E-21F1A72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890-3DFC-477D-B5AD-3F742BCC4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BB96-603E-41E8-83FF-58DA268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919EDFE7-1CE5-4FBF-9F3D-8BB1CB7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2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860-877D-440C-8108-B1C6F71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0C17B-B421-4265-8FB9-2CBD8A99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5237-A431-428F-AC9F-671C35F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AB06F-FA24-4CD1-98B1-3C28F6DB2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3F3B05-825F-4B8D-BC0F-D354DC150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0BC-5522-4ABB-B6EF-D896869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022D1-2819-42F3-8E8A-4DD08AF2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BCA7-2289-47B1-BBBE-35F63C7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6769198-CA53-423B-ADF0-10454E1E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9140992-122B-4DA0-908D-522A793B65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50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40D885-E045-8A43-ABEF-BEEB64901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661" y="0"/>
            <a:ext cx="12192000" cy="6858000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F551FFE-66C5-454B-8103-561E88BA49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06729" y="1415844"/>
            <a:ext cx="5048906" cy="685801"/>
          </a:xfrm>
        </p:spPr>
        <p:txBody>
          <a:bodyPr lIns="0" tIns="72000" rIns="0" bIns="0" anchor="ctr"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insertar el título del tema</a:t>
            </a:r>
            <a:endParaRPr lang="es-CO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CCD23A94-38FF-9D46-918C-A5DE97ECF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4422" y="1415844"/>
            <a:ext cx="881834" cy="685801"/>
          </a:xfrm>
        </p:spPr>
        <p:txBody>
          <a:bodyPr lIns="0" tIns="72000" rIns="0" bIns="0" anchor="ctr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4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D99570-6898-3049-A3F4-E7F908CDA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5D1AFB-3B7A-B448-90F9-9829FF2631B9}"/>
              </a:ext>
            </a:extLst>
          </p:cNvPr>
          <p:cNvSpPr txBox="1"/>
          <p:nvPr userDrawn="1"/>
        </p:nvSpPr>
        <p:spPr>
          <a:xfrm>
            <a:off x="711199" y="5602515"/>
            <a:ext cx="244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Av. Calle 32 No. 17 - 30 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Pbx: 555 82 10 </a:t>
            </a:r>
          </a:p>
          <a:p>
            <a:pPr>
              <a:lnSpc>
                <a:spcPts val="1680"/>
              </a:lnSpc>
            </a:pPr>
            <a:r>
              <a:rPr lang="es-CO" sz="1400" b="1">
                <a:solidFill>
                  <a:schemeClr val="bg2"/>
                </a:solidFill>
                <a:latin typeface="+mn-lt"/>
              </a:rPr>
              <a:t>ucompensar.edu.co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Bogotá, D.C. - Colombia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05E32-B6AF-F243-A487-19A13CC36180}"/>
              </a:ext>
            </a:extLst>
          </p:cNvPr>
          <p:cNvSpPr txBox="1"/>
          <p:nvPr userDrawn="1"/>
        </p:nvSpPr>
        <p:spPr>
          <a:xfrm rot="16200000">
            <a:off x="-849086" y="3284153"/>
            <a:ext cx="24456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s-CO" sz="800">
                <a:solidFill>
                  <a:schemeClr val="bg2"/>
                </a:solidFill>
                <a:latin typeface="+mn-lt"/>
              </a:rPr>
              <a:t>VIGILADA MINEDUCACIÓN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BE252-1FFA-5040-B907-2682B84B4221}"/>
              </a:ext>
            </a:extLst>
          </p:cNvPr>
          <p:cNvSpPr txBox="1"/>
          <p:nvPr userDrawn="1"/>
        </p:nvSpPr>
        <p:spPr>
          <a:xfrm>
            <a:off x="11009085" y="6029553"/>
            <a:ext cx="1182915" cy="3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300">
                <a:solidFill>
                  <a:schemeClr val="tx2"/>
                </a:solidFill>
                <a:latin typeface="+mn-lt"/>
              </a:rPr>
              <a:t>ucompensar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BF0656-9D24-4265-B962-91B65B9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3238" y="6422352"/>
            <a:ext cx="50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s-CO"/>
              <a:t>© TODOS LOS DERECHOS RESERVADOS POR FUNDACIÓN UNIVERSITARIA COMPENSAR</a:t>
            </a:r>
          </a:p>
        </p:txBody>
      </p:sp>
    </p:spTree>
    <p:extLst>
      <p:ext uri="{BB962C8B-B14F-4D97-AF65-F5344CB8AC3E}">
        <p14:creationId xmlns:p14="http://schemas.microsoft.com/office/powerpoint/2010/main" val="35433002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9" y="196628"/>
            <a:ext cx="2603174" cy="56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" y="-935321"/>
            <a:ext cx="129540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A6B2308-9E88-AC4B-9ACE-9B0B8A03C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E5D4282-E2F4-764E-BEAD-87EE45363240}"/>
              </a:ext>
            </a:extLst>
          </p:cNvPr>
          <p:cNvSpPr/>
          <p:nvPr userDrawn="1"/>
        </p:nvSpPr>
        <p:spPr>
          <a:xfrm>
            <a:off x="5820229" y="3516789"/>
            <a:ext cx="1335314" cy="133531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-1"/>
            <a:ext cx="3934224" cy="6012611"/>
          </a:xfrm>
        </p:spPr>
        <p:txBody>
          <a:bodyPr anchor="ctr" anchorCtr="0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25D18C-7DFF-154E-982A-3B9166089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229" y="3516789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6899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AF92A4-EED9-3A43-949F-CFA013CF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87" y="0"/>
            <a:ext cx="4093025" cy="4077506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9C4093-822D-7347-BBD6-FF453E35251E}"/>
              </a:ext>
            </a:extLst>
          </p:cNvPr>
          <p:cNvSpPr/>
          <p:nvPr userDrawn="1"/>
        </p:nvSpPr>
        <p:spPr>
          <a:xfrm>
            <a:off x="5052478" y="4077506"/>
            <a:ext cx="1335314" cy="1335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B6429D7E-805D-5D46-9097-3A0BA63C5C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2478" y="4077506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22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A3EA23-BA0D-5149-A62E-8FEBB60B4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1785"/>
            <a:ext cx="3934224" cy="5187071"/>
          </a:xfrm>
        </p:spPr>
        <p:txBody>
          <a:bodyPr anchor="ctr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CB9DF0-0E6A-6746-A615-BA8EE893F12A}"/>
              </a:ext>
            </a:extLst>
          </p:cNvPr>
          <p:cNvSpPr/>
          <p:nvPr userDrawn="1"/>
        </p:nvSpPr>
        <p:spPr>
          <a:xfrm>
            <a:off x="5449293" y="4224155"/>
            <a:ext cx="1335314" cy="1335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4D97D4EB-2B9F-E849-80F4-7FEE9472E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9293" y="422415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336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EF3DB-2053-AF45-8B29-56120689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0055" y="791029"/>
            <a:ext cx="4571999" cy="5007427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D46FB-644F-594C-B371-22C670343FF6}"/>
              </a:ext>
            </a:extLst>
          </p:cNvPr>
          <p:cNvSpPr/>
          <p:nvPr userDrawn="1"/>
        </p:nvSpPr>
        <p:spPr>
          <a:xfrm>
            <a:off x="4664289" y="625035"/>
            <a:ext cx="1335314" cy="1335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FB22A8D0-C909-1446-B00D-BE143229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289" y="62503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648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28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104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131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39E50-1593-7142-8D93-5EB6547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10895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3FE72-7AB9-134A-A3C3-D4163BC4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6E248-5A0C-EB40-AB87-D32AD44FF4C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7459" y="196629"/>
            <a:ext cx="2603173" cy="564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D1D37-9D74-466D-96D6-72743A0CD7A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89287"/>
            <a:ext cx="6989335" cy="852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81ABF-3DF6-E292-C35C-E4DFA734E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519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8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13B3-CB0A-4310-BCF6-ADAC9DD5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89" y="1544297"/>
            <a:ext cx="6412818" cy="2387600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latin typeface="Roboto"/>
                <a:ea typeface="Roboto"/>
              </a:rPr>
              <a:t>Técnicas de Extracción y Almacenamiento de datos masivos</a:t>
            </a:r>
            <a:endParaRPr lang="es-CO" sz="2200" dirty="0">
              <a:latin typeface="Roboto"/>
              <a:ea typeface="Robo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7D5DC-C31A-45EC-ADEC-232C8351D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s-CO" dirty="0">
              <a:latin typeface="Roboto"/>
              <a:ea typeface="Roboto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43A563-FAAB-4C57-AC7C-FF89230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7" y="3318797"/>
            <a:ext cx="5245295" cy="3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8A7C-88AC-007B-734B-9BABBC0A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4C12-E281-E40D-1F64-5FA03CF1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Servicios de mensajes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94FE74-AAFE-AD86-0F49-B9A80DBB3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BCAADD-3C6C-74E4-E7CC-F6352F29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AB83D02-8527-C7F3-560D-AB943F2FF6A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42823F37-4AD4-C25B-F051-862EE00D9A9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Redpanda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Google Pub/Sub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Amazon </a:t>
            </a:r>
            <a:r>
              <a:rPr lang="es-ES" sz="3600" dirty="0" err="1">
                <a:latin typeface="+mn-lt"/>
              </a:rPr>
              <a:t>Kinesis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8033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554A-21F5-F8E7-5CE8-C5107B60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B17F-A2F4-869A-6BC4-24F18B60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Streaming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4451B6-34EB-054A-B24F-48F43C6D6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DAE78-EDFD-C687-4D7E-3124D64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8CF2A353-E4A2-5471-C0C2-E37E2820224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A33B4179-F0D9-95B7-0B75-67A19A9A5032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Flink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Spark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 </a:t>
            </a:r>
            <a:r>
              <a:rPr lang="es-ES" sz="3600" dirty="0" err="1">
                <a:latin typeface="+mn-lt"/>
              </a:rPr>
              <a:t>streams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628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044B-DA73-5B52-A1F1-BA5FC8DB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BB9F-9062-6F32-843E-DE19B967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Escogiendo una solución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F277CC-35DB-C5CF-B88F-73B587C9E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867FF1-5A38-E7C8-72D0-F2832B5B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3D67C34-4A6C-5988-94B2-EDC274F810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9E4D6234-BE8B-03EF-EA5A-200AAC07290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generales: costos: construcción, mantenimiento, migración,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específicas: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Declarativas: enfocadas en resultado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Imperativas: dictan acciones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763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A560-AB2B-DE1A-4314-34EE0217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B38B-586D-95A1-6482-7B826013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Soluciones Imperativas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B4793D6-BE46-39F2-ECF7-88DBB433C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E8148F-A758-8CAE-B535-93190D81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A1B710A-EFA8-CC32-9416-92BE9BCDEEB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FFA218B0-6273-8BCA-8716-581ADFD5BD8E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Amazon Lambda </a:t>
            </a:r>
            <a:r>
              <a:rPr lang="es-CO" sz="3600" dirty="0" err="1">
                <a:latin typeface="+mn-lt"/>
              </a:rPr>
              <a:t>Functions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Beam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</a:t>
            </a:r>
            <a:r>
              <a:rPr lang="es-CO" sz="3600" dirty="0" err="1">
                <a:latin typeface="+mn-lt"/>
              </a:rPr>
              <a:t>Airflow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6082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C9A-E129-D580-1D7A-0B5353A5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F7E4-283D-46B1-FF9A-E142C7C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256EFC2-3FBC-1732-2ACC-874EFC751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382A8-FA9C-31EF-523F-FCD3B562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57649D8-417C-4D18-B844-20922A223E2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Mejorando la calidad de la data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F8BF62-F0BE-D719-1F66-4BEC5E0D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8" y="2652220"/>
            <a:ext cx="78973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05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5206-8FA5-8C15-29DC-307404CCE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532-0E09-3D3B-B573-0B0B024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Lenguajes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B4C2F6-95C4-C7E8-9AA1-0B2B5D1C8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1E513-AAD4-6F76-FD26-66CDED18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1A2854E-4F62-79AD-2E4D-288FBCBFDE9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Python, Java, </a:t>
            </a:r>
            <a:r>
              <a:rPr lang="es-ES" sz="3600" dirty="0" err="1">
                <a:latin typeface="+mn-lt"/>
              </a:rPr>
              <a:t>Rust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SQL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C9CD47-ECDF-113C-4060-77837378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46" y="1343215"/>
            <a:ext cx="6014689" cy="39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55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913-4493-E49D-CDE5-9A6C33CB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29B6-2352-2966-750E-D7F95B11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E6FE70-6FD8-94C3-B7CA-61B11F8C6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35074-C23D-8B99-CE45-8D9E9A6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5515A47-528B-50BC-55F7-C31A0EE3030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156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8AB5-9EA0-943D-3CFA-71992349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ABDD-4786-6609-4F57-21141F86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17269-0D64-572D-3194-FAA1AC9B2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4869E-D185-9085-F70E-EFBE6432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BD81FAF-665F-793D-9090-C895BCB55BE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Otros: soluciones BI. </a:t>
            </a:r>
            <a:r>
              <a:rPr lang="es-ES" sz="3600" dirty="0" err="1">
                <a:latin typeface="+mn-lt"/>
              </a:rPr>
              <a:t>PowerBI</a:t>
            </a:r>
            <a:r>
              <a:rPr lang="es-ES" sz="3600" dirty="0">
                <a:latin typeface="+mn-lt"/>
              </a:rPr>
              <a:t>, Google </a:t>
            </a:r>
            <a:r>
              <a:rPr lang="es-ES" sz="3600" dirty="0" err="1">
                <a:latin typeface="+mn-lt"/>
              </a:rPr>
              <a:t>sheets</a:t>
            </a:r>
            <a:r>
              <a:rPr lang="es-ES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27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D34F-16DE-5D89-156A-9D3470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63CCD-3B33-86CB-DE3B-BA7F85F2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CE2279-3434-0C23-5962-5067F0703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11B13-8592-2499-42EA-55DDFAB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8C830FD-534D-A4C9-3F1C-6935835915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Enriquecimiento: Adicionar data de otras fuentes.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Joining</a:t>
            </a:r>
            <a:r>
              <a:rPr lang="es-CO" sz="3600" dirty="0">
                <a:latin typeface="+mn-lt"/>
              </a:rPr>
              <a:t> (</a:t>
            </a:r>
            <a:r>
              <a:rPr lang="es-CO" sz="3600" dirty="0" err="1">
                <a:latin typeface="+mn-lt"/>
              </a:rPr>
              <a:t>Union</a:t>
            </a:r>
            <a:r>
              <a:rPr lang="es-CO" sz="3600" dirty="0">
                <a:latin typeface="+mn-lt"/>
              </a:rPr>
              <a:t>): combinar dos o mas </a:t>
            </a:r>
            <a:r>
              <a:rPr lang="es-CO" sz="3600" dirty="0" err="1">
                <a:latin typeface="+mn-lt"/>
              </a:rPr>
              <a:t>datasets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Filtrar: seleccionar solo la data necesaria.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9512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4447-3D99-FB33-CE3E-237CEC3C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B6B41-A86F-8505-CF05-967F1085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 2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278C446-A167-5A93-1FD2-E442CB8C9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B9D3BA-026A-BE39-806B-0F825CDD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EBA79FD0-B7A1-382B-BB75-356C66D7A4A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Anonimizacion</a:t>
            </a:r>
            <a:r>
              <a:rPr lang="es-CO" sz="3600" dirty="0">
                <a:latin typeface="+mn-lt"/>
              </a:rPr>
              <a:t>: No tomar data personal.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Split (partir): dividir una columna compleja.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Deduplicar</a:t>
            </a:r>
            <a:r>
              <a:rPr lang="es-CO" sz="3600" dirty="0">
                <a:latin typeface="+mn-lt"/>
              </a:rPr>
              <a:t>: quitar duplicados.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3652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A878078-7806-4554-8CE5-ABCB7976BF43}"/>
              </a:ext>
            </a:extLst>
          </p:cNvPr>
          <p:cNvSpPr txBox="1"/>
          <p:nvPr/>
        </p:nvSpPr>
        <p:spPr>
          <a:xfrm>
            <a:off x="6003771" y="1341245"/>
            <a:ext cx="520785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ES" sz="2000" dirty="0" err="1">
                <a:solidFill>
                  <a:srgbClr val="000000"/>
                </a:solidFill>
                <a:latin typeface="Calibri Light" panose="020F0302020204030204"/>
              </a:rPr>
              <a:t>Intro</a:t>
            </a:r>
            <a:endParaRPr lang="es-CO" sz="2000" dirty="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B7F658-0C4D-4FB3-A6C9-DC5614ED8B9F}"/>
              </a:ext>
            </a:extLst>
          </p:cNvPr>
          <p:cNvSpPr txBox="1"/>
          <p:nvPr/>
        </p:nvSpPr>
        <p:spPr>
          <a:xfrm>
            <a:off x="5833692" y="1339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8AF32-977C-4AB2-B944-4A4F38D01144}"/>
              </a:ext>
            </a:extLst>
          </p:cNvPr>
          <p:cNvSpPr txBox="1"/>
          <p:nvPr/>
        </p:nvSpPr>
        <p:spPr>
          <a:xfrm>
            <a:off x="6069116" y="18430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E4491F-9551-4BE8-8A22-22729149DDA4}"/>
              </a:ext>
            </a:extLst>
          </p:cNvPr>
          <p:cNvSpPr txBox="1"/>
          <p:nvPr/>
        </p:nvSpPr>
        <p:spPr>
          <a:xfrm>
            <a:off x="6259264" y="2382742"/>
            <a:ext cx="26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525A97-5A5B-4E08-93E8-4209274D3CD4}"/>
              </a:ext>
            </a:extLst>
          </p:cNvPr>
          <p:cNvSpPr txBox="1"/>
          <p:nvPr/>
        </p:nvSpPr>
        <p:spPr>
          <a:xfrm>
            <a:off x="6437075" y="2907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E9940D-6A51-44EB-A874-F0251D13241D}"/>
              </a:ext>
            </a:extLst>
          </p:cNvPr>
          <p:cNvSpPr txBox="1"/>
          <p:nvPr/>
        </p:nvSpPr>
        <p:spPr>
          <a:xfrm>
            <a:off x="6537713" y="34946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46521"/>
                </a:solidFill>
                <a:latin typeface="Calibri" panose="020F0502020204030204"/>
              </a:rPr>
              <a:t>5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F465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38E9B-E635-447E-B972-3A78E303A576}"/>
              </a:ext>
            </a:extLst>
          </p:cNvPr>
          <p:cNvSpPr txBox="1"/>
          <p:nvPr/>
        </p:nvSpPr>
        <p:spPr>
          <a:xfrm>
            <a:off x="6527199" y="2371970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Discusión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497BCB-4D6A-4DC2-8B46-9851981C9847}"/>
              </a:ext>
            </a:extLst>
          </p:cNvPr>
          <p:cNvSpPr txBox="1"/>
          <p:nvPr/>
        </p:nvSpPr>
        <p:spPr>
          <a:xfrm>
            <a:off x="6694968" y="2926083"/>
            <a:ext cx="604096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Preguntas y respuestas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C81E28-8818-41FA-A8A2-A0FDECF9F16D}"/>
              </a:ext>
            </a:extLst>
          </p:cNvPr>
          <p:cNvSpPr txBox="1"/>
          <p:nvPr/>
        </p:nvSpPr>
        <p:spPr>
          <a:xfrm>
            <a:off x="6259264" y="1835965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E.T.L.</a:t>
            </a:r>
          </a:p>
        </p:txBody>
      </p:sp>
    </p:spTree>
    <p:extLst>
      <p:ext uri="{BB962C8B-B14F-4D97-AF65-F5344CB8AC3E}">
        <p14:creationId xmlns:p14="http://schemas.microsoft.com/office/powerpoint/2010/main" val="18789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565D-58AC-50CE-1867-3E5AB800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AFC1-7C58-2E85-0F9A-687B8C9F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89429-1412-64D7-3DFF-37B10EDD7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1B92D-BCE7-1C04-612A-84B0B1D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EA883BD-1140-FB0C-019D-F05241F6575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Staging</a:t>
            </a:r>
            <a:r>
              <a:rPr lang="es-ES" sz="3600" dirty="0">
                <a:latin typeface="+mn-lt"/>
              </a:rPr>
              <a:t> (espacio de trabajo): Minimiza perdida de data.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Idempotencia: Da consistencia y confiabilidad. Al aplicar la transformación varias veces equivale a hacerla una sola vez.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Normalizacion</a:t>
            </a:r>
            <a:r>
              <a:rPr lang="es-ES" sz="3600" dirty="0">
                <a:latin typeface="+mn-lt"/>
              </a:rPr>
              <a:t>/</a:t>
            </a:r>
            <a:r>
              <a:rPr lang="es-ES" sz="3600" dirty="0" err="1">
                <a:latin typeface="+mn-lt"/>
              </a:rPr>
              <a:t>Denormalizacion</a:t>
            </a:r>
            <a:r>
              <a:rPr lang="es-ES" sz="3600" dirty="0">
                <a:latin typeface="+mn-lt"/>
              </a:rPr>
              <a:t>: Dependiendo de </a:t>
            </a:r>
            <a:r>
              <a:rPr lang="es-ES" sz="3600" dirty="0" err="1">
                <a:latin typeface="+mn-lt"/>
              </a:rPr>
              <a:t>de</a:t>
            </a:r>
            <a:r>
              <a:rPr lang="es-ES" sz="3600" dirty="0">
                <a:latin typeface="+mn-lt"/>
              </a:rPr>
              <a:t> la decisión: espacio/velocidad 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919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8227A-92EB-7654-C159-5B010D6E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5772-4E46-57DF-92CD-3445BEC8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A5A215-8243-EE07-27FA-051B68B92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120F0D-D45A-9AEE-F642-6C7B8AB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32F113D-BDC2-00A8-4247-6662720539D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Incrementalidad</a:t>
            </a:r>
            <a:r>
              <a:rPr lang="es-ES" sz="3600" dirty="0">
                <a:latin typeface="+mn-lt"/>
              </a:rPr>
              <a:t>: es un UPDATE OVERWRITE o un UPSERT?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198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CE6A-E324-3D36-A67B-5A83AE17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31EB-9468-F3B6-3421-9B15022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El Futuro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56B29A-A678-0F71-6413-5353A6548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472781-FFD4-5075-EA33-7425D5F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DFB0964-8096-8FA5-BB7E-C086F5B747C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IA?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Herramientas automatizadas.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Es nuestro deber como ingenieros de datos, entregar sistemas de transformación bien planeados, y con una tasa de valor-costo muy alta.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1621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41B3-330E-8E46-5E9C-F29374BF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A896-2849-53C1-3804-C0BF60E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Orchestation</a:t>
            </a:r>
            <a:r>
              <a:rPr lang="es-ES" b="1" dirty="0"/>
              <a:t>: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79E5E6-C18E-A159-6C07-2D6194CF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E2262-3219-29F8-6953-F69811E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D27089E-FC41-09CE-35E7-36B46AD2AA4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El director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guía los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Pasos para entregar valor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(concierto/</a:t>
            </a:r>
            <a:r>
              <a:rPr lang="es-CO" sz="3600" dirty="0" err="1">
                <a:latin typeface="+mn-lt"/>
              </a:rPr>
              <a:t>informacion</a:t>
            </a:r>
            <a:r>
              <a:rPr lang="es-CO" sz="3600" dirty="0">
                <a:latin typeface="+mn-lt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613DD8-17BB-5853-4B7F-C0FC74B1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84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EBB1-AC49-4BE2-9232-8A070B1E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4F75-26E6-13D2-8008-96A49B2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FF782E-75F8-6361-7F95-339B0ACCE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08D8A-7A64-009A-A3B0-FFE3F0B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F524726A-F36F-1F1B-77EC-1B955AB4FD5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Scheduling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Triggering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Monitoring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Resource</a:t>
            </a:r>
            <a:r>
              <a:rPr lang="es-CO" sz="3600" dirty="0">
                <a:latin typeface="+mn-lt"/>
              </a:rPr>
              <a:t> </a:t>
            </a:r>
            <a:r>
              <a:rPr lang="es-CO" sz="3600" dirty="0" err="1">
                <a:latin typeface="+mn-lt"/>
              </a:rPr>
              <a:t>allocation</a:t>
            </a: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B123B-3F2C-5FBA-950E-A536ECB6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40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7666E-BA35-B66F-D2A7-1F812937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0461-6331-2CB0-9FE3-8F22FB53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BDABA7-D8F1-CBE0-939E-A97548E96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8FDEE-36FF-5856-94B4-331A9AD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C5CAE02-BA69-AABD-5FBC-DD64012869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Asegura que los PIPELINES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Produzcan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Resultados PRECISOS,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CORRECTOS y A TIEMPO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D92E9D-98B6-7698-B499-E7C780AD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4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0779-B0EA-6A2E-27A4-ED545E32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30E3-EFA5-F4AB-7825-DB586E1D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3B290F-D897-8C77-B7FA-3B37E4CFC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CD4DFE-78C3-2336-BD5E-8B3C7B3F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38CCD1E4-13E3-7452-E48D-1F659D8EAE7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006B23-DA52-1C4F-FB4D-FC89521C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232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EC8B-C6C4-5101-DDF2-7CEBC620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8CC2-8DA8-8A3F-5F6C-003C8696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orquestaciones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E95EA8-53DB-234A-9349-5942854C7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60C5F1-6380-27EC-1C68-AEDD8F64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3A547A3-A3B3-408E-65A4-2EE06624D98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C1F64B-A5B9-3A1D-AB65-2C29635D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21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CAAE-975B-D647-5C73-E8639A3AD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7A99-46AD-1778-14FC-E71C965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Trabajos padres e hijos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A8EE9B-7E71-C351-6592-58F7572CF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4CAEF2-6E75-5507-7256-8F9021C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71D370C-1E53-600E-D9D6-3E7D9AC02B19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Divide y </a:t>
            </a:r>
            <a:r>
              <a:rPr lang="es-CO" sz="3600" dirty="0" err="1">
                <a:latin typeface="+mn-lt"/>
              </a:rPr>
              <a:t>venceras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780824-D1C7-D623-E9A5-48459310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47" y="1199360"/>
            <a:ext cx="790685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12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F076-59E1-8BF7-E265-79E1E366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4414-501C-EA6F-1F4E-4DA51853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Orchestation</a:t>
            </a:r>
            <a:r>
              <a:rPr lang="es-ES" b="1" dirty="0"/>
              <a:t> Tools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2D937C-0982-FF45-51CA-B920512B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A9F5-8467-2F96-C207-D1F2896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FA20FB0-2D17-1269-7016-414B3F1E2C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Airflow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LakeFlow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DataIKU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B0A279-0BAA-94EE-FFFE-A4F17E9D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3765838"/>
            <a:ext cx="2952750" cy="1543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BC301A-3EB5-A6F2-F87C-31CC682E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19" y="1573789"/>
            <a:ext cx="3438525" cy="13239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120C7D-F534-CDD4-6CC9-B4957CE3C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86" y="4791507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835527" y="968855"/>
            <a:ext cx="1051827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Sprint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Goal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olden goal definición y significado | Diccionario Inglés Coll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309130"/>
            <a:ext cx="2800350" cy="1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15250" cy="4351338"/>
          </a:xfrm>
          <a:solidFill>
            <a:schemeClr val="bg2">
              <a:alpha val="68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dirty="0">
                <a:latin typeface="+mn-lt"/>
              </a:rPr>
              <a:t>Panorama ETL</a:t>
            </a:r>
          </a:p>
        </p:txBody>
      </p:sp>
    </p:spTree>
    <p:extLst>
      <p:ext uri="{BB962C8B-B14F-4D97-AF65-F5344CB8AC3E}">
        <p14:creationId xmlns:p14="http://schemas.microsoft.com/office/powerpoint/2010/main" val="13814591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52907-B045-4147-BA12-7C259327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9" y="1401054"/>
            <a:ext cx="6985147" cy="40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36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994229" y="968855"/>
            <a:ext cx="1030381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Historia 1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94229" y="1850949"/>
            <a:ext cx="10303813" cy="43260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Como un estudiante de la especialización quiero conocer el panorama de ETL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0060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4FDC-3C64-48BB-2AE8-E9F27A35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9B3D-1079-D193-B525-D518B82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Almacenamiento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6B6682-5DB3-22D9-CAF1-C4EAED35D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6934E-D377-BCEF-D579-0050192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DDC55A-539C-F82B-F02A-E0322652302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12F553-327E-E144-5AED-683C1290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1" y="1252308"/>
            <a:ext cx="7174754" cy="50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9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E335-B847-49FE-9E1D-587A505C6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44C3-3758-3D03-4B18-E11EDA30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computación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966F5E-1591-342B-D94B-C06E74405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7F1ECC-6CB7-E25E-42AA-EB0BA3C7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641D51B-8C51-151F-3259-86E568DA4F6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1B1AD6-0BA7-202D-6CC4-30C78C84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51" y="1559293"/>
            <a:ext cx="6300785" cy="48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0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B378-2569-491C-B3AF-1E1F4570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B948-E8AE-1290-2BFB-B022728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OLAP vs. OLTP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F99FE3-67A6-B3C1-D049-CAC6FFC08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557E4-215F-0469-154D-BF9F3B2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E5886A7-6A8D-0E5C-9AFD-7A14632AB6A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D62258-67EE-A024-AC3D-E55EE369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60" y="0"/>
            <a:ext cx="5056590" cy="6858000"/>
          </a:xfrm>
          <a:prstGeom prst="rect">
            <a:avLst/>
          </a:prstGeom>
        </p:spPr>
      </p:pic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id="{A2BB6648-42C0-2C53-A603-01F7D0519CF4}"/>
              </a:ext>
            </a:extLst>
          </p:cNvPr>
          <p:cNvSpPr txBox="1">
            <a:spLocks/>
          </p:cNvSpPr>
          <p:nvPr/>
        </p:nvSpPr>
        <p:spPr>
          <a:xfrm>
            <a:off x="392965" y="1967194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Transactional</a:t>
            </a:r>
            <a:r>
              <a:rPr lang="es-ES" sz="3600" dirty="0">
                <a:latin typeface="+mn-lt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</a:t>
            </a:r>
            <a:r>
              <a:rPr lang="es-ES" sz="3600" dirty="0" err="1">
                <a:latin typeface="+mn-lt"/>
              </a:rPr>
              <a:t>Postgres,MySQL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Analytical</a:t>
            </a:r>
            <a:r>
              <a:rPr lang="es-ES" sz="3600" dirty="0">
                <a:latin typeface="+mn-lt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Redshift</a:t>
            </a:r>
            <a:endParaRPr lang="es-ES" sz="4400" dirty="0">
              <a:latin typeface="+mn-lt"/>
            </a:endParaRP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Bigquery</a:t>
            </a:r>
            <a:r>
              <a:rPr lang="es-ES" sz="4400" dirty="0">
                <a:latin typeface="+mn-lt"/>
              </a:rPr>
              <a:t>,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Snowflake</a:t>
            </a:r>
            <a:endParaRPr lang="es-ES" sz="44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352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E9DD-FBD1-B601-DB47-6DC709B8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B25E-A070-F7D6-2015-817305C3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Lista de Chequeo de Destino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D458DD-05E1-07DF-5E46-61B1CB338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34E61B-87F9-B457-6255-58828B31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FCE5621-BAB9-37C5-7EC3-7C4A7520C78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787CB615-5BCD-D396-1B96-58ABF06DD9BC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C6C6199-07C9-BB29-7AD3-C8A74E83F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35526"/>
              </p:ext>
            </p:extLst>
          </p:nvPr>
        </p:nvGraphicFramePr>
        <p:xfrm>
          <a:off x="889539" y="1495615"/>
          <a:ext cx="8128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4163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418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Pregunta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Quién es el cliente?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Direccion</a:t>
                      </a:r>
                      <a:r>
                        <a:rPr lang="es-CO" dirty="0"/>
                        <a:t> financiera (Ventas)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Cómo será usada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Reportes financieros y estrategia de ventas trimestral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Existen múltiples fuentes?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Cual es el formato?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Semi estructurado.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Cual es la frecuencia?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262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s-CO" dirty="0"/>
                        <a:t>Cual es el volumen?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Aproximadamente 1K filas cada día.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167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s-CO" dirty="0"/>
                        <a:t>Que procesamiento se requiere?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Preparacion</a:t>
                      </a:r>
                      <a:r>
                        <a:rPr lang="es-CO" dirty="0"/>
                        <a:t> como cambio de nombre de columnas y enriquecimiento con otras fuentes.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3534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s-CO" dirty="0"/>
                        <a:t>Como y donde será almacenada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Tabla de hechos. </a:t>
                      </a:r>
                      <a:r>
                        <a:rPr lang="es-CO" dirty="0" err="1"/>
                        <a:t>Datawarehouse</a:t>
                      </a:r>
                      <a:r>
                        <a:rPr lang="es-CO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26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3683-F643-42A9-6FD9-996071B0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C667B-D009-E956-E10C-A28F264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Consideraciones de </a:t>
            </a:r>
            <a:r>
              <a:rPr lang="es-ES" b="1" dirty="0" err="1"/>
              <a:t>Ingestion</a:t>
            </a:r>
            <a:r>
              <a:rPr lang="es-ES" b="1" dirty="0"/>
              <a:t>: Frecuencia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40205F-AF46-4DD4-356E-85E02A29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E4FCE-DB6E-E707-3C0A-706ABAC6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7564F132-6E58-A9A1-811C-60A7F6F8299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3CA5B1-C592-C7E9-54C3-7E5A14D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44" y="1542786"/>
            <a:ext cx="6838597" cy="43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18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ema de Office">
  <a:themeElements>
    <a:clrScheme name="COMPENSAR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009F4C"/>
      </a:accent1>
      <a:accent2>
        <a:srgbClr val="F7AB08"/>
      </a:accent2>
      <a:accent3>
        <a:srgbClr val="E6007D"/>
      </a:accent3>
      <a:accent4>
        <a:srgbClr val="6C207E"/>
      </a:accent4>
      <a:accent5>
        <a:srgbClr val="A1C6CF"/>
      </a:accent5>
      <a:accent6>
        <a:srgbClr val="BA8569"/>
      </a:accent6>
      <a:hlink>
        <a:srgbClr val="80C5C3"/>
      </a:hlink>
      <a:folHlink>
        <a:srgbClr val="34688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ENSAR-FU-plantilla-PPT" id="{0E8E79F7-5FA7-B540-B4F2-0E2CB989B32E}" vid="{935D25B8-0EE6-5544-AEAD-E32DAB8D07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11E3B23DDC514DB7F73542BD70D7C2" ma:contentTypeVersion="10" ma:contentTypeDescription="Crear nuevo documento." ma:contentTypeScope="" ma:versionID="12c24c8bff77da01694d6a6645201120">
  <xsd:schema xmlns:xsd="http://www.w3.org/2001/XMLSchema" xmlns:xs="http://www.w3.org/2001/XMLSchema" xmlns:p="http://schemas.microsoft.com/office/2006/metadata/properties" xmlns:ns3="b7474ee4-0666-4c88-b232-79c3aff4727a" xmlns:ns4="23635fae-8dd0-4974-b060-aa53042da987" targetNamespace="http://schemas.microsoft.com/office/2006/metadata/properties" ma:root="true" ma:fieldsID="5a382e7c3c0e102ab47483544b9768f0" ns3:_="" ns4:_="">
    <xsd:import namespace="b7474ee4-0666-4c88-b232-79c3aff4727a"/>
    <xsd:import namespace="23635fae-8dd0-4974-b060-aa53042da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74ee4-0666-4c88-b232-79c3aff47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35fae-8dd0-4974-b060-aa53042da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0BEB3-E951-4EB8-9869-153CB52F6741}">
  <ds:schemaRefs>
    <ds:schemaRef ds:uri="23635fae-8dd0-4974-b060-aa53042da987"/>
    <ds:schemaRef ds:uri="b7474ee4-0666-4c88-b232-79c3aff472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E1DF0E-8F8A-40AB-8B31-0157B4C9C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6FF56-13BC-48D8-9F6F-EEE6DF85C044}">
  <ds:schemaRefs>
    <ds:schemaRef ds:uri="http://www.w3.org/XML/1998/namespace"/>
    <ds:schemaRef ds:uri="23635fae-8dd0-4974-b060-aa53042da987"/>
    <ds:schemaRef ds:uri="http://purl.org/dc/dcmitype/"/>
    <ds:schemaRef ds:uri="http://purl.org/dc/terms/"/>
    <ds:schemaRef ds:uri="b7474ee4-0666-4c88-b232-79c3aff4727a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19133</TotalTime>
  <Words>797</Words>
  <Application>Microsoft Office PowerPoint</Application>
  <PresentationFormat>Panorámica</PresentationFormat>
  <Paragraphs>186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2_Tema de Office</vt:lpstr>
      <vt:lpstr>Técnicas de Extracción y Almacenamiento de datos masivos</vt:lpstr>
      <vt:lpstr>Presentación de PowerPoint</vt:lpstr>
      <vt:lpstr>Presentación de PowerPoint</vt:lpstr>
      <vt:lpstr>Presentación de PowerPoint</vt:lpstr>
      <vt:lpstr>Costo de Almacenamiento</vt:lpstr>
      <vt:lpstr>Costo de computación</vt:lpstr>
      <vt:lpstr>OLAP vs. OLTP</vt:lpstr>
      <vt:lpstr>Lista de Chequeo de Destino</vt:lpstr>
      <vt:lpstr>Consideraciones de Ingestion: Frecuencia</vt:lpstr>
      <vt:lpstr>Servicios de mensajes</vt:lpstr>
      <vt:lpstr>Streaming</vt:lpstr>
      <vt:lpstr>Escogiendo una solución</vt:lpstr>
      <vt:lpstr>Soluciones Imperativas</vt:lpstr>
      <vt:lpstr>Transformación de data</vt:lpstr>
      <vt:lpstr>Transformación de data: Lenguajes</vt:lpstr>
      <vt:lpstr>Transformación de data: Frameworks</vt:lpstr>
      <vt:lpstr>Transformación de data: Frameworks</vt:lpstr>
      <vt:lpstr>Transformación de data: Patrones</vt:lpstr>
      <vt:lpstr>Transformación de data: Patrones 2</vt:lpstr>
      <vt:lpstr>Mejores prácticas</vt:lpstr>
      <vt:lpstr>Mejores prácticas</vt:lpstr>
      <vt:lpstr>El Futuro</vt:lpstr>
      <vt:lpstr>Data Orchestation:</vt:lpstr>
      <vt:lpstr>Por que Data Orchestation?</vt:lpstr>
      <vt:lpstr>Por que Data Orchestation?</vt:lpstr>
      <vt:lpstr>DAG</vt:lpstr>
      <vt:lpstr>DAG: orquestaciones</vt:lpstr>
      <vt:lpstr>DAG: Trabajos padres e hijos</vt:lpstr>
      <vt:lpstr>Orchestation Tools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Santiago Borda Cruz</dc:creator>
  <cp:lastModifiedBy>ADRIANA MARIA RIOS SOLANO</cp:lastModifiedBy>
  <cp:revision>229</cp:revision>
  <dcterms:created xsi:type="dcterms:W3CDTF">2020-07-02T21:23:31Z</dcterms:created>
  <dcterms:modified xsi:type="dcterms:W3CDTF">2025-09-12T18:03:04Z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0x010100AE11E3B23DDC514DB7F73542BD70D7C2</vt:lpwstr>
  </property>
  <property fmtid="{D5CDD505-2E9C-101B-9397-08002B2CF9AE}" pid="3" name="ClassificationContentMarkingFooterLocations">
    <vt:lpwstr>2_Tema de Office:6</vt:lpwstr>
  </property>
  <property fmtid="{D5CDD505-2E9C-101B-9397-08002B2CF9AE}" pid="4" name="ClassificationContentMarkingFooterText">
    <vt:lpwstr>***Este documento está clasificado como PUBLICO por TELEFÓNICA.
***This document is classified as PUBLIC by TELEFÓNICA.</vt:lpwstr>
  </property>
</Properties>
</file>