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1"/>
  </p:notesMasterIdLst>
  <p:sldIdLst>
    <p:sldId id="2543" r:id="rId5"/>
    <p:sldId id="2600" r:id="rId6"/>
    <p:sldId id="7224" r:id="rId7"/>
    <p:sldId id="7001" r:id="rId8"/>
    <p:sldId id="7293" r:id="rId9"/>
    <p:sldId id="7313" r:id="rId10"/>
    <p:sldId id="7314" r:id="rId11"/>
    <p:sldId id="7322" r:id="rId12"/>
    <p:sldId id="7315" r:id="rId13"/>
    <p:sldId id="7316" r:id="rId14"/>
    <p:sldId id="7317" r:id="rId15"/>
    <p:sldId id="7323" r:id="rId16"/>
    <p:sldId id="7318" r:id="rId17"/>
    <p:sldId id="7319" r:id="rId18"/>
    <p:sldId id="7320" r:id="rId19"/>
    <p:sldId id="7321" r:id="rId20"/>
    <p:sldId id="7066" r:id="rId21"/>
    <p:sldId id="7297" r:id="rId22"/>
    <p:sldId id="7295" r:id="rId23"/>
    <p:sldId id="7296" r:id="rId24"/>
    <p:sldId id="7298" r:id="rId25"/>
    <p:sldId id="7299" r:id="rId26"/>
    <p:sldId id="7300" r:id="rId27"/>
    <p:sldId id="7301" r:id="rId28"/>
    <p:sldId id="7302" r:id="rId29"/>
    <p:sldId id="7303" r:id="rId30"/>
    <p:sldId id="7304" r:id="rId31"/>
    <p:sldId id="7305" r:id="rId32"/>
    <p:sldId id="7306" r:id="rId33"/>
    <p:sldId id="7307" r:id="rId34"/>
    <p:sldId id="7308" r:id="rId35"/>
    <p:sldId id="7309" r:id="rId36"/>
    <p:sldId id="7310" r:id="rId37"/>
    <p:sldId id="7311" r:id="rId38"/>
    <p:sldId id="7312" r:id="rId39"/>
    <p:sldId id="7021" r:id="rId4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D8FA"/>
    <a:srgbClr val="FFFFFF"/>
    <a:srgbClr val="FF6600"/>
    <a:srgbClr val="FF3300"/>
    <a:srgbClr val="009999"/>
    <a:srgbClr val="366FC0"/>
    <a:srgbClr val="0096FF"/>
    <a:srgbClr val="DA090A"/>
    <a:srgbClr val="CB0A0A"/>
    <a:srgbClr val="B0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084-E496-4AB1-9350-6558C7B312B2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91BF-5ECA-4DC3-9C7B-78351239B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82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5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9AC894-54CF-3D44-A65A-826C63D9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2361950"/>
            <a:ext cx="5864858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41C00-933A-E14C-894C-519D19C8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89" y="4841625"/>
            <a:ext cx="5864859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648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A1B64-07FA-3D44-99A9-8E55BC3D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7BEAA-C5AF-8F4A-87F6-6ED50626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29DD73C-F6A3-F64B-9834-E2381E66661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183188" y="2057400"/>
            <a:ext cx="6306140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8511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9B1B2CE-385C-DB48-A491-FDA45AAFC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7856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6C380-EB17-F94A-A5A4-11A8EDFED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8304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5189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D18AF13E-D6E0-43E6-9BD5-177EEC3237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04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3F51D2-054C-4014-BEBD-B467C44196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9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1A235-6AB5-1A4E-BE58-51D04D8EFF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EF58E225-280A-45F6-A905-0C06E09A4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05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FB1B-DDB1-475E-9C1E-21F1A72F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0890-3DFC-477D-B5AD-3F742BCC4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BB96-603E-41E8-83FF-58DA268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919EDFE7-1CE5-4FBF-9F3D-8BB1CB77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2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C860-877D-440C-8108-B1C6F71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0C17B-B421-4265-8FB9-2CBD8A997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5237-A431-428F-AC9F-671C35F2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6AB06F-FA24-4CD1-98B1-3C28F6DB2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3F3B05-825F-4B8D-BC0F-D354DC150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40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80BC-5522-4ABB-B6EF-D8968695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022D1-2819-42F3-8E8A-4DD08AF2B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DBCA7-2289-47B1-BBBE-35F63C7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6769198-CA53-423B-ADF0-10454E1E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9140992-122B-4DA0-908D-522A793B65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50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40D885-E045-8A43-ABEF-BEEB64901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661" y="0"/>
            <a:ext cx="12192000" cy="6858000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6F551FFE-66C5-454B-8103-561E88BA49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06729" y="1415844"/>
            <a:ext cx="5048906" cy="685801"/>
          </a:xfrm>
        </p:spPr>
        <p:txBody>
          <a:bodyPr lIns="0" tIns="72000" rIns="0" bIns="0" anchor="ctr">
            <a:noAutofit/>
          </a:bodyPr>
          <a:lstStyle>
            <a:lvl1pPr marL="0" indent="0" algn="l">
              <a:buNone/>
              <a:defRPr sz="2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insertar el título del tema</a:t>
            </a:r>
            <a:endParaRPr lang="es-CO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CCD23A94-38FF-9D46-918C-A5DE97ECF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4422" y="1415844"/>
            <a:ext cx="881834" cy="685801"/>
          </a:xfrm>
        </p:spPr>
        <p:txBody>
          <a:bodyPr lIns="0" tIns="72000" rIns="0" bIns="0" anchor="ctr">
            <a:no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48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D99570-6898-3049-A3F4-E7F908CDA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5D1AFB-3B7A-B448-90F9-9829FF2631B9}"/>
              </a:ext>
            </a:extLst>
          </p:cNvPr>
          <p:cNvSpPr txBox="1"/>
          <p:nvPr userDrawn="1"/>
        </p:nvSpPr>
        <p:spPr>
          <a:xfrm>
            <a:off x="711199" y="5602515"/>
            <a:ext cx="244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Av. Calle 32 No. 17 - 30 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Pbx: 555 82 10 </a:t>
            </a:r>
          </a:p>
          <a:p>
            <a:pPr>
              <a:lnSpc>
                <a:spcPts val="1680"/>
              </a:lnSpc>
            </a:pPr>
            <a:r>
              <a:rPr lang="es-CO" sz="1400" b="1">
                <a:solidFill>
                  <a:schemeClr val="bg2"/>
                </a:solidFill>
                <a:latin typeface="+mn-lt"/>
              </a:rPr>
              <a:t>ucompensar.edu.co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Bogotá, D.C. - Colombia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605E32-B6AF-F243-A487-19A13CC36180}"/>
              </a:ext>
            </a:extLst>
          </p:cNvPr>
          <p:cNvSpPr txBox="1"/>
          <p:nvPr userDrawn="1"/>
        </p:nvSpPr>
        <p:spPr>
          <a:xfrm rot="16200000">
            <a:off x="-849086" y="3284153"/>
            <a:ext cx="24456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s-CO" sz="800">
                <a:solidFill>
                  <a:schemeClr val="bg2"/>
                </a:solidFill>
                <a:latin typeface="+mn-lt"/>
              </a:rPr>
              <a:t>VIGILADA MINEDUCACIÓN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ABE252-1FFA-5040-B907-2682B84B4221}"/>
              </a:ext>
            </a:extLst>
          </p:cNvPr>
          <p:cNvSpPr txBox="1"/>
          <p:nvPr userDrawn="1"/>
        </p:nvSpPr>
        <p:spPr>
          <a:xfrm>
            <a:off x="11009085" y="6029553"/>
            <a:ext cx="1182915" cy="3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300">
                <a:solidFill>
                  <a:schemeClr val="tx2"/>
                </a:solidFill>
                <a:latin typeface="+mn-lt"/>
              </a:rPr>
              <a:t>ucompensar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DBF0656-9D24-4265-B962-91B65B9F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3238" y="6422352"/>
            <a:ext cx="50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s-CO"/>
              <a:t>© TODOS LOS DERECHOS RESERVADOS POR FUNDACIÓN UNIVERSITARIA COMPENSAR</a:t>
            </a:r>
          </a:p>
        </p:txBody>
      </p:sp>
    </p:spTree>
    <p:extLst>
      <p:ext uri="{BB962C8B-B14F-4D97-AF65-F5344CB8AC3E}">
        <p14:creationId xmlns:p14="http://schemas.microsoft.com/office/powerpoint/2010/main" val="35433002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59" y="196628"/>
            <a:ext cx="2603174" cy="564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8" descr="Graphic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8" y="-935321"/>
            <a:ext cx="1295401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382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A6B2308-9E88-AC4B-9ACE-9B0B8A03C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E5D4282-E2F4-764E-BEAD-87EE45363240}"/>
              </a:ext>
            </a:extLst>
          </p:cNvPr>
          <p:cNvSpPr/>
          <p:nvPr userDrawn="1"/>
        </p:nvSpPr>
        <p:spPr>
          <a:xfrm>
            <a:off x="5820229" y="3516789"/>
            <a:ext cx="1335314" cy="133531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-1"/>
            <a:ext cx="3934224" cy="6012611"/>
          </a:xfrm>
        </p:spPr>
        <p:txBody>
          <a:bodyPr anchor="ctr" anchorCtr="0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A25D18C-7DFF-154E-982A-3B9166089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229" y="3516789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6899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8AF92A4-EED9-3A43-949F-CFA013CFE4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087" y="0"/>
            <a:ext cx="4093025" cy="4077506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69C4093-822D-7347-BBD6-FF453E35251E}"/>
              </a:ext>
            </a:extLst>
          </p:cNvPr>
          <p:cNvSpPr/>
          <p:nvPr userDrawn="1"/>
        </p:nvSpPr>
        <p:spPr>
          <a:xfrm>
            <a:off x="5052478" y="4077506"/>
            <a:ext cx="1335314" cy="1335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B6429D7E-805D-5D46-9097-3A0BA63C5C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2478" y="4077506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822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A3EA23-BA0D-5149-A62E-8FEBB60B4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1785"/>
            <a:ext cx="3934224" cy="5187071"/>
          </a:xfrm>
        </p:spPr>
        <p:txBody>
          <a:bodyPr anchor="ctr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ECB9DF0-0E6A-6746-A615-BA8EE893F12A}"/>
              </a:ext>
            </a:extLst>
          </p:cNvPr>
          <p:cNvSpPr/>
          <p:nvPr userDrawn="1"/>
        </p:nvSpPr>
        <p:spPr>
          <a:xfrm>
            <a:off x="5449293" y="4224155"/>
            <a:ext cx="1335314" cy="13353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4D97D4EB-2B9F-E849-80F4-7FEE9472E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9293" y="422415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336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EF3DB-2053-AF45-8B29-56120689A5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0055" y="791029"/>
            <a:ext cx="4571999" cy="5007427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D46FB-644F-594C-B371-22C670343FF6}"/>
              </a:ext>
            </a:extLst>
          </p:cNvPr>
          <p:cNvSpPr/>
          <p:nvPr userDrawn="1"/>
        </p:nvSpPr>
        <p:spPr>
          <a:xfrm>
            <a:off x="4664289" y="625035"/>
            <a:ext cx="1335314" cy="1335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FB22A8D0-C909-1446-B00D-BE143229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4289" y="62503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2648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528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7104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131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939E50-1593-7142-8D93-5EB6547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10895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93FE72-7AB9-134A-A3C3-D4163BC4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5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C6E248-5A0C-EB40-AB87-D32AD44FF4C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7459" y="196629"/>
            <a:ext cx="2603173" cy="5647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D1D37-9D74-466D-96D6-72743A0CD7A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89287"/>
            <a:ext cx="6989335" cy="8528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381ABF-3DF6-E292-C35C-E4DFA734E4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581140"/>
            <a:ext cx="282257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7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5195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8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13B3-CB0A-4310-BCF6-ADAC9DD51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89" y="1544297"/>
            <a:ext cx="6412818" cy="2387600"/>
          </a:xfrm>
        </p:spPr>
        <p:txBody>
          <a:bodyPr>
            <a:normAutofit/>
          </a:bodyPr>
          <a:lstStyle/>
          <a:p>
            <a:pPr algn="r"/>
            <a:r>
              <a:rPr lang="es-CO" dirty="0">
                <a:latin typeface="Roboto"/>
                <a:ea typeface="Roboto"/>
              </a:rPr>
              <a:t>Técnicas de Extracción y Almacenamiento de datos masivos</a:t>
            </a:r>
            <a:endParaRPr lang="es-CO" sz="2200" dirty="0">
              <a:latin typeface="Roboto"/>
              <a:ea typeface="Robo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7D5DC-C31A-45EC-ADEC-232C8351D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s-CO" dirty="0">
              <a:latin typeface="Roboto"/>
              <a:ea typeface="Roboto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43A563-FAAB-4C57-AC7C-FF89230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7" y="3318797"/>
            <a:ext cx="5245295" cy="30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841B3-330E-8E46-5E9C-F29374BF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3A896-2849-53C1-3804-C0BF60E3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Inserciones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79E5E6-C18E-A159-6C07-2D6194CF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E2262-3219-29F8-6953-F69811EB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D27089E-FC41-09CE-35E7-36B46AD2AA4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INSERT INTO &lt;tabla&gt;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VALUES &lt;valores&gt;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14584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3F076-59E1-8BF7-E265-79E1E366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4414-501C-EA6F-1F4E-4DA51853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Inserciones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2D937C-0982-FF45-51CA-B920512B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2A9F5-8467-2F96-C207-D1F2896A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FA20FB0-2D17-1269-7016-414B3F1E2C0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INSERT INTO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(id, </a:t>
            </a:r>
            <a:r>
              <a:rPr lang="es-ES" sz="3600" dirty="0" err="1">
                <a:latin typeface="+mn-lt"/>
              </a:rPr>
              <a:t>nombre,población,superficie</a:t>
            </a:r>
            <a:r>
              <a:rPr lang="es-ES" sz="3600" dirty="0">
                <a:latin typeface="+mn-lt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VALUES (1,”Colombia”,52216000,0);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031736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90950-EC42-9D03-BE27-DF6F46F8D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2635-B1EA-C488-B1F2-F0C2FD56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Inserciones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EB983A4-33A4-58F1-EB5A-1E7073EF73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2EF498-7FB5-D084-1FB6-64A63FBC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53C70CA0-890D-578B-B05B-F18D2B4738F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/>
              <a:t>Ejercicio: Correr el archivo “creación-DWH-</a:t>
            </a:r>
            <a:r>
              <a:rPr lang="es-ES" sz="3600" dirty="0" err="1"/>
              <a:t>DML.sql</a:t>
            </a:r>
            <a:r>
              <a:rPr lang="es-ES" sz="3600" dirty="0"/>
              <a:t>” en la base de datos. Revisar el resultado.</a:t>
            </a:r>
            <a:endParaRPr lang="es-CO" sz="3600" dirty="0"/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04553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826F-0989-CDD7-ACD1-1D5EF2950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B30DD-5270-1C13-B692-42A5A75B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Modificaciones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77F7C12-BE0C-52A2-93EA-3CA6B46AE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DF528A-9E5E-1573-25D2-B911BD3B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53A29165-0B23-7272-DA2C-B1F57C1CC38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UPDATE &lt;tabla&gt;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SET &lt;lista de cambios&gt;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&lt;condiciones&gt;;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476330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0976-3C19-61D7-C6D7-4FEBDFCA8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5725C-81F2-3614-473C-0740C643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Modificaciones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F0E79A2-13A8-48AF-3DB4-4A6ECB7D6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5E4B84-9AE2-6DA1-8BB7-8C5D6D6B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C075C59C-06AF-6BA9-9917-FA7E1D83A80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/>
              <a:t>INSERT INTO </a:t>
            </a:r>
            <a:r>
              <a:rPr lang="es-ES" sz="3600" dirty="0" err="1"/>
              <a:t>Pais</a:t>
            </a:r>
            <a:r>
              <a:rPr lang="es-ES" sz="3600" dirty="0"/>
              <a:t>(id, </a:t>
            </a:r>
            <a:r>
              <a:rPr lang="es-ES" sz="3600" dirty="0" err="1"/>
              <a:t>nombre,población,superficie</a:t>
            </a:r>
            <a:r>
              <a:rPr lang="es-ES" sz="3600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3600" dirty="0"/>
              <a:t>VALUES (7,”Colombia”,52216000,0);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UPDATE </a:t>
            </a:r>
            <a:r>
              <a:rPr lang="es-ES" sz="3600" dirty="0" err="1">
                <a:latin typeface="+mn-lt"/>
              </a:rPr>
              <a:t>Pais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SET superficie=1140619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id=7;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49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4861-2BB7-171B-F625-02D773431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74B8-F3BD-D34A-2000-58911CC3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Borrado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0C2230-5249-7DEF-07C8-4F4D33B0B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AF9ABF-1365-A0D9-56E7-3FC75FBA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198357C-3072-9883-76D5-CF3027FA4839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DELETE &lt;tabla&gt;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&lt;lista de condiciones&gt;;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065842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283B4-5066-BAA0-A9E3-32B5D616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1423F-098D-B31E-C052-0BCE3C9F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Borrado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D9BE3E-1DED-FE29-F4C9-D650343A2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E00BAA-5B33-710B-D8D1-01F6F035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8E8FDE9-42D4-C7C7-CB98-BED93EE99AAA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DELETE </a:t>
            </a:r>
            <a:r>
              <a:rPr lang="es-ES" sz="3600" dirty="0" err="1">
                <a:latin typeface="+mn-lt"/>
              </a:rPr>
              <a:t>Pais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id=7;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3042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22556-76F5-4FF3-837F-42BA82EE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DML: Consultas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CB5BA0-67F7-47D5-85E2-928348BF21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163633-F052-4A4B-BB6C-1088C877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0186473-36B5-4A14-B763-B9B9C925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907" y="1122644"/>
            <a:ext cx="1627059" cy="2306356"/>
          </a:xfrm>
          <a:prstGeom prst="rect">
            <a:avLst/>
          </a:prstGeom>
        </p:spPr>
      </p:pic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B8922874-D803-6CAC-27A1-24F1E6B6984F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= </a:t>
            </a:r>
            <a:r>
              <a:rPr lang="es-ES" sz="3600" dirty="0" err="1">
                <a:latin typeface="+mn-lt"/>
              </a:rPr>
              <a:t>Muestrame</a:t>
            </a:r>
            <a:r>
              <a:rPr lang="es-ES" sz="3600" dirty="0">
                <a:latin typeface="+mn-lt"/>
              </a:rPr>
              <a:t> las columnas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 = De la tabla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= Donde se cumplan las condiciones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44621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9D6F-4E82-813B-094D-20B4ABE88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47874-7087-5313-1E2A-B7C5ED35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Consulta de todas las columnas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216E7D5-82F2-56B3-C021-C8FD63970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1D1407-E8D4-2711-3C02-AE15C431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CECF622-17F9-11C3-9966-0EA0C348E1EF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*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</a:t>
            </a:r>
            <a:r>
              <a:rPr lang="es-ES" sz="3600" dirty="0" err="1">
                <a:latin typeface="+mn-lt"/>
              </a:rPr>
              <a:t>Pais</a:t>
            </a:r>
            <a:endParaRPr lang="es-CO" sz="36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25F106-A2EB-B850-94D7-14E1BDBA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80" b="48866"/>
          <a:stretch>
            <a:fillRect/>
          </a:stretch>
        </p:blipFill>
        <p:spPr>
          <a:xfrm>
            <a:off x="8949128" y="1177669"/>
            <a:ext cx="2140748" cy="195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3872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6A9F7-CC41-30D5-436F-C05009547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4FE4-750A-751A-02AF-BE05475C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Consulta de columnas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3D3433-7FBF-94B4-AD3B-B8616EB75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A87986-8C15-84EF-5800-F6AA940F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4F9118C-5B12-A3FA-9CAA-8C78B545E98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nombre, población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 nombre =‘Madrid’</a:t>
            </a:r>
            <a:endParaRPr lang="es-CO" sz="36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04DDB6-C778-C189-C8BF-71CF50BB12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187" b="45729"/>
          <a:stretch>
            <a:fillRect/>
          </a:stretch>
        </p:blipFill>
        <p:spPr>
          <a:xfrm>
            <a:off x="6613208" y="1177669"/>
            <a:ext cx="2006136" cy="20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432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A878078-7806-4554-8CE5-ABCB7976BF43}"/>
              </a:ext>
            </a:extLst>
          </p:cNvPr>
          <p:cNvSpPr txBox="1"/>
          <p:nvPr/>
        </p:nvSpPr>
        <p:spPr>
          <a:xfrm>
            <a:off x="6003771" y="1341245"/>
            <a:ext cx="520785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ES" sz="2000" dirty="0" err="1">
                <a:solidFill>
                  <a:srgbClr val="000000"/>
                </a:solidFill>
                <a:latin typeface="Calibri Light" panose="020F0302020204030204"/>
              </a:rPr>
              <a:t>Intro</a:t>
            </a:r>
            <a:endParaRPr lang="es-CO" sz="2000" dirty="0">
              <a:solidFill>
                <a:srgbClr val="000000"/>
              </a:solidFill>
              <a:latin typeface="Calibri Light" panose="020F03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B7F658-0C4D-4FB3-A6C9-DC5614ED8B9F}"/>
              </a:ext>
            </a:extLst>
          </p:cNvPr>
          <p:cNvSpPr txBox="1"/>
          <p:nvPr/>
        </p:nvSpPr>
        <p:spPr>
          <a:xfrm>
            <a:off x="5833692" y="1339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8AF32-977C-4AB2-B944-4A4F38D01144}"/>
              </a:ext>
            </a:extLst>
          </p:cNvPr>
          <p:cNvSpPr txBox="1"/>
          <p:nvPr/>
        </p:nvSpPr>
        <p:spPr>
          <a:xfrm>
            <a:off x="6069116" y="18430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E4491F-9551-4BE8-8A22-22729149DDA4}"/>
              </a:ext>
            </a:extLst>
          </p:cNvPr>
          <p:cNvSpPr txBox="1"/>
          <p:nvPr/>
        </p:nvSpPr>
        <p:spPr>
          <a:xfrm>
            <a:off x="6259264" y="2382742"/>
            <a:ext cx="26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525A97-5A5B-4E08-93E8-4209274D3CD4}"/>
              </a:ext>
            </a:extLst>
          </p:cNvPr>
          <p:cNvSpPr txBox="1"/>
          <p:nvPr/>
        </p:nvSpPr>
        <p:spPr>
          <a:xfrm>
            <a:off x="6437075" y="2907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E9940D-6A51-44EB-A874-F0251D13241D}"/>
              </a:ext>
            </a:extLst>
          </p:cNvPr>
          <p:cNvSpPr txBox="1"/>
          <p:nvPr/>
        </p:nvSpPr>
        <p:spPr>
          <a:xfrm>
            <a:off x="6537713" y="34946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46521"/>
                </a:solidFill>
                <a:latin typeface="Calibri" panose="020F0502020204030204"/>
              </a:rPr>
              <a:t>5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rgbClr val="F465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838E9B-E635-447E-B972-3A78E303A576}"/>
              </a:ext>
            </a:extLst>
          </p:cNvPr>
          <p:cNvSpPr txBox="1"/>
          <p:nvPr/>
        </p:nvSpPr>
        <p:spPr>
          <a:xfrm>
            <a:off x="6527199" y="2371970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Discusión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497BCB-4D6A-4DC2-8B46-9851981C9847}"/>
              </a:ext>
            </a:extLst>
          </p:cNvPr>
          <p:cNvSpPr txBox="1"/>
          <p:nvPr/>
        </p:nvSpPr>
        <p:spPr>
          <a:xfrm>
            <a:off x="6694968" y="2926083"/>
            <a:ext cx="604096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Preguntas y respuestas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C81E28-8818-41FA-A8A2-A0FDECF9F16D}"/>
              </a:ext>
            </a:extLst>
          </p:cNvPr>
          <p:cNvSpPr txBox="1"/>
          <p:nvPr/>
        </p:nvSpPr>
        <p:spPr>
          <a:xfrm>
            <a:off x="6259264" y="1835965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E.T.L.</a:t>
            </a:r>
          </a:p>
        </p:txBody>
      </p:sp>
    </p:spTree>
    <p:extLst>
      <p:ext uri="{BB962C8B-B14F-4D97-AF65-F5344CB8AC3E}">
        <p14:creationId xmlns:p14="http://schemas.microsoft.com/office/powerpoint/2010/main" val="187891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0F81A-8020-5C5C-DBF1-E026BA6E7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ED53-7F86-B26C-6FBE-569865F0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Ordenando por Columnas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3AE0B3-E4E8-4589-9BD2-539FE2A13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7C4C13-CFF7-714E-D335-D9287627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9AD341A-CE8B-2200-A922-0B8EDCA29A58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nombre, población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ORDER BY  nombre DESC</a:t>
            </a:r>
            <a:endParaRPr lang="es-CO" sz="3600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F9F1CC-3832-8465-E8D6-D21E1BCB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866" b="45338"/>
          <a:stretch>
            <a:fillRect/>
          </a:stretch>
        </p:blipFill>
        <p:spPr>
          <a:xfrm>
            <a:off x="6613208" y="1177669"/>
            <a:ext cx="1886215" cy="20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0076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5276-70C4-9AD5-8BCC-5E70FC35F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5CA45-AEF6-E320-CEC6-24BE98FE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Alias de columnas (AS)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9C56339-2AE6-F8B7-4977-D26F7919B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31991B-F6C3-21DA-3D66-52D49F90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5AE99A96-5A91-F977-04B3-71BB6E5A51DF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 </a:t>
            </a:r>
            <a:r>
              <a:rPr lang="es-ES" sz="3600" b="1" dirty="0">
                <a:latin typeface="+mn-lt"/>
              </a:rPr>
              <a:t>as </a:t>
            </a:r>
            <a:r>
              <a:rPr lang="es-ES" sz="3600" b="1" dirty="0" err="1">
                <a:latin typeface="+mn-lt"/>
              </a:rPr>
              <a:t>city_name</a:t>
            </a:r>
            <a:r>
              <a:rPr lang="es-ES" sz="3600" dirty="0">
                <a:latin typeface="+mn-lt"/>
              </a:rPr>
              <a:t>, población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ORDER BY  nombre DESC</a:t>
            </a: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9934DE-CE49-ACE5-B3A8-9C999EF2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866" b="45338"/>
          <a:stretch>
            <a:fillRect/>
          </a:stretch>
        </p:blipFill>
        <p:spPr>
          <a:xfrm>
            <a:off x="7767450" y="2968861"/>
            <a:ext cx="1886215" cy="20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1964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C10F-44E4-6C6B-7C1A-4C3A7F8F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CF0F0-6C1F-854F-7405-2CDDA19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Consulta de dos o mas tablas JOIN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4ABB36A-3E38-317C-8860-469B3A009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DFAEB9-130B-97EF-4D36-5918AB5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2B3EA46-60C8-150F-FAD0-E002B7827A8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, </a:t>
            </a:r>
            <a:r>
              <a:rPr lang="es-ES" sz="3600" dirty="0" err="1">
                <a:latin typeface="+mn-lt"/>
              </a:rPr>
              <a:t>c.nombre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c</a:t>
            </a:r>
          </a:p>
          <a:p>
            <a:pPr algn="just">
              <a:lnSpc>
                <a:spcPct val="100000"/>
              </a:lnSpc>
            </a:pPr>
            <a:r>
              <a:rPr lang="es-ES" sz="3600" b="1" dirty="0">
                <a:latin typeface="+mn-lt"/>
              </a:rPr>
              <a:t>JOIN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 p </a:t>
            </a:r>
            <a:r>
              <a:rPr lang="es-ES" sz="3600" dirty="0" err="1">
                <a:latin typeface="+mn-lt"/>
              </a:rPr>
              <a:t>on</a:t>
            </a:r>
            <a:r>
              <a:rPr lang="es-ES" sz="3600" dirty="0">
                <a:latin typeface="+mn-lt"/>
              </a:rPr>
              <a:t> (</a:t>
            </a:r>
            <a:r>
              <a:rPr lang="es-ES" sz="3600" dirty="0" err="1">
                <a:latin typeface="+mn-lt"/>
              </a:rPr>
              <a:t>p.id</a:t>
            </a:r>
            <a:r>
              <a:rPr lang="es-ES" sz="3600" dirty="0">
                <a:latin typeface="+mn-lt"/>
              </a:rPr>
              <a:t>=</a:t>
            </a:r>
            <a:r>
              <a:rPr lang="es-ES" sz="3600" dirty="0" err="1">
                <a:latin typeface="+mn-lt"/>
              </a:rPr>
              <a:t>c.id_país</a:t>
            </a:r>
            <a:r>
              <a:rPr lang="es-ES" sz="3600" dirty="0">
                <a:latin typeface="+mn-lt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ORDER BY 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 DESC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BDDA48-1CB0-9BD2-9FC9-CC6829A9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9" t="2665" r="5028" b="44798"/>
          <a:stretch>
            <a:fillRect/>
          </a:stretch>
        </p:blipFill>
        <p:spPr>
          <a:xfrm>
            <a:off x="7052996" y="945963"/>
            <a:ext cx="5290372" cy="25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732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4D6D7-DE19-85E2-033D-C05536E47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7BB68-6E7E-9226-92EC-39A570CB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Filtrar resultados (WHERE)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E5BBC8E-D7CF-7B58-E244-1453E1B6A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95D50F-4650-035E-0B0C-516A78FD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162C638-1D9C-A300-D266-A87CBD68A1C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, </a:t>
            </a:r>
            <a:r>
              <a:rPr lang="es-ES" sz="3600" dirty="0" err="1">
                <a:latin typeface="+mn-lt"/>
              </a:rPr>
              <a:t>c.nombre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c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JOIN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 p </a:t>
            </a:r>
            <a:r>
              <a:rPr lang="es-ES" sz="3600" dirty="0" err="1">
                <a:latin typeface="+mn-lt"/>
              </a:rPr>
              <a:t>on</a:t>
            </a:r>
            <a:r>
              <a:rPr lang="es-ES" sz="3600" dirty="0">
                <a:latin typeface="+mn-lt"/>
              </a:rPr>
              <a:t> (</a:t>
            </a:r>
            <a:r>
              <a:rPr lang="es-ES" sz="3600" dirty="0" err="1">
                <a:latin typeface="+mn-lt"/>
              </a:rPr>
              <a:t>p.id</a:t>
            </a:r>
            <a:r>
              <a:rPr lang="es-ES" sz="3600" dirty="0">
                <a:latin typeface="+mn-lt"/>
              </a:rPr>
              <a:t>=</a:t>
            </a:r>
            <a:r>
              <a:rPr lang="es-ES" sz="3600" dirty="0" err="1">
                <a:latin typeface="+mn-lt"/>
              </a:rPr>
              <a:t>c.id_país</a:t>
            </a:r>
            <a:r>
              <a:rPr lang="es-ES" sz="3600" dirty="0">
                <a:latin typeface="+mn-lt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3600" b="1" dirty="0">
                <a:latin typeface="+mn-lt"/>
              </a:rPr>
              <a:t>WHERE</a:t>
            </a:r>
            <a:r>
              <a:rPr lang="es-ES" sz="3600" dirty="0">
                <a:latin typeface="+mn-lt"/>
              </a:rPr>
              <a:t> clasificación=3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ORDER BY 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 DESC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613ED5-10CA-5059-9515-FDE720DB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9" t="2665" r="5028" b="44798"/>
          <a:stretch>
            <a:fillRect/>
          </a:stretch>
        </p:blipFill>
        <p:spPr>
          <a:xfrm>
            <a:off x="7052996" y="945963"/>
            <a:ext cx="5290372" cy="25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121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76337-FD95-4B3E-2D62-6F501BC4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162C1-B6B3-86A1-E6E1-1245AB9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Filtrar resultados (WHERE diferentes)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F179E60-0886-8378-6BD4-BF938DEFE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B0AC57-A87D-14B1-497F-920845F92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625AF87-E7CB-3382-172A-11A7354E10A8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, </a:t>
            </a:r>
            <a:r>
              <a:rPr lang="es-ES" sz="3600" dirty="0" err="1">
                <a:latin typeface="+mn-lt"/>
              </a:rPr>
              <a:t>c.nombre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c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JOIN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 p </a:t>
            </a:r>
            <a:r>
              <a:rPr lang="es-ES" sz="3600" dirty="0" err="1">
                <a:latin typeface="+mn-lt"/>
              </a:rPr>
              <a:t>on</a:t>
            </a:r>
            <a:r>
              <a:rPr lang="es-ES" sz="3600" dirty="0">
                <a:latin typeface="+mn-lt"/>
              </a:rPr>
              <a:t> (</a:t>
            </a:r>
            <a:r>
              <a:rPr lang="es-ES" sz="3600" dirty="0" err="1">
                <a:latin typeface="+mn-lt"/>
              </a:rPr>
              <a:t>p.id</a:t>
            </a:r>
            <a:r>
              <a:rPr lang="es-ES" sz="3600" dirty="0">
                <a:latin typeface="+mn-lt"/>
              </a:rPr>
              <a:t>=</a:t>
            </a:r>
            <a:r>
              <a:rPr lang="es-ES" sz="3600" dirty="0" err="1">
                <a:latin typeface="+mn-lt"/>
              </a:rPr>
              <a:t>c.id_país</a:t>
            </a:r>
            <a:r>
              <a:rPr lang="es-ES" sz="3600" dirty="0">
                <a:latin typeface="+mn-lt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</a:t>
            </a:r>
            <a:r>
              <a:rPr lang="es-ES" sz="3600" dirty="0" err="1">
                <a:latin typeface="+mn-lt"/>
              </a:rPr>
              <a:t>c.nombre</a:t>
            </a:r>
            <a:r>
              <a:rPr lang="es-ES" sz="3600" dirty="0">
                <a:latin typeface="+mn-lt"/>
              </a:rPr>
              <a:t> </a:t>
            </a:r>
            <a:r>
              <a:rPr lang="es-ES" sz="3600" b="1" dirty="0">
                <a:latin typeface="+mn-lt"/>
              </a:rPr>
              <a:t>&lt;&gt;</a:t>
            </a:r>
            <a:r>
              <a:rPr lang="es-ES" sz="3600" dirty="0">
                <a:latin typeface="+mn-lt"/>
              </a:rPr>
              <a:t> ‘</a:t>
            </a:r>
            <a:r>
              <a:rPr lang="es-ES" sz="3600" dirty="0" err="1">
                <a:latin typeface="+mn-lt"/>
              </a:rPr>
              <a:t>Berlin</a:t>
            </a:r>
            <a:r>
              <a:rPr lang="es-ES" sz="3600" dirty="0">
                <a:latin typeface="+mn-lt"/>
              </a:rPr>
              <a:t>’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ORDER BY 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 DESC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227B2C-BAC1-CF94-965F-E968D332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9" t="2665" r="5028" b="44798"/>
          <a:stretch>
            <a:fillRect/>
          </a:stretch>
        </p:blipFill>
        <p:spPr>
          <a:xfrm>
            <a:off x="7052996" y="1559294"/>
            <a:ext cx="5290372" cy="25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1558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990AB-0A68-0E80-FB1A-0C191AEF4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4DDC0-5DC3-905B-2E43-ECB1C35B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Filtrar resultados (WHERE LIKE parecidos)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0BBEC5-D668-64B0-1433-F828E4D9C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7CD490-1C67-2168-DFFA-EFF3D77B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F32F48F-861C-14E5-D136-E5BA31E4930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, </a:t>
            </a:r>
            <a:r>
              <a:rPr lang="es-ES" sz="3600" dirty="0" err="1">
                <a:latin typeface="+mn-lt"/>
              </a:rPr>
              <a:t>c.nombre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c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JOIN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 p </a:t>
            </a:r>
            <a:r>
              <a:rPr lang="es-ES" sz="3600" dirty="0" err="1">
                <a:latin typeface="+mn-lt"/>
              </a:rPr>
              <a:t>on</a:t>
            </a:r>
            <a:r>
              <a:rPr lang="es-ES" sz="3600" dirty="0">
                <a:latin typeface="+mn-lt"/>
              </a:rPr>
              <a:t> (</a:t>
            </a:r>
            <a:r>
              <a:rPr lang="es-ES" sz="3600" dirty="0" err="1">
                <a:latin typeface="+mn-lt"/>
              </a:rPr>
              <a:t>p.id</a:t>
            </a:r>
            <a:r>
              <a:rPr lang="es-ES" sz="3600" dirty="0">
                <a:latin typeface="+mn-lt"/>
              </a:rPr>
              <a:t>=</a:t>
            </a:r>
            <a:r>
              <a:rPr lang="es-ES" sz="3600" dirty="0" err="1">
                <a:latin typeface="+mn-lt"/>
              </a:rPr>
              <a:t>c.id_país</a:t>
            </a:r>
            <a:r>
              <a:rPr lang="es-ES" sz="3600" dirty="0">
                <a:latin typeface="+mn-lt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</a:t>
            </a:r>
            <a:r>
              <a:rPr lang="es-ES" sz="3600" dirty="0" err="1">
                <a:latin typeface="+mn-lt"/>
              </a:rPr>
              <a:t>c.nombre</a:t>
            </a:r>
            <a:r>
              <a:rPr lang="es-ES" sz="3600" dirty="0">
                <a:latin typeface="+mn-lt"/>
              </a:rPr>
              <a:t> </a:t>
            </a:r>
            <a:r>
              <a:rPr lang="es-ES" sz="3600" b="1" dirty="0">
                <a:latin typeface="+mn-lt"/>
              </a:rPr>
              <a:t>LIKE</a:t>
            </a:r>
            <a:r>
              <a:rPr lang="es-ES" sz="3600" dirty="0">
                <a:latin typeface="+mn-lt"/>
              </a:rPr>
              <a:t> ‘M%’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ORDER BY 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 DESC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8799C6-4041-71F6-59F3-F187D59D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9" t="2665" r="5028" b="44798"/>
          <a:stretch>
            <a:fillRect/>
          </a:stretch>
        </p:blipFill>
        <p:spPr>
          <a:xfrm>
            <a:off x="7052996" y="1559294"/>
            <a:ext cx="5290372" cy="25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7370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6BBF4-8F2F-A2D2-ED5B-F75A86BB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BAB89-8AFC-2548-2D8B-13B3C216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Filtrar resultados (WHERE BETWEEN rangos)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AF44293-6C0D-7AE8-24A8-40A5ED07B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3186A9-B6FC-4461-4E7F-E8D70B50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3D9F09B2-23E8-77D0-2F81-184139BB1D2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dirty="0" err="1">
                <a:latin typeface="+mn-lt"/>
              </a:rPr>
              <a:t>p.nombre</a:t>
            </a:r>
            <a:r>
              <a:rPr lang="es-ES" sz="3600" dirty="0">
                <a:latin typeface="+mn-lt"/>
              </a:rPr>
              <a:t>, </a:t>
            </a:r>
            <a:r>
              <a:rPr lang="es-ES" sz="3600" dirty="0" err="1">
                <a:latin typeface="+mn-lt"/>
              </a:rPr>
              <a:t>c.nombre</a:t>
            </a:r>
            <a:r>
              <a:rPr lang="es-ES" sz="3600" dirty="0">
                <a:latin typeface="+mn-lt"/>
              </a:rPr>
              <a:t>,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c.poblacion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 c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JOIN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 p </a:t>
            </a:r>
            <a:r>
              <a:rPr lang="es-ES" sz="3600" dirty="0" err="1">
                <a:latin typeface="+mn-lt"/>
              </a:rPr>
              <a:t>on</a:t>
            </a:r>
            <a:r>
              <a:rPr lang="es-ES" sz="3600" dirty="0">
                <a:latin typeface="+mn-lt"/>
              </a:rPr>
              <a:t> (</a:t>
            </a:r>
            <a:r>
              <a:rPr lang="es-ES" sz="3600" dirty="0" err="1">
                <a:latin typeface="+mn-lt"/>
              </a:rPr>
              <a:t>p.id</a:t>
            </a:r>
            <a:r>
              <a:rPr lang="es-ES" sz="3600" dirty="0">
                <a:latin typeface="+mn-lt"/>
              </a:rPr>
              <a:t>=</a:t>
            </a:r>
            <a:r>
              <a:rPr lang="es-ES" sz="3600" dirty="0" err="1">
                <a:latin typeface="+mn-lt"/>
              </a:rPr>
              <a:t>c.id_país</a:t>
            </a:r>
            <a:r>
              <a:rPr lang="es-ES" sz="3600" dirty="0">
                <a:latin typeface="+mn-lt"/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</a:t>
            </a:r>
            <a:r>
              <a:rPr lang="es-ES" sz="3600" dirty="0" err="1">
                <a:latin typeface="+mn-lt"/>
              </a:rPr>
              <a:t>c.población</a:t>
            </a:r>
            <a:r>
              <a:rPr lang="es-ES" sz="3600" b="1" dirty="0">
                <a:latin typeface="+mn-lt"/>
              </a:rPr>
              <a:t> BETWEEN</a:t>
            </a:r>
            <a:r>
              <a:rPr lang="es-ES" sz="3600" dirty="0">
                <a:latin typeface="+mn-lt"/>
              </a:rPr>
              <a:t> 500 and 1000000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ORDER BY  </a:t>
            </a:r>
            <a:r>
              <a:rPr lang="es-ES" sz="3600" dirty="0" err="1">
                <a:latin typeface="+mn-lt"/>
              </a:rPr>
              <a:t>c.poblacion</a:t>
            </a:r>
            <a:r>
              <a:rPr lang="es-ES" sz="3600" dirty="0">
                <a:latin typeface="+mn-lt"/>
              </a:rPr>
              <a:t> DESC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76804BC-646D-B789-F5F9-9E3374E5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9" t="2665" r="5028" b="44798"/>
          <a:stretch>
            <a:fillRect/>
          </a:stretch>
        </p:blipFill>
        <p:spPr>
          <a:xfrm>
            <a:off x="7157927" y="1343215"/>
            <a:ext cx="5290372" cy="25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3218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1575F-A69D-FF73-707C-1B06FD91F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4B6BF-108D-3352-1FA7-63145788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Agregar resultados (COUNT)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9C8BD7-1097-2C31-A0EF-B66DB2340D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7E3EFD-B84F-F227-49A8-6FD6707D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A2A1756-A339-98F7-E14B-A9131746825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b="1" dirty="0">
                <a:latin typeface="+mn-lt"/>
              </a:rPr>
              <a:t>COUNT(*)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F66E94-1AB6-CCBB-FD1A-0F14AAFF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2666" r="59134" b="45247"/>
          <a:stretch>
            <a:fillRect/>
          </a:stretch>
        </p:blipFill>
        <p:spPr>
          <a:xfrm>
            <a:off x="7157927" y="1343216"/>
            <a:ext cx="2165955" cy="25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061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8FCDB-6096-BA92-5728-7B3837234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8179-0EC3-5501-D25C-3CD0FB24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Agregar resultados (MIN y MAX)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FD5D16-7691-968C-F011-4E489D24C0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81940B-A025-EBF1-8129-D5E224D8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3E5B311-A2CB-D29D-D150-1712A9D465B5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MIN(</a:t>
            </a:r>
            <a:r>
              <a:rPr lang="es-ES" sz="3600" dirty="0" err="1">
                <a:latin typeface="+mn-lt"/>
              </a:rPr>
              <a:t>poblacion</a:t>
            </a:r>
            <a:r>
              <a:rPr lang="es-ES" sz="3600" dirty="0">
                <a:latin typeface="+mn-lt"/>
              </a:rPr>
              <a:t>),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MAX(población)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035C9D-FA94-4866-3C2C-691B1A40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2666" r="59134" b="45247"/>
          <a:stretch>
            <a:fillRect/>
          </a:stretch>
        </p:blipFill>
        <p:spPr>
          <a:xfrm>
            <a:off x="7157927" y="1343216"/>
            <a:ext cx="2165955" cy="25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2666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8C8E0-3BF6-AE2B-E837-AF118B4F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8768B-1957-3B6B-A050-8B97774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Agregar resultados (MIN y MAX, AVG)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A8AE41-4198-C2AF-084B-AA728552D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AE4F82-FFEF-2A1B-002C-DD57587F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DF092AB-5859-885D-7089-CAF09CA2CB0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MIN(</a:t>
            </a:r>
            <a:r>
              <a:rPr lang="es-ES" sz="3600" dirty="0" err="1">
                <a:latin typeface="+mn-lt"/>
              </a:rPr>
              <a:t>poblacion</a:t>
            </a:r>
            <a:r>
              <a:rPr lang="es-ES" sz="3600" dirty="0">
                <a:latin typeface="+mn-lt"/>
              </a:rPr>
              <a:t>),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MAX(población),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AVG(población)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20FE43-04D4-BB45-9D75-8433C987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2666" r="59134" b="45247"/>
          <a:stretch>
            <a:fillRect/>
          </a:stretch>
        </p:blipFill>
        <p:spPr>
          <a:xfrm>
            <a:off x="7157927" y="1343216"/>
            <a:ext cx="2165955" cy="25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3724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835527" y="968855"/>
            <a:ext cx="1051827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Sprint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Goal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olden goal definición y significado | Diccionario Inglés Colli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4309130"/>
            <a:ext cx="2800350" cy="1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15250" cy="4351338"/>
          </a:xfrm>
          <a:solidFill>
            <a:schemeClr val="bg2">
              <a:alpha val="68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dirty="0">
                <a:latin typeface="+mn-lt"/>
              </a:rPr>
              <a:t>SQL</a:t>
            </a:r>
          </a:p>
          <a:p>
            <a:pPr>
              <a:lnSpc>
                <a:spcPct val="100000"/>
              </a:lnSpc>
            </a:pPr>
            <a:r>
              <a:rPr lang="es-ES" sz="4000" dirty="0">
                <a:latin typeface="+mn-lt"/>
              </a:rPr>
              <a:t>Ejercicio aplicado</a:t>
            </a:r>
          </a:p>
        </p:txBody>
      </p:sp>
    </p:spTree>
    <p:extLst>
      <p:ext uri="{BB962C8B-B14F-4D97-AF65-F5344CB8AC3E}">
        <p14:creationId xmlns:p14="http://schemas.microsoft.com/office/powerpoint/2010/main" val="13814591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152BB-F0FF-5A7F-EB07-23D383941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E4331-E5D5-89E6-12D4-E2D929B0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Agrupar resultados (GROUP BY)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F7A5AE-473A-ECAE-631D-BF72E7057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6E59B4-E1B5-D0FD-D600-BB798FFA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0AC2974-6517-4279-B124-7A157C43945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dirty="0" err="1">
                <a:latin typeface="+mn-lt"/>
              </a:rPr>
              <a:t>id_país</a:t>
            </a:r>
            <a:r>
              <a:rPr lang="es-ES" sz="3600" dirty="0">
                <a:latin typeface="+mn-lt"/>
              </a:rPr>
              <a:t>,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SUM(</a:t>
            </a:r>
            <a:r>
              <a:rPr lang="es-ES" sz="3600" dirty="0" err="1">
                <a:latin typeface="+mn-lt"/>
              </a:rPr>
              <a:t>poblacion</a:t>
            </a:r>
            <a:r>
              <a:rPr lang="es-ES" sz="3600" dirty="0">
                <a:latin typeface="+mn-lt"/>
              </a:rPr>
              <a:t>)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GROUP BY </a:t>
            </a:r>
            <a:r>
              <a:rPr lang="es-ES" sz="3600" dirty="0" err="1">
                <a:latin typeface="+mn-lt"/>
              </a:rPr>
              <a:t>id_pais</a:t>
            </a:r>
            <a:r>
              <a:rPr lang="es-ES" sz="3600" dirty="0">
                <a:latin typeface="+mn-lt"/>
              </a:rPr>
              <a:t>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EDAE37-B498-5627-5DA3-E2AE961A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2666" r="59134" b="45247"/>
          <a:stretch>
            <a:fillRect/>
          </a:stretch>
        </p:blipFill>
        <p:spPr>
          <a:xfrm>
            <a:off x="7157927" y="1343216"/>
            <a:ext cx="2165955" cy="25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8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3A53A-9A18-7C7C-6C3C-3897240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8CA62-A648-DA34-6F15-1AFDAECC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Filtrar resultados Agrupados(HAVING)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FE54F38-1AFD-EF79-FE3F-A40BFBEC8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4BEF8B-3B54-C1FE-95C8-A83B07C2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65429D0E-E264-B907-47C4-0CEF98455998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</a:t>
            </a:r>
            <a:r>
              <a:rPr lang="es-ES" sz="3600" dirty="0" err="1">
                <a:latin typeface="+mn-lt"/>
              </a:rPr>
              <a:t>id_país</a:t>
            </a:r>
            <a:r>
              <a:rPr lang="es-ES" sz="3600" dirty="0">
                <a:latin typeface="+mn-lt"/>
              </a:rPr>
              <a:t>,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SUM(</a:t>
            </a:r>
            <a:r>
              <a:rPr lang="es-ES" sz="3600" dirty="0" err="1">
                <a:latin typeface="+mn-lt"/>
              </a:rPr>
              <a:t>poblacion</a:t>
            </a:r>
            <a:r>
              <a:rPr lang="es-ES" sz="3600" dirty="0">
                <a:latin typeface="+mn-lt"/>
              </a:rPr>
              <a:t>)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GROUP BY </a:t>
            </a:r>
            <a:r>
              <a:rPr lang="es-ES" sz="3600" dirty="0" err="1">
                <a:latin typeface="+mn-lt"/>
              </a:rPr>
              <a:t>id_país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HAVING sum(población)&gt;80000000;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C32AB45-E9BF-423A-AE7C-4898E619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2666" r="59134" b="45247"/>
          <a:stretch>
            <a:fillRect/>
          </a:stretch>
        </p:blipFill>
        <p:spPr>
          <a:xfrm>
            <a:off x="7157927" y="1343216"/>
            <a:ext cx="2165955" cy="25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028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B1879-EDBC-4A0D-8983-681DE11A7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9C56-FEEA-2C74-7328-21EBD90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Sub-Consultas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9A8BB80-9092-8D67-93B8-E25384A3A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7452EC-153D-3A96-4A40-B67149F2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11CE174-9298-D0E2-6DBE-F8BCC96EC096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Ciudad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</a:t>
            </a:r>
            <a:r>
              <a:rPr lang="es-ES" sz="3600" dirty="0" err="1">
                <a:latin typeface="+mn-lt"/>
              </a:rPr>
              <a:t>id_país</a:t>
            </a:r>
            <a:r>
              <a:rPr lang="es-ES" sz="3600" dirty="0">
                <a:latin typeface="+mn-lt"/>
              </a:rPr>
              <a:t> in (</a:t>
            </a:r>
          </a:p>
          <a:p>
            <a:r>
              <a:rPr lang="en-US" sz="3600" b="1" dirty="0">
                <a:latin typeface="+mn-lt"/>
              </a:rPr>
              <a:t>    	SELECT </a:t>
            </a:r>
            <a:r>
              <a:rPr lang="en-US" sz="3600" b="1" dirty="0" err="1">
                <a:latin typeface="+mn-lt"/>
              </a:rPr>
              <a:t>id_pais</a:t>
            </a:r>
            <a:r>
              <a:rPr lang="en-US" sz="3600" b="1" dirty="0">
                <a:latin typeface="+mn-lt"/>
              </a:rPr>
              <a:t> </a:t>
            </a:r>
          </a:p>
          <a:p>
            <a:r>
              <a:rPr lang="en-US" sz="3600" b="1" dirty="0">
                <a:latin typeface="+mn-lt"/>
              </a:rPr>
              <a:t>	FROM Pais</a:t>
            </a:r>
          </a:p>
          <a:p>
            <a:r>
              <a:rPr lang="es-ES" sz="3600" dirty="0">
                <a:latin typeface="+mn-lt"/>
              </a:rPr>
              <a:t>	WHERE población&gt;10000000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);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508E67-55F4-AAB7-EA4A-B3774549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2666" r="9466" b="45247"/>
          <a:stretch>
            <a:fillRect/>
          </a:stretch>
        </p:blipFill>
        <p:spPr>
          <a:xfrm>
            <a:off x="7157927" y="1343216"/>
            <a:ext cx="5034073" cy="25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135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72C16-ED51-6EA8-9E62-C85C5E9D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82440-FA6A-1C0F-A767-A202801B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UNION (pegar dos tablas verticalmente)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254478-08A0-9403-FC65-42354F33E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7F20D9-6724-67FF-C3EC-8C49976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CEC7DD07-8E8A-BB5A-792F-EB2A74608EE9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Ciclismo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país=‘DE’</a:t>
            </a:r>
          </a:p>
          <a:p>
            <a:pPr algn="just">
              <a:lnSpc>
                <a:spcPct val="100000"/>
              </a:lnSpc>
            </a:pPr>
            <a:r>
              <a:rPr lang="es-ES" sz="3600" b="1" dirty="0">
                <a:latin typeface="+mn-lt"/>
              </a:rPr>
              <a:t>UNION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From</a:t>
            </a:r>
            <a:r>
              <a:rPr lang="es-ES" sz="3600" dirty="0">
                <a:latin typeface="+mn-lt"/>
              </a:rPr>
              <a:t> Patinaje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país=‘DE’;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9BC7DC8-0E38-C00D-65B9-46804944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62227" r="9466" b="-663"/>
          <a:stretch>
            <a:fillRect/>
          </a:stretch>
        </p:blipFill>
        <p:spPr>
          <a:xfrm>
            <a:off x="6997077" y="1634870"/>
            <a:ext cx="5034073" cy="18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95147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40AD-39CC-50CF-62D2-0FF32CCBA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0664C-D73D-32A4-E0F0-899A644E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1089529"/>
          </a:xfrm>
        </p:spPr>
        <p:txBody>
          <a:bodyPr/>
          <a:lstStyle/>
          <a:p>
            <a:r>
              <a:rPr lang="es-ES" b="1" dirty="0"/>
              <a:t>INTERSECT (encontrar los registros en ambas tablas)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7D4F40-838F-28F0-A731-DD45D91A3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5466210-16CA-3D65-6210-0733B534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6F3760AD-85EF-47E5-958B-1C75C85CD95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Ciclismo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país=‘DE’</a:t>
            </a:r>
          </a:p>
          <a:p>
            <a:pPr algn="just">
              <a:lnSpc>
                <a:spcPct val="100000"/>
              </a:lnSpc>
            </a:pPr>
            <a:r>
              <a:rPr lang="es-ES" sz="3600" b="1" dirty="0">
                <a:latin typeface="+mn-lt"/>
              </a:rPr>
              <a:t>INTERSECT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From</a:t>
            </a:r>
            <a:r>
              <a:rPr lang="es-ES" sz="3600" dirty="0">
                <a:latin typeface="+mn-lt"/>
              </a:rPr>
              <a:t> Patinaje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país=‘DE’;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403A5D-A3A9-0E5F-E2EC-187318A3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62227" r="9466" b="-663"/>
          <a:stretch>
            <a:fillRect/>
          </a:stretch>
        </p:blipFill>
        <p:spPr>
          <a:xfrm>
            <a:off x="6997077" y="1634870"/>
            <a:ext cx="5034073" cy="18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9004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9069-587A-57FF-68E8-45DDFAF0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0AF3D-E004-F07B-81EF-6B765EA3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EXCEPT (encontrar los registros en una sola)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280796B-4C6D-25C7-A834-C09463A1A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9B59B-2460-435C-5FC7-1CA47CA0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7711B3F-F1FB-0025-0959-4D1D64EE3175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FROM  Ciclismo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país=‘DE’</a:t>
            </a:r>
          </a:p>
          <a:p>
            <a:pPr algn="just">
              <a:lnSpc>
                <a:spcPct val="100000"/>
              </a:lnSpc>
            </a:pPr>
            <a:r>
              <a:rPr lang="es-ES" sz="3600" b="1" dirty="0">
                <a:latin typeface="+mn-lt"/>
              </a:rPr>
              <a:t>EXCEPT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SELECT nombre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From</a:t>
            </a:r>
            <a:r>
              <a:rPr lang="es-ES" sz="3600" dirty="0">
                <a:latin typeface="+mn-lt"/>
              </a:rPr>
              <a:t> Patinaje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WHERE país=‘DE’;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70F33E-5A36-615E-5A4B-372A7CB2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62227" r="9466" b="-663"/>
          <a:stretch>
            <a:fillRect/>
          </a:stretch>
        </p:blipFill>
        <p:spPr>
          <a:xfrm>
            <a:off x="6997077" y="1634870"/>
            <a:ext cx="5034073" cy="18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8200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52907-B045-4147-BA12-7C259327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9" y="1401054"/>
            <a:ext cx="6985147" cy="40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36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994229" y="968855"/>
            <a:ext cx="1030381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Historia 1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94229" y="1850949"/>
            <a:ext cx="10303813" cy="43260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Como un estudiante de la especialización quiero conocer S.Q.L.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0060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4FDC-3C64-48BB-2AE8-E9F27A35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9B3D-1079-D193-B525-D518B82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Tipos de uso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6B6682-5DB3-22D9-CAF1-C4EAED35D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16934E-D377-BCEF-D579-0050192B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FDDC55A-539C-F82B-F02A-E0322652302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DDL: Data </a:t>
            </a:r>
            <a:r>
              <a:rPr lang="es-ES" sz="3600" dirty="0" err="1">
                <a:latin typeface="+mn-lt"/>
              </a:rPr>
              <a:t>Definition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Language</a:t>
            </a:r>
            <a:r>
              <a:rPr lang="es-ES" sz="3600" dirty="0">
                <a:latin typeface="+mn-lt"/>
              </a:rPr>
              <a:t>, define y modifica la estructura de la DB.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DML: Data Management </a:t>
            </a:r>
            <a:r>
              <a:rPr lang="es-ES" sz="3600" dirty="0" err="1">
                <a:latin typeface="+mn-lt"/>
              </a:rPr>
              <a:t>Language</a:t>
            </a:r>
            <a:r>
              <a:rPr lang="es-ES" sz="3600" dirty="0">
                <a:latin typeface="+mn-lt"/>
              </a:rPr>
              <a:t>. Manipula los datos, inserciones, modificaciones, borrados, consultas.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12396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B378-2569-491C-B3AF-1E1F4570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B948-E8AE-1290-2BFB-B022728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DDL: Data </a:t>
            </a:r>
            <a:r>
              <a:rPr lang="es-ES" b="1" dirty="0" err="1"/>
              <a:t>Definition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F99FE3-67A6-B3C1-D049-CAC6FFC08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557E4-215F-0469-154D-BF9F3B2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E5886A7-6A8D-0E5C-9AFD-7A14632AB6A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CREATE TABLE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ALTER TABLE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DROP TABLE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CREATE INDEX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DROP INDEX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CREATE VIEW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3529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A3683-F643-42A9-6FD9-996071B09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C667B-D009-E956-E10C-A28F2642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DDL: CREATE TABLE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40205F-AF46-4DD4-356E-85E02A29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E4FCE-DB6E-E707-3C0A-706ABAC6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7564F132-6E58-A9A1-811C-60A7F6F8299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CREATE TABLE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(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	id INTEGER NOT NULL PRIMARY KEY,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	nombre TEXT,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	población NUMERIC,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	superficie NUMERIC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);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77918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FC9A-E129-D580-1D7A-0B5353A5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F7E4-283D-46B1-FF9A-E142C7C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DDL: CREATE TABLE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256EFC2-3FBC-1732-2ACC-874EFC751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6382A8-FA9C-31EF-523F-FCD3B562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57649D8-417C-4D18-B844-20922A223E2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Ejercicio: Correr el archivo “creación-DWH-</a:t>
            </a:r>
            <a:r>
              <a:rPr lang="es-ES" sz="3600" dirty="0" err="1">
                <a:latin typeface="+mn-lt"/>
              </a:rPr>
              <a:t>DDL.sql</a:t>
            </a:r>
            <a:r>
              <a:rPr lang="es-ES" sz="3600" dirty="0">
                <a:latin typeface="+mn-lt"/>
              </a:rPr>
              <a:t>” en la base de datos </a:t>
            </a:r>
            <a:r>
              <a:rPr lang="es-ES" sz="3600" dirty="0" err="1">
                <a:latin typeface="+mn-lt"/>
              </a:rPr>
              <a:t>vacia</a:t>
            </a:r>
            <a:r>
              <a:rPr lang="es-ES" sz="3600" dirty="0">
                <a:latin typeface="+mn-lt"/>
              </a:rPr>
              <a:t>. Revisar el resultado.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4905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565D-58AC-50CE-1867-3E5AB800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5AFC1-7C58-2E85-0F9A-687B8C9F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1089529"/>
          </a:xfrm>
        </p:spPr>
        <p:txBody>
          <a:bodyPr/>
          <a:lstStyle/>
          <a:p>
            <a:r>
              <a:rPr lang="es-ES" b="1" dirty="0"/>
              <a:t>DDL: DROP TABLE (Borrar tabla) Usar con cuidado!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189429-1412-64D7-3DFF-37B10EDD7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51B92D-BCE7-1C04-612A-84B0B1DD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EA883BD-1140-FB0C-019D-F05241F6575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DROP TABLE </a:t>
            </a:r>
            <a:r>
              <a:rPr lang="es-ES" sz="3600" dirty="0" err="1">
                <a:latin typeface="+mn-lt"/>
              </a:rPr>
              <a:t>Pais</a:t>
            </a:r>
            <a:r>
              <a:rPr lang="es-ES" sz="3600" dirty="0">
                <a:latin typeface="+mn-lt"/>
              </a:rPr>
              <a:t>;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49192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ema de Office">
  <a:themeElements>
    <a:clrScheme name="COMPENSAR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009F4C"/>
      </a:accent1>
      <a:accent2>
        <a:srgbClr val="F7AB08"/>
      </a:accent2>
      <a:accent3>
        <a:srgbClr val="E6007D"/>
      </a:accent3>
      <a:accent4>
        <a:srgbClr val="6C207E"/>
      </a:accent4>
      <a:accent5>
        <a:srgbClr val="A1C6CF"/>
      </a:accent5>
      <a:accent6>
        <a:srgbClr val="BA8569"/>
      </a:accent6>
      <a:hlink>
        <a:srgbClr val="80C5C3"/>
      </a:hlink>
      <a:folHlink>
        <a:srgbClr val="34688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ENSAR-FU-plantilla-PPT" id="{0E8E79F7-5FA7-B540-B4F2-0E2CB989B32E}" vid="{935D25B8-0EE6-5544-AEAD-E32DAB8D07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11E3B23DDC514DB7F73542BD70D7C2" ma:contentTypeVersion="10" ma:contentTypeDescription="Crear nuevo documento." ma:contentTypeScope="" ma:versionID="12c24c8bff77da01694d6a6645201120">
  <xsd:schema xmlns:xsd="http://www.w3.org/2001/XMLSchema" xmlns:xs="http://www.w3.org/2001/XMLSchema" xmlns:p="http://schemas.microsoft.com/office/2006/metadata/properties" xmlns:ns3="b7474ee4-0666-4c88-b232-79c3aff4727a" xmlns:ns4="23635fae-8dd0-4974-b060-aa53042da987" targetNamespace="http://schemas.microsoft.com/office/2006/metadata/properties" ma:root="true" ma:fieldsID="5a382e7c3c0e102ab47483544b9768f0" ns3:_="" ns4:_="">
    <xsd:import namespace="b7474ee4-0666-4c88-b232-79c3aff4727a"/>
    <xsd:import namespace="23635fae-8dd0-4974-b060-aa53042da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74ee4-0666-4c88-b232-79c3aff472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35fae-8dd0-4974-b060-aa53042da9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BEB3-E951-4EB8-9869-153CB52F6741}">
  <ds:schemaRefs>
    <ds:schemaRef ds:uri="23635fae-8dd0-4974-b060-aa53042da987"/>
    <ds:schemaRef ds:uri="b7474ee4-0666-4c88-b232-79c3aff472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B6FF56-13BC-48D8-9F6F-EEE6DF85C044}">
  <ds:schemaRefs>
    <ds:schemaRef ds:uri="http://www.w3.org/XML/1998/namespace"/>
    <ds:schemaRef ds:uri="23635fae-8dd0-4974-b060-aa53042da987"/>
    <ds:schemaRef ds:uri="http://purl.org/dc/dcmitype/"/>
    <ds:schemaRef ds:uri="http://purl.org/dc/terms/"/>
    <ds:schemaRef ds:uri="b7474ee4-0666-4c88-b232-79c3aff4727a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FE1DF0E-8F8A-40AB-8B31-0157B4C9C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5bd4d2-aa7c-445f-9ef8-222ebb1d2b43}" enabled="1" method="Privileged" siteId="{9744600e-3e04-492e-baa1-25ec245c6f1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19040</TotalTime>
  <Words>1128</Words>
  <Application>Microsoft Office PowerPoint</Application>
  <PresentationFormat>Panorámica</PresentationFormat>
  <Paragraphs>231</Paragraphs>
  <Slides>36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2_Tema de Office</vt:lpstr>
      <vt:lpstr>Técnicas de Extracción y Almacenamiento de datos masivos</vt:lpstr>
      <vt:lpstr>Presentación de PowerPoint</vt:lpstr>
      <vt:lpstr>Presentación de PowerPoint</vt:lpstr>
      <vt:lpstr>Presentación de PowerPoint</vt:lpstr>
      <vt:lpstr>Tipos de uso</vt:lpstr>
      <vt:lpstr>DDL: Data Definition Language</vt:lpstr>
      <vt:lpstr>DDL: CREATE TABLE</vt:lpstr>
      <vt:lpstr>DDL: CREATE TABLE</vt:lpstr>
      <vt:lpstr>DDL: DROP TABLE (Borrar tabla) Usar con cuidado!</vt:lpstr>
      <vt:lpstr>DML: Inserciones</vt:lpstr>
      <vt:lpstr>DML: Inserciones</vt:lpstr>
      <vt:lpstr>DML: Inserciones</vt:lpstr>
      <vt:lpstr>DML: Modificaciones</vt:lpstr>
      <vt:lpstr>DML: Modificaciones</vt:lpstr>
      <vt:lpstr>DML: Borrado</vt:lpstr>
      <vt:lpstr>DML: Borrado</vt:lpstr>
      <vt:lpstr>DML: Consultas</vt:lpstr>
      <vt:lpstr>Consulta de todas las columnas</vt:lpstr>
      <vt:lpstr>Consulta de columnas</vt:lpstr>
      <vt:lpstr>Ordenando por Columnas</vt:lpstr>
      <vt:lpstr>Alias de columnas (AS)</vt:lpstr>
      <vt:lpstr>Consulta de dos o mas tablas JOIN</vt:lpstr>
      <vt:lpstr>Filtrar resultados (WHERE)</vt:lpstr>
      <vt:lpstr>Filtrar resultados (WHERE diferentes)</vt:lpstr>
      <vt:lpstr>Filtrar resultados (WHERE LIKE parecidos)</vt:lpstr>
      <vt:lpstr>Filtrar resultados (WHERE BETWEEN rangos)</vt:lpstr>
      <vt:lpstr>Agregar resultados (COUNT)</vt:lpstr>
      <vt:lpstr>Agregar resultados (MIN y MAX)</vt:lpstr>
      <vt:lpstr>Agregar resultados (MIN y MAX, AVG)</vt:lpstr>
      <vt:lpstr>Agrupar resultados (GROUP BY)</vt:lpstr>
      <vt:lpstr>Filtrar resultados Agrupados(HAVING)</vt:lpstr>
      <vt:lpstr>Sub-Consultas</vt:lpstr>
      <vt:lpstr>UNION (pegar dos tablas verticalmente)</vt:lpstr>
      <vt:lpstr>INTERSECT (encontrar los registros en ambas tablas)</vt:lpstr>
      <vt:lpstr>EXCEPT (encontrar los registros en una sola)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Santiago Borda Cruz</dc:creator>
  <cp:lastModifiedBy>ADRIANA MARIA RIOS SOLANO</cp:lastModifiedBy>
  <cp:revision>228</cp:revision>
  <dcterms:created xsi:type="dcterms:W3CDTF">2020-07-02T21:23:31Z</dcterms:created>
  <dcterms:modified xsi:type="dcterms:W3CDTF">2025-09-12T18:48:11Z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0x010100AE11E3B23DDC514DB7F73542BD70D7C2</vt:lpwstr>
  </property>
  <property fmtid="{D5CDD505-2E9C-101B-9397-08002B2CF9AE}" pid="3" name="ClassificationContentMarkingFooterLocations">
    <vt:lpwstr>2_Tema de Office:6</vt:lpwstr>
  </property>
  <property fmtid="{D5CDD505-2E9C-101B-9397-08002B2CF9AE}" pid="4" name="ClassificationContentMarkingFooterText">
    <vt:lpwstr>***Este documento está clasificado como PUBLICO por TELEFÓNICA.
***This document is classified as PUBLIC by TELEFÓNICA.</vt:lpwstr>
  </property>
</Properties>
</file>