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sldIdLst>
    <p:sldId id="2543" r:id="rId5"/>
    <p:sldId id="7271" r:id="rId6"/>
    <p:sldId id="7273" r:id="rId7"/>
    <p:sldId id="7274" r:id="rId8"/>
    <p:sldId id="7275" r:id="rId9"/>
    <p:sldId id="7276" r:id="rId10"/>
    <p:sldId id="7044" r:id="rId11"/>
    <p:sldId id="7277" r:id="rId12"/>
    <p:sldId id="7282" r:id="rId13"/>
    <p:sldId id="7278" r:id="rId14"/>
    <p:sldId id="7045" r:id="rId15"/>
    <p:sldId id="7279" r:id="rId16"/>
    <p:sldId id="7046" r:id="rId17"/>
    <p:sldId id="7281" r:id="rId18"/>
    <p:sldId id="7280" r:id="rId19"/>
    <p:sldId id="7048" r:id="rId20"/>
    <p:sldId id="7049" r:id="rId21"/>
    <p:sldId id="7021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D8FA"/>
    <a:srgbClr val="FFFFFF"/>
    <a:srgbClr val="FF6600"/>
    <a:srgbClr val="FF3300"/>
    <a:srgbClr val="009999"/>
    <a:srgbClr val="366FC0"/>
    <a:srgbClr val="0096FF"/>
    <a:srgbClr val="DA090A"/>
    <a:srgbClr val="CB0A0A"/>
    <a:srgbClr val="B0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084-E496-4AB1-9350-6558C7B312B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91BF-5ECA-4DC3-9C7B-78351239B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82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9AC894-54CF-3D44-A65A-826C63D9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2361950"/>
            <a:ext cx="5864858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41C00-933A-E14C-894C-519D19C8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89" y="4841625"/>
            <a:ext cx="5864859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648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1B64-07FA-3D44-99A9-8E55BC3D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7BEAA-C5AF-8F4A-87F6-6ED50626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29DD73C-F6A3-F64B-9834-E2381E66661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83188" y="2057400"/>
            <a:ext cx="6306140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8511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9B1B2CE-385C-DB48-A491-FDA45AAFC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7856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6C380-EB17-F94A-A5A4-11A8EDFED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8304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18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D18AF13E-D6E0-43E6-9BD5-177EEC323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04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3F51D2-054C-4014-BEBD-B467C4419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9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1A235-6AB5-1A4E-BE58-51D04D8EF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EF58E225-280A-45F6-A905-0C06E09A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0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FB1B-DDB1-475E-9C1E-21F1A72F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890-3DFC-477D-B5AD-3F742BCC4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BB96-603E-41E8-83FF-58DA268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919EDFE7-1CE5-4FBF-9F3D-8BB1CB77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2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860-877D-440C-8108-B1C6F71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0C17B-B421-4265-8FB9-2CBD8A99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5237-A431-428F-AC9F-671C35F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AB06F-FA24-4CD1-98B1-3C28F6DB2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3F3B05-825F-4B8D-BC0F-D354DC150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40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0BC-5522-4ABB-B6EF-D896869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022D1-2819-42F3-8E8A-4DD08AF2B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BCA7-2289-47B1-BBBE-35F63C7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6769198-CA53-423B-ADF0-10454E1E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9140992-122B-4DA0-908D-522A793B65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50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40D885-E045-8A43-ABEF-BEEB64901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661" y="0"/>
            <a:ext cx="12192000" cy="6858000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6F551FFE-66C5-454B-8103-561E88BA49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06729" y="1415844"/>
            <a:ext cx="5048906" cy="685801"/>
          </a:xfrm>
        </p:spPr>
        <p:txBody>
          <a:bodyPr lIns="0" tIns="72000" rIns="0" bIns="0" anchor="ctr"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insertar el título del tema</a:t>
            </a:r>
            <a:endParaRPr lang="es-CO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CCD23A94-38FF-9D46-918C-A5DE97ECF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4422" y="1415844"/>
            <a:ext cx="881834" cy="685801"/>
          </a:xfrm>
        </p:spPr>
        <p:txBody>
          <a:bodyPr lIns="0" tIns="72000" rIns="0" bIns="0" anchor="ctr">
            <a:no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4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D99570-6898-3049-A3F4-E7F908CDA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5D1AFB-3B7A-B448-90F9-9829FF2631B9}"/>
              </a:ext>
            </a:extLst>
          </p:cNvPr>
          <p:cNvSpPr txBox="1"/>
          <p:nvPr userDrawn="1"/>
        </p:nvSpPr>
        <p:spPr>
          <a:xfrm>
            <a:off x="711199" y="5602515"/>
            <a:ext cx="244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Av. Calle 32 No. 17 - 30 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Pbx: 555 82 10 </a:t>
            </a:r>
          </a:p>
          <a:p>
            <a:pPr>
              <a:lnSpc>
                <a:spcPts val="1680"/>
              </a:lnSpc>
            </a:pPr>
            <a:r>
              <a:rPr lang="es-CO" sz="1400" b="1">
                <a:solidFill>
                  <a:schemeClr val="bg2"/>
                </a:solidFill>
                <a:latin typeface="+mn-lt"/>
              </a:rPr>
              <a:t>ucompensar.edu.co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Bogotá, D.C. - Colombia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05E32-B6AF-F243-A487-19A13CC36180}"/>
              </a:ext>
            </a:extLst>
          </p:cNvPr>
          <p:cNvSpPr txBox="1"/>
          <p:nvPr userDrawn="1"/>
        </p:nvSpPr>
        <p:spPr>
          <a:xfrm rot="16200000">
            <a:off x="-849086" y="3284153"/>
            <a:ext cx="24456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s-CO" sz="800">
                <a:solidFill>
                  <a:schemeClr val="bg2"/>
                </a:solidFill>
                <a:latin typeface="+mn-lt"/>
              </a:rPr>
              <a:t>VIGILADA MINEDUCACIÓN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BE252-1FFA-5040-B907-2682B84B4221}"/>
              </a:ext>
            </a:extLst>
          </p:cNvPr>
          <p:cNvSpPr txBox="1"/>
          <p:nvPr userDrawn="1"/>
        </p:nvSpPr>
        <p:spPr>
          <a:xfrm>
            <a:off x="11009085" y="6029553"/>
            <a:ext cx="1182915" cy="3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300">
                <a:solidFill>
                  <a:schemeClr val="tx2"/>
                </a:solidFill>
                <a:latin typeface="+mn-lt"/>
              </a:rPr>
              <a:t>ucompensar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DBF0656-9D24-4265-B962-91B65B9F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3238" y="6422352"/>
            <a:ext cx="50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s-CO"/>
              <a:t>© TODOS LOS DERECHOS RESERVADOS POR FUNDACIÓN UNIVERSITARIA COMPENSAR</a:t>
            </a:r>
          </a:p>
        </p:txBody>
      </p:sp>
    </p:spTree>
    <p:extLst>
      <p:ext uri="{BB962C8B-B14F-4D97-AF65-F5344CB8AC3E}">
        <p14:creationId xmlns:p14="http://schemas.microsoft.com/office/powerpoint/2010/main" val="35433002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59" y="196628"/>
            <a:ext cx="2603174" cy="56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8" descr="Graphic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8" y="-935321"/>
            <a:ext cx="1295401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382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A6B2308-9E88-AC4B-9ACE-9B0B8A03C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E5D4282-E2F4-764E-BEAD-87EE45363240}"/>
              </a:ext>
            </a:extLst>
          </p:cNvPr>
          <p:cNvSpPr/>
          <p:nvPr userDrawn="1"/>
        </p:nvSpPr>
        <p:spPr>
          <a:xfrm>
            <a:off x="5820229" y="3516789"/>
            <a:ext cx="1335314" cy="133531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-1"/>
            <a:ext cx="3934224" cy="6012611"/>
          </a:xfrm>
        </p:spPr>
        <p:txBody>
          <a:bodyPr anchor="ctr" anchorCtr="0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25D18C-7DFF-154E-982A-3B9166089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229" y="3516789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6899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AF92A4-EED9-3A43-949F-CFA013CFE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087" y="0"/>
            <a:ext cx="4093025" cy="4077506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9C4093-822D-7347-BBD6-FF453E35251E}"/>
              </a:ext>
            </a:extLst>
          </p:cNvPr>
          <p:cNvSpPr/>
          <p:nvPr userDrawn="1"/>
        </p:nvSpPr>
        <p:spPr>
          <a:xfrm>
            <a:off x="5052478" y="4077506"/>
            <a:ext cx="1335314" cy="1335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B6429D7E-805D-5D46-9097-3A0BA63C5C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2478" y="4077506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22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A3EA23-BA0D-5149-A62E-8FEBB60B4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1785"/>
            <a:ext cx="3934224" cy="5187071"/>
          </a:xfrm>
        </p:spPr>
        <p:txBody>
          <a:bodyPr anchor="ctr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ECB9DF0-0E6A-6746-A615-BA8EE893F12A}"/>
              </a:ext>
            </a:extLst>
          </p:cNvPr>
          <p:cNvSpPr/>
          <p:nvPr userDrawn="1"/>
        </p:nvSpPr>
        <p:spPr>
          <a:xfrm>
            <a:off x="5449293" y="4224155"/>
            <a:ext cx="1335314" cy="13353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4D97D4EB-2B9F-E849-80F4-7FEE9472E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9293" y="422415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336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EF3DB-2053-AF45-8B29-56120689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0055" y="791029"/>
            <a:ext cx="4571999" cy="5007427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D46FB-644F-594C-B371-22C670343FF6}"/>
              </a:ext>
            </a:extLst>
          </p:cNvPr>
          <p:cNvSpPr/>
          <p:nvPr userDrawn="1"/>
        </p:nvSpPr>
        <p:spPr>
          <a:xfrm>
            <a:off x="4664289" y="625035"/>
            <a:ext cx="1335314" cy="1335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FB22A8D0-C909-1446-B00D-BE143229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4289" y="62503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2648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28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7104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131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939E50-1593-7142-8D93-5EB6547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10895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3FE72-7AB9-134A-A3C3-D4163BC4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5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C6E248-5A0C-EB40-AB87-D32AD44FF4C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7459" y="196629"/>
            <a:ext cx="2603173" cy="5647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D1D37-9D74-466D-96D6-72743A0CD7A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89287"/>
            <a:ext cx="6989335" cy="8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8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files/storage-files-introduction" TargetMode="External"/><Relationship Id="rId2" Type="http://schemas.openxmlformats.org/officeDocument/2006/relationships/hyperlink" Target="https://docs.microsoft.com/en-us/azure/storage/blobs/storage-blobs-introdu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virtual-machines/managed-disks-overview" TargetMode="External"/><Relationship Id="rId5" Type="http://schemas.openxmlformats.org/officeDocument/2006/relationships/hyperlink" Target="https://docs.microsoft.com/en-us/azure/storage/tables/table-storage-overview" TargetMode="External"/><Relationship Id="rId4" Type="http://schemas.openxmlformats.org/officeDocument/2006/relationships/hyperlink" Target="https://docs.microsoft.com/en-us/azure/storage/queues/storage-queues-introdu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13B3-CB0A-4310-BCF6-ADAC9DD5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89" y="1544297"/>
            <a:ext cx="6412818" cy="3534140"/>
          </a:xfrm>
        </p:spPr>
        <p:txBody>
          <a:bodyPr>
            <a:normAutofit/>
          </a:bodyPr>
          <a:lstStyle/>
          <a:p>
            <a:pPr algn="r"/>
            <a:r>
              <a:rPr lang="es-CO" dirty="0">
                <a:latin typeface="Roboto"/>
                <a:ea typeface="Roboto"/>
              </a:rPr>
              <a:t>Técnicas de Extracción y Almacenamiento de datos masivos</a:t>
            </a:r>
            <a:br>
              <a:rPr lang="es-CO" dirty="0">
                <a:latin typeface="Roboto"/>
                <a:ea typeface="Roboto"/>
              </a:rPr>
            </a:br>
            <a:br>
              <a:rPr lang="es-CO" dirty="0">
                <a:latin typeface="Roboto"/>
                <a:ea typeface="Roboto"/>
              </a:rPr>
            </a:br>
            <a:r>
              <a:rPr lang="es-CO" dirty="0">
                <a:latin typeface="Roboto"/>
                <a:ea typeface="Roboto"/>
              </a:rPr>
              <a:t>Encuentro 05</a:t>
            </a:r>
            <a:endParaRPr lang="es-CO" sz="2200" dirty="0">
              <a:latin typeface="Roboto"/>
              <a:ea typeface="Robo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7D5DC-C31A-45EC-ADEC-232C8351D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O" dirty="0">
                <a:latin typeface="Roboto"/>
                <a:ea typeface="Roboto" panose="020B0604020202020204" charset="0"/>
              </a:rPr>
              <a:t>Septiembre 2022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43A563-FAAB-4C57-AC7C-FF89230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7" y="3318797"/>
            <a:ext cx="5245295" cy="3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0FFBF1D-6C93-46AE-BAED-C26F82BF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 Storage </a:t>
            </a:r>
            <a:r>
              <a:rPr lang="es-CO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Service</a:t>
            </a:r>
            <a:endParaRPr lang="es-CO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01016C-070B-4870-956E-35E572C0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590931"/>
          </a:xfrm>
        </p:spPr>
        <p:txBody>
          <a:bodyPr/>
          <a:lstStyle/>
          <a:p>
            <a:r>
              <a:rPr lang="es-ES" dirty="0" err="1"/>
              <a:t>Features</a:t>
            </a:r>
            <a:endParaRPr lang="es-CO" dirty="0"/>
          </a:p>
        </p:txBody>
      </p:sp>
      <p:pic>
        <p:nvPicPr>
          <p:cNvPr id="2050" name="Picture 2" descr="Activate Next: Scaling cost effective architectures">
            <a:extLst>
              <a:ext uri="{FF2B5EF4-FFF2-40B4-BE49-F238E27FC236}">
                <a16:creationId xmlns:a16="http://schemas.microsoft.com/office/drawing/2014/main" id="{2025A36D-2ED8-4A50-9B01-037FFFBA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2851"/>
            <a:ext cx="12192000" cy="43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058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93A947F-CB78-4C83-8935-19D54620F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793480-53DD-4C13-85BD-E21CF009B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75D4E1-0B44-44A4-9FE1-BED4F8660D4D}"/>
              </a:ext>
            </a:extLst>
          </p:cNvPr>
          <p:cNvSpPr txBox="1">
            <a:spLocks/>
          </p:cNvSpPr>
          <p:nvPr/>
        </p:nvSpPr>
        <p:spPr>
          <a:xfrm>
            <a:off x="392965" y="761420"/>
            <a:ext cx="9121149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Funcionamiento de S3</a:t>
            </a:r>
            <a:endParaRPr lang="es-C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A147E7-1FF9-4530-8D8D-7F98E6C1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65" y="1939120"/>
            <a:ext cx="6110209" cy="44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03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A21E64E-E93B-4AFA-A7BD-2D7657649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25F910-3EA4-4D9B-9912-07DA766A3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12</a:t>
            </a:fld>
            <a:endParaRPr lang="es-CO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79824E-E141-4F1A-9337-CA2CA4C8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598"/>
            <a:ext cx="12192000" cy="57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898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016A-6940-441B-9320-B54E3746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590931"/>
          </a:xfrm>
        </p:spPr>
        <p:txBody>
          <a:bodyPr/>
          <a:lstStyle/>
          <a:p>
            <a:r>
              <a:rPr lang="es-ES" dirty="0"/>
              <a:t>Requisitos de almacenamiento de data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E230DC-08DC-45EE-8F72-844D28320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94BB59-3E17-4E43-B1F9-C2001EED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1E9993-2463-40B1-98B2-72C49FA88F2E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870300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3200" dirty="0"/>
              <a:t>Durabilidad</a:t>
            </a:r>
          </a:p>
          <a:p>
            <a:pPr>
              <a:lnSpc>
                <a:spcPct val="100000"/>
              </a:lnSpc>
            </a:pPr>
            <a:r>
              <a:rPr lang="es-ES" sz="3200" dirty="0"/>
              <a:t>Disponibilidad</a:t>
            </a:r>
          </a:p>
          <a:p>
            <a:pPr>
              <a:lnSpc>
                <a:spcPct val="100000"/>
              </a:lnSpc>
            </a:pPr>
            <a:r>
              <a:rPr lang="es-ES" sz="3200" dirty="0"/>
              <a:t>Seguridad</a:t>
            </a:r>
          </a:p>
          <a:p>
            <a:pPr>
              <a:lnSpc>
                <a:spcPct val="100000"/>
              </a:lnSpc>
            </a:pPr>
            <a:endParaRPr lang="es-ES" sz="3200" dirty="0"/>
          </a:p>
          <a:p>
            <a:pPr>
              <a:lnSpc>
                <a:spcPct val="100000"/>
              </a:lnSpc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2726277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016A-6940-441B-9320-B54E3746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590931"/>
          </a:xfrm>
        </p:spPr>
        <p:txBody>
          <a:bodyPr/>
          <a:lstStyle/>
          <a:p>
            <a:r>
              <a:rPr lang="es-ES" dirty="0"/>
              <a:t>Teorema CAP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E230DC-08DC-45EE-8F72-844D28320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94BB59-3E17-4E43-B1F9-C2001EED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1E9993-2463-40B1-98B2-72C49FA88F2E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870300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3200" dirty="0"/>
              <a:t>(C )</a:t>
            </a:r>
            <a:r>
              <a:rPr lang="es-ES" sz="3200" dirty="0" err="1"/>
              <a:t>onsistencia</a:t>
            </a:r>
            <a:endParaRPr lang="es-ES" sz="3200" dirty="0"/>
          </a:p>
          <a:p>
            <a:pPr>
              <a:lnSpc>
                <a:spcPct val="100000"/>
              </a:lnSpc>
            </a:pPr>
            <a:r>
              <a:rPr lang="es-ES" sz="3200" dirty="0"/>
              <a:t>(A ) Disponibilidad</a:t>
            </a:r>
          </a:p>
          <a:p>
            <a:pPr>
              <a:lnSpc>
                <a:spcPct val="100000"/>
              </a:lnSpc>
            </a:pPr>
            <a:r>
              <a:rPr lang="es-ES" sz="3200" dirty="0"/>
              <a:t>(P )</a:t>
            </a:r>
            <a:r>
              <a:rPr lang="es-ES" sz="3200" dirty="0" err="1"/>
              <a:t>articionamiento</a:t>
            </a:r>
            <a:endParaRPr lang="es-ES" sz="3200" dirty="0"/>
          </a:p>
          <a:p>
            <a:pPr>
              <a:lnSpc>
                <a:spcPct val="100000"/>
              </a:lnSpc>
            </a:pPr>
            <a:endParaRPr lang="es-ES" sz="3200" dirty="0"/>
          </a:p>
          <a:p>
            <a:pPr>
              <a:lnSpc>
                <a:spcPct val="100000"/>
              </a:lnSpc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804290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571E-85E4-4C48-B7D3-7341A4D8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590931"/>
          </a:xfrm>
        </p:spPr>
        <p:txBody>
          <a:bodyPr/>
          <a:lstStyle/>
          <a:p>
            <a:r>
              <a:rPr lang="es-ES" dirty="0"/>
              <a:t>CAP </a:t>
            </a:r>
            <a:r>
              <a:rPr lang="es-ES" dirty="0" err="1"/>
              <a:t>Theorem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17EAB41-3065-41A2-B799-B9DCA60FF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CB9163-0B24-4C7B-A68F-B73D220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146" name="Picture 2" descr="Visualization of CAP theorem. | Download Scientific Diagram">
            <a:extLst>
              <a:ext uri="{FF2B5EF4-FFF2-40B4-BE49-F238E27FC236}">
                <a16:creationId xmlns:a16="http://schemas.microsoft.com/office/drawing/2014/main" id="{D1B6706A-CDB7-4F7B-9043-1E8FBB84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72" y="870568"/>
            <a:ext cx="5662899" cy="511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91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571E-85E4-4C48-B7D3-7341A4D8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590931"/>
          </a:xfrm>
        </p:spPr>
        <p:txBody>
          <a:bodyPr/>
          <a:lstStyle/>
          <a:p>
            <a:r>
              <a:rPr lang="es-ES" dirty="0"/>
              <a:t>CAP </a:t>
            </a:r>
            <a:r>
              <a:rPr lang="es-ES" dirty="0" err="1"/>
              <a:t>Theorem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17EAB41-3065-41A2-B799-B9DCA60FF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CB9163-0B24-4C7B-A68F-B73D220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5122" name="Picture 2" descr="CAP Theorem. CAP theorem also known as Brewer's… | by Vivek Kumar Singh |  System Design Blog | Medium">
            <a:extLst>
              <a:ext uri="{FF2B5EF4-FFF2-40B4-BE49-F238E27FC236}">
                <a16:creationId xmlns:a16="http://schemas.microsoft.com/office/drawing/2014/main" id="{D0BF5F93-0A96-4D6D-B7AA-D0F09303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12" y="1079292"/>
            <a:ext cx="6244540" cy="493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798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134DE-C6E8-4A99-8AA8-45D93529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590931"/>
          </a:xfrm>
        </p:spPr>
        <p:txBody>
          <a:bodyPr/>
          <a:lstStyle/>
          <a:p>
            <a:r>
              <a:rPr lang="es-ES" dirty="0"/>
              <a:t>Proveedores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CB6ED3-5C97-4E77-846E-BEC561A70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52D4C2-0560-4B60-8A3C-9EEF955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7170" name="Picture 2" descr="Compare Archive Storage Classes in AWS, GCP and Azure | by shimo | Medium">
            <a:extLst>
              <a:ext uri="{FF2B5EF4-FFF2-40B4-BE49-F238E27FC236}">
                <a16:creationId xmlns:a16="http://schemas.microsoft.com/office/drawing/2014/main" id="{25F066E7-3059-48AB-B747-9BDB0814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85" y="1171107"/>
            <a:ext cx="6858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2FC3CE-78A9-4DDD-8D96-D4F3B420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39" y="3257550"/>
            <a:ext cx="83724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93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52907-B045-4147-BA12-7C259327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9" y="1401054"/>
            <a:ext cx="6985147" cy="40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36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A04A9B-CB37-4706-A224-61BD06023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40AB347-BBF7-4D9B-8614-FD7A1A9B3112}"/>
              </a:ext>
            </a:extLst>
          </p:cNvPr>
          <p:cNvSpPr txBox="1">
            <a:spLocks/>
          </p:cNvSpPr>
          <p:nvPr/>
        </p:nvSpPr>
        <p:spPr>
          <a:xfrm>
            <a:off x="550690" y="2208628"/>
            <a:ext cx="8508904" cy="3727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>
                <a:latin typeface="+mn-lt"/>
              </a:rPr>
              <a:t>“Antes el uso de almacenamiento había que minimizarlo por sus costos, hoy, lo regalan.”</a:t>
            </a:r>
          </a:p>
          <a:p>
            <a:endParaRPr lang="es-ES" dirty="0"/>
          </a:p>
          <a:p>
            <a:r>
              <a:rPr lang="es-ES" dirty="0"/>
              <a:t>Germán </a:t>
            </a:r>
            <a:r>
              <a:rPr lang="es-ES" dirty="0" err="1"/>
              <a:t>Dominguez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28598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994229" y="968855"/>
            <a:ext cx="1030381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Historia 1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94229" y="1850949"/>
            <a:ext cx="10303813" cy="43260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Como un diseñador de soluciones quiero conocer los servicios de almacenamiento para brindar soluciones con ellos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53881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5A0AC-524F-4291-94BC-715125572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Storage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64AB8-4DC9-434B-BF3E-45159CED3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822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590931"/>
          </a:xfrm>
        </p:spPr>
        <p:txBody>
          <a:bodyPr/>
          <a:lstStyle/>
          <a:p>
            <a:r>
              <a:rPr lang="es-ES" dirty="0"/>
              <a:t>Medios de Almacenamiento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5</a:t>
            </a:fld>
            <a:endParaRPr lang="es-CO"/>
          </a:p>
        </p:txBody>
      </p:sp>
      <p:pic>
        <p:nvPicPr>
          <p:cNvPr id="1026" name="Picture 2" descr="The #Evolution of #Storage #Devices | Armazenamento de dados,  Armazenamento, Evolução">
            <a:extLst>
              <a:ext uri="{FF2B5EF4-FFF2-40B4-BE49-F238E27FC236}">
                <a16:creationId xmlns:a16="http://schemas.microsoft.com/office/drawing/2014/main" id="{E45A4421-BFBE-407C-AF1B-5BCD07443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0"/>
          <a:stretch/>
        </p:blipFill>
        <p:spPr bwMode="auto">
          <a:xfrm>
            <a:off x="0" y="2042098"/>
            <a:ext cx="12192000" cy="48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679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C11202-5842-47BD-A3C4-0BCE8112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Azure Blobs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A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massively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scalable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object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store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text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binary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data.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Also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includes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support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big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data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analytics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through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Data Lake Storage Gen2.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Azure Files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Managed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file shares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on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-premises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deployments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Azure </a:t>
            </a:r>
            <a:r>
              <a:rPr lang="es-CO" sz="3000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Queues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A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messaging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store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reliable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messaging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between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application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components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Azure Tables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A NoSQL store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schemaless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storage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structured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data.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3000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Azure Disks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Block-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level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storage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volumes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Azure </a:t>
            </a:r>
            <a:r>
              <a:rPr lang="es-CO" sz="30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VMs</a:t>
            </a:r>
            <a:r>
              <a:rPr lang="es-CO" sz="3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s-CO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3214292-9634-436A-B728-82D29189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590931"/>
          </a:xfrm>
        </p:spPr>
        <p:txBody>
          <a:bodyPr/>
          <a:lstStyle/>
          <a:p>
            <a:r>
              <a:rPr lang="es-ES" dirty="0"/>
              <a:t>Azure Storage </a:t>
            </a:r>
            <a:r>
              <a:rPr lang="es-ES" dirty="0" err="1"/>
              <a:t>Services</a:t>
            </a:r>
            <a:endParaRPr lang="es-CO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B4650A2-7B1C-44F3-8F81-CE30451289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153275" y="6392863"/>
            <a:ext cx="5038725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DB8BBF-445A-42BC-BC1C-F8A9BEF5AE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77588" y="6438900"/>
            <a:ext cx="1014412" cy="28257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993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7BC54C-3678-45E0-B282-4752DB6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200" dirty="0"/>
              <a:t>Durable y altamente disponible (HA)</a:t>
            </a:r>
          </a:p>
          <a:p>
            <a:pPr>
              <a:lnSpc>
                <a:spcPct val="100000"/>
              </a:lnSpc>
            </a:pPr>
            <a:r>
              <a:rPr lang="es-ES" sz="3200" dirty="0"/>
              <a:t>Seguridad</a:t>
            </a:r>
          </a:p>
          <a:p>
            <a:pPr>
              <a:lnSpc>
                <a:spcPct val="100000"/>
              </a:lnSpc>
            </a:pPr>
            <a:r>
              <a:rPr lang="es-CO" sz="3200" dirty="0"/>
              <a:t>Escalable</a:t>
            </a:r>
          </a:p>
          <a:p>
            <a:pPr>
              <a:lnSpc>
                <a:spcPct val="100000"/>
              </a:lnSpc>
            </a:pPr>
            <a:r>
              <a:rPr lang="es-CO" sz="3200" dirty="0"/>
              <a:t>Administrado</a:t>
            </a:r>
          </a:p>
          <a:p>
            <a:pPr>
              <a:lnSpc>
                <a:spcPct val="100000"/>
              </a:lnSpc>
            </a:pPr>
            <a:r>
              <a:rPr lang="es-CO" sz="3200" dirty="0"/>
              <a:t>Accesible</a:t>
            </a:r>
            <a:endParaRPr lang="es-ES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9C1997-C89C-477D-9746-320C0FEA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590931"/>
          </a:xfrm>
        </p:spPr>
        <p:txBody>
          <a:bodyPr/>
          <a:lstStyle/>
          <a:p>
            <a:r>
              <a:rPr lang="es-ES" dirty="0"/>
              <a:t>Beneficios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0C214E-56AB-4AEE-9D96-2B1079F6E0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77588" y="6438900"/>
            <a:ext cx="1014412" cy="28257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8549DE-7D8F-4C5B-8BC1-8A7B850AF22D}"/>
              </a:ext>
            </a:extLst>
          </p:cNvPr>
          <p:cNvSpPr txBox="1">
            <a:spLocks/>
          </p:cNvSpPr>
          <p:nvPr/>
        </p:nvSpPr>
        <p:spPr>
          <a:xfrm>
            <a:off x="392965" y="761420"/>
            <a:ext cx="9121149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1476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7BC54C-3678-45E0-B282-4752DB6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200" dirty="0" err="1"/>
              <a:t>Misconfiguration</a:t>
            </a:r>
            <a:endParaRPr lang="es-ES" sz="3200" dirty="0"/>
          </a:p>
          <a:p>
            <a:pPr>
              <a:lnSpc>
                <a:spcPct val="100000"/>
              </a:lnSpc>
            </a:pPr>
            <a:r>
              <a:rPr lang="es-ES" sz="3200" dirty="0" err="1"/>
              <a:t>Insufficient</a:t>
            </a:r>
            <a:r>
              <a:rPr lang="es-ES" sz="3200" dirty="0"/>
              <a:t> Data </a:t>
            </a:r>
            <a:r>
              <a:rPr lang="es-ES" sz="3200" dirty="0" err="1"/>
              <a:t>Governance</a:t>
            </a:r>
            <a:endParaRPr lang="es-ES" sz="3200" dirty="0"/>
          </a:p>
          <a:p>
            <a:pPr>
              <a:lnSpc>
                <a:spcPct val="100000"/>
              </a:lnSpc>
            </a:pPr>
            <a:r>
              <a:rPr lang="es-ES" sz="3200" dirty="0"/>
              <a:t>Poor Access control</a:t>
            </a:r>
          </a:p>
          <a:p>
            <a:pPr>
              <a:lnSpc>
                <a:spcPct val="100000"/>
              </a:lnSpc>
            </a:pPr>
            <a:r>
              <a:rPr lang="es-ES" sz="3200" dirty="0" err="1"/>
              <a:t>Inadequate</a:t>
            </a:r>
            <a:r>
              <a:rPr lang="es-ES" sz="3200" dirty="0"/>
              <a:t> </a:t>
            </a:r>
            <a:r>
              <a:rPr lang="es-ES" sz="3200" dirty="0" err="1"/>
              <a:t>security</a:t>
            </a:r>
            <a:r>
              <a:rPr lang="es-ES" sz="3200" dirty="0"/>
              <a:t> </a:t>
            </a:r>
            <a:r>
              <a:rPr lang="es-ES" sz="3200" dirty="0" err="1"/>
              <a:t>controls</a:t>
            </a:r>
            <a:endParaRPr lang="es-ES" sz="3200" dirty="0"/>
          </a:p>
          <a:p>
            <a:pPr>
              <a:lnSpc>
                <a:spcPct val="100000"/>
              </a:lnSpc>
            </a:pPr>
            <a:r>
              <a:rPr lang="es-ES" sz="3200" dirty="0" err="1"/>
              <a:t>Sketchy</a:t>
            </a:r>
            <a:r>
              <a:rPr lang="es-ES" sz="3200" dirty="0"/>
              <a:t> </a:t>
            </a:r>
            <a:r>
              <a:rPr lang="es-ES" sz="3200" dirty="0" err="1"/>
              <a:t>regulatory</a:t>
            </a:r>
            <a:r>
              <a:rPr lang="es-ES" sz="3200" dirty="0"/>
              <a:t> </a:t>
            </a:r>
            <a:r>
              <a:rPr lang="es-ES" sz="3200" dirty="0" err="1"/>
              <a:t>compliance</a:t>
            </a:r>
            <a:endParaRPr lang="es-ES" sz="3200" dirty="0"/>
          </a:p>
          <a:p>
            <a:pPr>
              <a:lnSpc>
                <a:spcPct val="100000"/>
              </a:lnSpc>
            </a:pPr>
            <a:endParaRPr lang="es-ES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9C1997-C89C-477D-9746-320C0FEA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590931"/>
          </a:xfrm>
        </p:spPr>
        <p:txBody>
          <a:bodyPr/>
          <a:lstStyle/>
          <a:p>
            <a:r>
              <a:rPr lang="es-ES" dirty="0"/>
              <a:t>Riesgos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0C214E-56AB-4AEE-9D96-2B1079F6E0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77588" y="6438900"/>
            <a:ext cx="1014412" cy="28257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8549DE-7D8F-4C5B-8BC1-8A7B850AF22D}"/>
              </a:ext>
            </a:extLst>
          </p:cNvPr>
          <p:cNvSpPr txBox="1">
            <a:spLocks/>
          </p:cNvSpPr>
          <p:nvPr/>
        </p:nvSpPr>
        <p:spPr>
          <a:xfrm>
            <a:off x="392965" y="761420"/>
            <a:ext cx="9121149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16681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7BC54C-3678-45E0-B282-4752DB6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200" dirty="0"/>
              <a:t>La Data es el nuevo petróleo</a:t>
            </a:r>
          </a:p>
          <a:p>
            <a:pPr>
              <a:lnSpc>
                <a:spcPct val="100000"/>
              </a:lnSpc>
            </a:pPr>
            <a:endParaRPr lang="es-ES" sz="3200" dirty="0"/>
          </a:p>
          <a:p>
            <a:pPr>
              <a:lnSpc>
                <a:spcPct val="100000"/>
              </a:lnSpc>
            </a:pPr>
            <a:endParaRPr lang="es-ES" sz="3200" dirty="0"/>
          </a:p>
          <a:p>
            <a:pPr>
              <a:lnSpc>
                <a:spcPct val="100000"/>
              </a:lnSpc>
            </a:pPr>
            <a:r>
              <a:rPr lang="es-ES" sz="3200" dirty="0"/>
              <a:t>La Data es la nueva ___________</a:t>
            </a:r>
          </a:p>
          <a:p>
            <a:pPr>
              <a:lnSpc>
                <a:spcPct val="100000"/>
              </a:lnSpc>
            </a:pPr>
            <a:endParaRPr lang="es-ES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9C1997-C89C-477D-9746-320C0FEA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590931"/>
          </a:xfrm>
        </p:spPr>
        <p:txBody>
          <a:bodyPr/>
          <a:lstStyle/>
          <a:p>
            <a:r>
              <a:rPr lang="es-ES" dirty="0"/>
              <a:t>Qué opinan?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0C214E-56AB-4AEE-9D96-2B1079F6E0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77588" y="6438900"/>
            <a:ext cx="1014412" cy="28257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8549DE-7D8F-4C5B-8BC1-8A7B850AF22D}"/>
              </a:ext>
            </a:extLst>
          </p:cNvPr>
          <p:cNvSpPr txBox="1">
            <a:spLocks/>
          </p:cNvSpPr>
          <p:nvPr/>
        </p:nvSpPr>
        <p:spPr>
          <a:xfrm>
            <a:off x="392965" y="761420"/>
            <a:ext cx="9121149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19380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ema de Office">
  <a:themeElements>
    <a:clrScheme name="COMPENSAR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009F4C"/>
      </a:accent1>
      <a:accent2>
        <a:srgbClr val="F7AB08"/>
      </a:accent2>
      <a:accent3>
        <a:srgbClr val="E6007D"/>
      </a:accent3>
      <a:accent4>
        <a:srgbClr val="6C207E"/>
      </a:accent4>
      <a:accent5>
        <a:srgbClr val="A1C6CF"/>
      </a:accent5>
      <a:accent6>
        <a:srgbClr val="BA8569"/>
      </a:accent6>
      <a:hlink>
        <a:srgbClr val="80C5C3"/>
      </a:hlink>
      <a:folHlink>
        <a:srgbClr val="34688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ENSAR-FU-plantilla-PPT" id="{0E8E79F7-5FA7-B540-B4F2-0E2CB989B32E}" vid="{935D25B8-0EE6-5544-AEAD-E32DAB8D07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11E3B23DDC514DB7F73542BD70D7C2" ma:contentTypeVersion="10" ma:contentTypeDescription="Crear nuevo documento." ma:contentTypeScope="" ma:versionID="12c24c8bff77da01694d6a6645201120">
  <xsd:schema xmlns:xsd="http://www.w3.org/2001/XMLSchema" xmlns:xs="http://www.w3.org/2001/XMLSchema" xmlns:p="http://schemas.microsoft.com/office/2006/metadata/properties" xmlns:ns3="b7474ee4-0666-4c88-b232-79c3aff4727a" xmlns:ns4="23635fae-8dd0-4974-b060-aa53042da987" targetNamespace="http://schemas.microsoft.com/office/2006/metadata/properties" ma:root="true" ma:fieldsID="5a382e7c3c0e102ab47483544b9768f0" ns3:_="" ns4:_="">
    <xsd:import namespace="b7474ee4-0666-4c88-b232-79c3aff4727a"/>
    <xsd:import namespace="23635fae-8dd0-4974-b060-aa53042da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74ee4-0666-4c88-b232-79c3aff472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35fae-8dd0-4974-b060-aa53042da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B6FF56-13BC-48D8-9F6F-EEE6DF85C044}">
  <ds:schemaRefs>
    <ds:schemaRef ds:uri="http://www.w3.org/XML/1998/namespace"/>
    <ds:schemaRef ds:uri="23635fae-8dd0-4974-b060-aa53042da987"/>
    <ds:schemaRef ds:uri="http://purl.org/dc/dcmitype/"/>
    <ds:schemaRef ds:uri="http://purl.org/dc/terms/"/>
    <ds:schemaRef ds:uri="b7474ee4-0666-4c88-b232-79c3aff4727a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FE1DF0E-8F8A-40AB-8B31-0157B4C9C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BEB3-E951-4EB8-9869-153CB52F6741}">
  <ds:schemaRefs>
    <ds:schemaRef ds:uri="23635fae-8dd0-4974-b060-aa53042da987"/>
    <ds:schemaRef ds:uri="b7474ee4-0666-4c88-b232-79c3aff472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22327</TotalTime>
  <Words>295</Words>
  <Application>Microsoft Office PowerPoint</Application>
  <PresentationFormat>Panorámica</PresentationFormat>
  <Paragraphs>68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Roboto</vt:lpstr>
      <vt:lpstr>Segoe UI</vt:lpstr>
      <vt:lpstr>2_Tema de Office</vt:lpstr>
      <vt:lpstr>Técnicas de Extracción y Almacenamiento de datos masivos  Encuentro 05</vt:lpstr>
      <vt:lpstr>Presentación de PowerPoint</vt:lpstr>
      <vt:lpstr>Presentación de PowerPoint</vt:lpstr>
      <vt:lpstr>Storage</vt:lpstr>
      <vt:lpstr>Medios de Almacenamiento</vt:lpstr>
      <vt:lpstr>Azure Storage Services</vt:lpstr>
      <vt:lpstr>Beneficios</vt:lpstr>
      <vt:lpstr>Riesgos</vt:lpstr>
      <vt:lpstr>Qué opinan?</vt:lpstr>
      <vt:lpstr>Features</vt:lpstr>
      <vt:lpstr>Presentación de PowerPoint</vt:lpstr>
      <vt:lpstr>Presentación de PowerPoint</vt:lpstr>
      <vt:lpstr>Requisitos de almacenamiento de data</vt:lpstr>
      <vt:lpstr>Teorema CAP</vt:lpstr>
      <vt:lpstr>CAP Theorem</vt:lpstr>
      <vt:lpstr>CAP Theorem</vt:lpstr>
      <vt:lpstr>Proveedores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Santiago Borda Cruz</dc:creator>
  <cp:lastModifiedBy>ADRIANA MARIA RIOS</cp:lastModifiedBy>
  <cp:revision>229</cp:revision>
  <dcterms:created xsi:type="dcterms:W3CDTF">2020-07-02T21:23:31Z</dcterms:created>
  <dcterms:modified xsi:type="dcterms:W3CDTF">2025-09-20T04:27:31Z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0x010100AE11E3B23DDC514DB7F73542BD70D7C2</vt:lpwstr>
  </property>
</Properties>
</file>