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45"/>
  </p:notesMasterIdLst>
  <p:sldIdLst>
    <p:sldId id="2543" r:id="rId5"/>
    <p:sldId id="2600" r:id="rId6"/>
    <p:sldId id="7224" r:id="rId7"/>
    <p:sldId id="7001" r:id="rId8"/>
    <p:sldId id="7293" r:id="rId9"/>
    <p:sldId id="7324" r:id="rId10"/>
    <p:sldId id="7313" r:id="rId11"/>
    <p:sldId id="7325" r:id="rId12"/>
    <p:sldId id="7314" r:id="rId13"/>
    <p:sldId id="7326" r:id="rId14"/>
    <p:sldId id="7327" r:id="rId15"/>
    <p:sldId id="7328" r:id="rId16"/>
    <p:sldId id="7329" r:id="rId17"/>
    <p:sldId id="7322" r:id="rId18"/>
    <p:sldId id="7330" r:id="rId19"/>
    <p:sldId id="7331" r:id="rId20"/>
    <p:sldId id="7332" r:id="rId21"/>
    <p:sldId id="7333" r:id="rId22"/>
    <p:sldId id="7334" r:id="rId23"/>
    <p:sldId id="7315" r:id="rId24"/>
    <p:sldId id="7335" r:id="rId25"/>
    <p:sldId id="7336" r:id="rId26"/>
    <p:sldId id="7316" r:id="rId27"/>
    <p:sldId id="7337" r:id="rId28"/>
    <p:sldId id="7339" r:id="rId29"/>
    <p:sldId id="7338" r:id="rId30"/>
    <p:sldId id="7340" r:id="rId31"/>
    <p:sldId id="7341" r:id="rId32"/>
    <p:sldId id="7317" r:id="rId33"/>
    <p:sldId id="7342" r:id="rId34"/>
    <p:sldId id="7350" r:id="rId35"/>
    <p:sldId id="7351" r:id="rId36"/>
    <p:sldId id="7343" r:id="rId37"/>
    <p:sldId id="7344" r:id="rId38"/>
    <p:sldId id="7345" r:id="rId39"/>
    <p:sldId id="7346" r:id="rId40"/>
    <p:sldId id="7347" r:id="rId41"/>
    <p:sldId id="7349" r:id="rId42"/>
    <p:sldId id="7348" r:id="rId43"/>
    <p:sldId id="7021" r:id="rId4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D8FA"/>
    <a:srgbClr val="FFFFFF"/>
    <a:srgbClr val="FF6600"/>
    <a:srgbClr val="FF3300"/>
    <a:srgbClr val="009999"/>
    <a:srgbClr val="366FC0"/>
    <a:srgbClr val="0096FF"/>
    <a:srgbClr val="DA090A"/>
    <a:srgbClr val="CB0A0A"/>
    <a:srgbClr val="B00B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2838BEF-8BB2-4498-84A7-C5851F593DF1}" styleName="Estilo medio 4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E8034E78-7F5D-4C2E-B375-FC64B27BC917}" styleName="Estilo o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F7084-E496-4AB1-9350-6558C7B312B2}" type="datetimeFigureOut">
              <a:rPr lang="es-CO" smtClean="0"/>
              <a:t>20/09/2025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B91BF-5ECA-4DC3-9C7B-78351239B20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2820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FFD7-EC60-4B74-81C4-73AA810EABC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856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31FFFD7-EC60-4B74-81C4-73AA810EABC3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480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9AC894-54CF-3D44-A65A-826C63D977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2361950"/>
            <a:ext cx="5864858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C41C00-933A-E14C-894C-519D19C8E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689" y="4841625"/>
            <a:ext cx="5864859" cy="1655762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accent6">
                    <a:lumMod val="5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216486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A1B64-07FA-3D44-99A9-8E55BC3D7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B7BEAA-C5AF-8F4A-87F6-6ED50626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29DD73C-F6A3-F64B-9834-E2381E66661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183188" y="2057400"/>
            <a:ext cx="6306140" cy="381158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68511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89B1B2CE-385C-DB48-A491-FDA45AAFC7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7278561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A6C380-EB17-F94A-A5A4-11A8EDFED7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438304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251896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4" name="Picture 3" descr="A close up of a mans face&#10;&#10;Description automatically generated">
            <a:extLst>
              <a:ext uri="{FF2B5EF4-FFF2-40B4-BE49-F238E27FC236}">
                <a16:creationId xmlns:a16="http://schemas.microsoft.com/office/drawing/2014/main" id="{D18AF13E-D6E0-43E6-9BD5-177EEC32378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604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9AF536-7EA9-F048-8D7E-65053C5C8B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1F3F51D2-054C-4014-BEBD-B467C44196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539402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A1A235-6AB5-1A4E-BE58-51D04D8EFF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A36AE5-4851-8244-BA0C-6578A072B1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pic>
        <p:nvPicPr>
          <p:cNvPr id="8" name="Picture 7" descr="A close up of a mans face&#10;&#10;Description automatically generated">
            <a:extLst>
              <a:ext uri="{FF2B5EF4-FFF2-40B4-BE49-F238E27FC236}">
                <a16:creationId xmlns:a16="http://schemas.microsoft.com/office/drawing/2014/main" id="{EF58E225-280A-45F6-A905-0C06E09A46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7054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FB1B-DDB1-475E-9C1E-21F1A72F2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570890-3DFC-477D-B5AD-3F742BCC42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0BB96-603E-41E8-83FF-58DA2682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picture containing game&#10;&#10;Description automatically generated">
            <a:extLst>
              <a:ext uri="{FF2B5EF4-FFF2-40B4-BE49-F238E27FC236}">
                <a16:creationId xmlns:a16="http://schemas.microsoft.com/office/drawing/2014/main" id="{919EDFE7-1CE5-4FBF-9F3D-8BB1CB7703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9324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C860-877D-440C-8108-B1C6F7169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0C17B-B421-4265-8FB9-2CBD8A9977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175237-A431-428F-AC9F-671C35F2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ED6AB06F-FA24-4CD1-98B1-3C28F6DB26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63F3B05-825F-4B8D-BC0F-D354DC1507D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574045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80BC-5522-4ABB-B6EF-D89686950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6022D1-2819-42F3-8E8A-4DD08AF2B5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629301" y="6438592"/>
            <a:ext cx="1015330" cy="282883"/>
          </a:xfrm>
          <a:prstGeom prst="roundRect">
            <a:avLst>
              <a:gd name="adj" fmla="val 50000"/>
            </a:avLst>
          </a:prstGeom>
        </p:spPr>
        <p:txBody>
          <a:bodyPr/>
          <a:lstStyle/>
          <a:p>
            <a:fld id="{B560BBA4-C6AF-C845-8405-0D878B5989B4}" type="slidenum">
              <a:rPr lang="es-CO" smtClean="0"/>
              <a:pPr/>
              <a:t>‹Nº›</a:t>
            </a:fld>
            <a:endParaRPr lang="es-C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DBCA7-2289-47B1-BBBE-35F63C7BC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49422" y="6393041"/>
            <a:ext cx="5039906" cy="365125"/>
          </a:xfrm>
          <a:prstGeom prst="rect">
            <a:avLst/>
          </a:prstGeom>
        </p:spPr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B6769198-CA53-423B-ADF0-10454E1E9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  <p:pic>
        <p:nvPicPr>
          <p:cNvPr id="7" name="Picture 6" descr="A close up of a device&#10;&#10;Description automatically generated">
            <a:extLst>
              <a:ext uri="{FF2B5EF4-FFF2-40B4-BE49-F238E27FC236}">
                <a16:creationId xmlns:a16="http://schemas.microsoft.com/office/drawing/2014/main" id="{C9140992-122B-4DA0-908D-522A793B659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9" y="0"/>
            <a:ext cx="121807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22502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40D885-E045-8A43-ABEF-BEEB64901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0661" y="0"/>
            <a:ext cx="12192000" cy="6858000"/>
          </a:xfrm>
          <a:prstGeom prst="rect">
            <a:avLst/>
          </a:prstGeom>
        </p:spPr>
      </p:pic>
      <p:sp>
        <p:nvSpPr>
          <p:cNvPr id="21" name="Subtítulo 2">
            <a:extLst>
              <a:ext uri="{FF2B5EF4-FFF2-40B4-BE49-F238E27FC236}">
                <a16:creationId xmlns:a16="http://schemas.microsoft.com/office/drawing/2014/main" id="{6F551FFE-66C5-454B-8103-561E88BA497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06729" y="1415844"/>
            <a:ext cx="5048906" cy="685801"/>
          </a:xfrm>
        </p:spPr>
        <p:txBody>
          <a:bodyPr lIns="0" tIns="72000" rIns="0" bIns="0" anchor="ctr">
            <a:noAutofit/>
          </a:bodyPr>
          <a:lstStyle>
            <a:lvl1pPr marL="0" indent="0" algn="l">
              <a:buNone/>
              <a:defRPr sz="20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insertar el título del tema</a:t>
            </a:r>
            <a:endParaRPr lang="es-CO"/>
          </a:p>
        </p:txBody>
      </p:sp>
      <p:sp>
        <p:nvSpPr>
          <p:cNvPr id="43" name="Título 42">
            <a:extLst>
              <a:ext uri="{FF2B5EF4-FFF2-40B4-BE49-F238E27FC236}">
                <a16:creationId xmlns:a16="http://schemas.microsoft.com/office/drawing/2014/main" id="{CCD23A94-38FF-9D46-918C-A5DE97ECF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24422" y="1415844"/>
            <a:ext cx="881834" cy="685801"/>
          </a:xfrm>
        </p:spPr>
        <p:txBody>
          <a:bodyPr lIns="0" tIns="72000" rIns="0" bIns="0" anchor="ctr">
            <a:noAutofit/>
          </a:bodyPr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10480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7D99570-6898-3049-A3F4-E7F908CDAF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E5D1AFB-3B7A-B448-90F9-9829FF2631B9}"/>
              </a:ext>
            </a:extLst>
          </p:cNvPr>
          <p:cNvSpPr txBox="1"/>
          <p:nvPr userDrawn="1"/>
        </p:nvSpPr>
        <p:spPr>
          <a:xfrm>
            <a:off x="711199" y="5602515"/>
            <a:ext cx="244565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Av. Calle 32 No. 17 - 30 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Pbx: 555 82 10 </a:t>
            </a:r>
          </a:p>
          <a:p>
            <a:pPr>
              <a:lnSpc>
                <a:spcPts val="1680"/>
              </a:lnSpc>
            </a:pPr>
            <a:r>
              <a:rPr lang="es-CO" sz="1400" b="1">
                <a:solidFill>
                  <a:schemeClr val="bg2"/>
                </a:solidFill>
                <a:latin typeface="+mn-lt"/>
              </a:rPr>
              <a:t>ucompensar.edu.co</a:t>
            </a:r>
          </a:p>
          <a:p>
            <a:pPr>
              <a:lnSpc>
                <a:spcPts val="1680"/>
              </a:lnSpc>
            </a:pPr>
            <a:r>
              <a:rPr lang="es-CO" sz="1400">
                <a:solidFill>
                  <a:schemeClr val="bg2"/>
                </a:solidFill>
                <a:latin typeface="+mn-lt"/>
              </a:rPr>
              <a:t>Bogotá, D.C. - Colombia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605E32-B6AF-F243-A487-19A13CC36180}"/>
              </a:ext>
            </a:extLst>
          </p:cNvPr>
          <p:cNvSpPr txBox="1"/>
          <p:nvPr userDrawn="1"/>
        </p:nvSpPr>
        <p:spPr>
          <a:xfrm rot="16200000">
            <a:off x="-849086" y="3284153"/>
            <a:ext cx="2445658" cy="28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680"/>
              </a:lnSpc>
            </a:pPr>
            <a:r>
              <a:rPr lang="es-CO" sz="800">
                <a:solidFill>
                  <a:schemeClr val="bg2"/>
                </a:solidFill>
                <a:latin typeface="+mn-lt"/>
              </a:rPr>
              <a:t>VIGILADA MINEDUCACIÓN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8ABE252-1FFA-5040-B907-2682B84B4221}"/>
              </a:ext>
            </a:extLst>
          </p:cNvPr>
          <p:cNvSpPr txBox="1"/>
          <p:nvPr userDrawn="1"/>
        </p:nvSpPr>
        <p:spPr>
          <a:xfrm>
            <a:off x="11009085" y="6029553"/>
            <a:ext cx="1182915" cy="3032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80"/>
              </a:lnSpc>
            </a:pPr>
            <a:r>
              <a:rPr lang="es-CO" sz="1300">
                <a:solidFill>
                  <a:schemeClr val="tx2"/>
                </a:solidFill>
                <a:latin typeface="+mn-lt"/>
              </a:rPr>
              <a:t>ucompensar</a:t>
            </a:r>
          </a:p>
        </p:txBody>
      </p:sp>
      <p:sp>
        <p:nvSpPr>
          <p:cNvPr id="6" name="Marcador de pie de página 4">
            <a:extLst>
              <a:ext uri="{FF2B5EF4-FFF2-40B4-BE49-F238E27FC236}">
                <a16:creationId xmlns:a16="http://schemas.microsoft.com/office/drawing/2014/main" id="{ADBF0656-9D24-4265-B962-91B65B9F1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73238" y="6422352"/>
            <a:ext cx="50399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bg1"/>
                </a:solidFill>
              </a:defRPr>
            </a:lvl1pPr>
          </a:lstStyle>
          <a:p>
            <a:r>
              <a:rPr lang="es-CO"/>
              <a:t>© TODOS LOS DERECHOS RESERVADOS POR FUNDACIÓN UNIVERSITARIA COMPENSAR</a:t>
            </a:r>
          </a:p>
        </p:txBody>
      </p:sp>
    </p:spTree>
    <p:extLst>
      <p:ext uri="{BB962C8B-B14F-4D97-AF65-F5344CB8AC3E}">
        <p14:creationId xmlns:p14="http://schemas.microsoft.com/office/powerpoint/2010/main" val="354330023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Imagen 6" descr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59" y="196628"/>
            <a:ext cx="2603174" cy="564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raphic 8" descr="Graphic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528" y="-935321"/>
            <a:ext cx="1295401" cy="771526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9382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DA6B2308-9E88-AC4B-9ACE-9B0B8A03C8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4E5D4282-E2F4-764E-BEAD-87EE45363240}"/>
              </a:ext>
            </a:extLst>
          </p:cNvPr>
          <p:cNvSpPr/>
          <p:nvPr userDrawn="1"/>
        </p:nvSpPr>
        <p:spPr>
          <a:xfrm>
            <a:off x="5820229" y="3516789"/>
            <a:ext cx="1335314" cy="1335314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-1"/>
            <a:ext cx="3934224" cy="6012611"/>
          </a:xfrm>
        </p:spPr>
        <p:txBody>
          <a:bodyPr anchor="ctr" anchorCtr="0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A25D18C-7DFF-154E-982A-3B91660891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20229" y="3516789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1689935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A8AF92A4-EED9-3A43-949F-CFA013CFE4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9087" y="0"/>
            <a:ext cx="4093025" cy="4077506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69C4093-822D-7347-BBD6-FF453E35251E}"/>
              </a:ext>
            </a:extLst>
          </p:cNvPr>
          <p:cNvSpPr/>
          <p:nvPr userDrawn="1"/>
        </p:nvSpPr>
        <p:spPr>
          <a:xfrm>
            <a:off x="5052478" y="4077506"/>
            <a:ext cx="1335314" cy="13353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Marcador de texto 8">
            <a:extLst>
              <a:ext uri="{FF2B5EF4-FFF2-40B4-BE49-F238E27FC236}">
                <a16:creationId xmlns:a16="http://schemas.microsoft.com/office/drawing/2014/main" id="{B6429D7E-805D-5D46-9097-3A0BA63C5CB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52478" y="4077506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082253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A3EA23-BA0D-5149-A62E-8FEBB60B49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785"/>
            <a:ext cx="12192000" cy="685443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90" y="1785"/>
            <a:ext cx="3934224" cy="5187071"/>
          </a:xfrm>
        </p:spPr>
        <p:txBody>
          <a:bodyPr anchor="ctr">
            <a:normAutofit/>
          </a:bodyPr>
          <a:lstStyle>
            <a:lvl1pPr algn="l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8ECB9DF0-0E6A-6746-A615-BA8EE893F12A}"/>
              </a:ext>
            </a:extLst>
          </p:cNvPr>
          <p:cNvSpPr/>
          <p:nvPr userDrawn="1"/>
        </p:nvSpPr>
        <p:spPr>
          <a:xfrm>
            <a:off x="5449293" y="4224155"/>
            <a:ext cx="1335314" cy="13353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4D97D4EB-2B9F-E849-80F4-7FEE9472E0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49293" y="422415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2293362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p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01EF3DB-2053-AF45-8B29-56120689A5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DA8BB3B-9F0B-AA4A-A0F7-34A0BAC88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0055" y="791029"/>
            <a:ext cx="4571999" cy="5007427"/>
          </a:xfrm>
        </p:spPr>
        <p:txBody>
          <a:bodyPr anchor="ctr">
            <a:normAutofit/>
          </a:bodyPr>
          <a:lstStyle>
            <a:lvl1pPr algn="r">
              <a:defRPr sz="4000"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A14D46FB-644F-594C-B371-22C670343FF6}"/>
              </a:ext>
            </a:extLst>
          </p:cNvPr>
          <p:cNvSpPr/>
          <p:nvPr userDrawn="1"/>
        </p:nvSpPr>
        <p:spPr>
          <a:xfrm>
            <a:off x="4664289" y="625035"/>
            <a:ext cx="1335314" cy="133531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7" name="Marcador de texto 8">
            <a:extLst>
              <a:ext uri="{FF2B5EF4-FFF2-40B4-BE49-F238E27FC236}">
                <a16:creationId xmlns:a16="http://schemas.microsoft.com/office/drawing/2014/main" id="{FB22A8D0-C909-1446-B00D-BE143229CD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64289" y="625035"/>
            <a:ext cx="1334634" cy="1335314"/>
          </a:xfrm>
        </p:spPr>
        <p:txBody>
          <a:bodyPr tIns="612000" anchor="ctr">
            <a:no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/>
              <a:t>#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326489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39D3F-09B6-E54D-BF80-E33B5A17D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229" y="1850949"/>
            <a:ext cx="10870300" cy="4326013"/>
          </a:xfrm>
        </p:spPr>
        <p:txBody>
          <a:bodyPr>
            <a:normAutofit/>
          </a:bodyPr>
          <a:lstStyle>
            <a:lvl1pPr marL="0" indent="0">
              <a:lnSpc>
                <a:spcPts val="2020"/>
              </a:lnSpc>
              <a:buNone/>
              <a:defRPr sz="16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50C773A0-2EEC-3047-AE50-DFC232072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4229" y="761420"/>
            <a:ext cx="8519885" cy="1089529"/>
          </a:xfrm>
        </p:spPr>
        <p:txBody>
          <a:bodyPr/>
          <a:lstStyle>
            <a:lvl1pPr>
              <a:defRPr b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652884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95E3B-7D44-264D-B7C1-E4E82951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CDAF7E-F25A-A54A-B8A3-72530C83C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F15157-D595-2C4E-921C-8EC3E4729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0593" y="1850949"/>
            <a:ext cx="5181600" cy="432601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571042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BF6995-1824-574C-970B-DF6DB3E8C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3213183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939E50-1593-7142-8D93-5EB65477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61420"/>
            <a:ext cx="9121149" cy="1089529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93FE72-7AB9-134A-A3C3-D4163BC44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2965" y="1825625"/>
            <a:ext cx="114715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1C6E248-5A0C-EB40-AB87-D32AD44FF4C3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7459" y="196629"/>
            <a:ext cx="2603173" cy="564791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7D1D37-9D74-466D-96D6-72743A0CD7AE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989287"/>
            <a:ext cx="6989335" cy="8528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D381ABF-3DF6-E292-C35C-E4DFA734E4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581140"/>
            <a:ext cx="2822575" cy="2133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CO" sz="7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***Este documento está clasificado como PUBLICO por TELEFÓNICA.
***This document is classified as PUBLIC by TELEFÓNICA.</a:t>
            </a:r>
          </a:p>
        </p:txBody>
      </p:sp>
    </p:spTree>
    <p:extLst>
      <p:ext uri="{BB962C8B-B14F-4D97-AF65-F5344CB8AC3E}">
        <p14:creationId xmlns:p14="http://schemas.microsoft.com/office/powerpoint/2010/main" val="519577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</p:sldLayoutIdLst>
  <p:transition>
    <p:fade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ts val="2080"/>
        </a:lnSpc>
        <a:spcBef>
          <a:spcPts val="1000"/>
        </a:spcBef>
        <a:buClr>
          <a:schemeClr val="tx2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FA13B3-CB0A-4310-BCF6-ADAC9DD51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689" y="1544297"/>
            <a:ext cx="6412818" cy="2387600"/>
          </a:xfrm>
        </p:spPr>
        <p:txBody>
          <a:bodyPr>
            <a:normAutofit/>
          </a:bodyPr>
          <a:lstStyle/>
          <a:p>
            <a:pPr algn="r"/>
            <a:r>
              <a:rPr lang="es-CO" dirty="0">
                <a:latin typeface="Roboto"/>
                <a:ea typeface="Roboto"/>
              </a:rPr>
              <a:t>Técnicas de Extracción y Almacenamiento de datos masivos</a:t>
            </a:r>
            <a:endParaRPr lang="es-CO" sz="2200" dirty="0">
              <a:latin typeface="Roboto"/>
              <a:ea typeface="Roboto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1F7D5DC-C31A-45EC-ADEC-232C8351D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s-CO" dirty="0">
              <a:latin typeface="Roboto"/>
              <a:ea typeface="Roboto" panose="020B060402020202020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943A563-FAAB-4C57-AC7C-FF89230DD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507" y="3318797"/>
            <a:ext cx="5245295" cy="304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3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08A7C-88AC-007B-734B-9BABBC0A5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B14C12-E281-E40D-1F64-5FA03CF14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Servicios de mensajes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794FE74-AAFE-AD86-0F49-B9A80DBB3E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8BCAADD-3C6C-74E4-E7CC-F6352F29C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AB83D02-8527-C7F3-560D-AB943F2FF6A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42823F37-4AD4-C25B-F051-862EE00D9A93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Kafka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Redpanda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Google Pub/Sub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Amazon </a:t>
            </a:r>
            <a:r>
              <a:rPr lang="es-ES" sz="3600" dirty="0" err="1">
                <a:latin typeface="+mn-lt"/>
              </a:rPr>
              <a:t>Kinesis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1803392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554A-21F5-F8E7-5CE8-C5107B600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60B17F-A2F4-869A-6BC4-24F18B603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 err="1"/>
              <a:t>Streaming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A4451B6-34EB-054A-B24F-48F43C6D6E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FDAE78-EDFD-C687-4D7E-3124D642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8CF2A353-E4A2-5471-C0C2-E37E2820224F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A33B4179-F0D9-95B7-0B75-67A19A9A5032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Flink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Spark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Kafka </a:t>
            </a:r>
            <a:r>
              <a:rPr lang="es-ES" sz="3600" dirty="0" err="1">
                <a:latin typeface="+mn-lt"/>
              </a:rPr>
              <a:t>streams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628885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044B-DA73-5B52-A1F1-BA5FC8DB3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2BB9F-9062-6F32-843E-DE19B967A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Escogiendo una solución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F277CC-35DB-C5CF-B88F-73B587C9E2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867FF1-5A38-E7C8-72D0-F2832B5B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3D67C34-4A6C-5988-94B2-EDC274F8100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9E4D6234-BE8B-03EF-EA5A-200AAC072903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Consideraciones generales: costos: construcción, mantenimiento, migración,</a:t>
            </a: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Consideraciones específicas: 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Soluciones Declarativas: enfocadas en resultado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Soluciones Imperativas: dictan acciones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067632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DA560-AB2B-DE1A-4314-34EE0217A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7B38B-586D-95A1-6482-7B826013E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Soluciones Imperativas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6B4793D6-BE46-39F2-ECF7-88DBB433CB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E8148F-A758-8CAE-B535-93190D81F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A1B710A-EFA8-CC32-9416-92BE9BCDEEB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FFA218B0-6273-8BCA-8716-581ADFD5BD8E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Amazon Lambda </a:t>
            </a:r>
            <a:r>
              <a:rPr lang="es-CO" sz="3600" dirty="0" err="1">
                <a:latin typeface="+mn-lt"/>
              </a:rPr>
              <a:t>Functions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Apache Beam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Apache </a:t>
            </a:r>
            <a:r>
              <a:rPr lang="es-CO" sz="3600" dirty="0" err="1">
                <a:latin typeface="+mn-lt"/>
              </a:rPr>
              <a:t>Airflow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53608209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5FC9A-E129-D580-1D7A-0B5353A56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C3F7E4-283D-46B1-FF9A-E142C7C2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256EFC2-3FBC-1732-2ACC-874EFC751F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F6382A8-FA9C-31EF-523F-FCD3B562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57649D8-417C-4D18-B844-20922A223E2D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Mejorando la calidad de la data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F8BF62-F0BE-D719-1F66-4BEC5E0DC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048" y="2652220"/>
            <a:ext cx="7897327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490544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5206-8FA5-8C15-29DC-307404CCE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F5532-0E09-3D3B-B573-0B0B0243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Lenguajes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BB4C2F6-95C4-C7E8-9AA1-0B2B5D1C8B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D61E513-AAD4-6F76-FD26-66CDED18F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1A2854E-4F62-79AD-2E4D-288FBCBFDE9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Python, Java, </a:t>
            </a:r>
            <a:r>
              <a:rPr lang="es-ES" sz="3600" dirty="0" err="1">
                <a:latin typeface="+mn-lt"/>
              </a:rPr>
              <a:t>Rust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SQL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AC9CD47-ECDF-113C-4060-77837378C2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4346" y="1343215"/>
            <a:ext cx="6014689" cy="39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8552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C8913-4493-E49D-CDE5-9A6C33CB5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329B6-2352-2966-750E-D7F95B113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</a:t>
            </a:r>
            <a:r>
              <a:rPr lang="es-ES" b="1" dirty="0" err="1"/>
              <a:t>Frameworks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4E6FE70-6FD8-94C3-B7CA-61B11F8C6C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8D35074-C23D-8B99-CE45-8D9E9A6A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5515A47-528B-50BC-55F7-C31A0EE3030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Hadoop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Spark</a:t>
            </a:r>
            <a:r>
              <a:rPr lang="es-ES" sz="3600" dirty="0">
                <a:latin typeface="+mn-lt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Databricks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Database</a:t>
            </a:r>
            <a:r>
              <a:rPr lang="es-ES" sz="3600" dirty="0">
                <a:latin typeface="+mn-lt"/>
              </a:rPr>
              <a:t>/SQL </a:t>
            </a:r>
            <a:r>
              <a:rPr lang="es-ES" sz="3600" dirty="0" err="1">
                <a:latin typeface="+mn-lt"/>
              </a:rPr>
              <a:t>engines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115658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A8AB5-9EA0-943D-3CFA-719923496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9DABDD-4786-6609-4F57-21141F864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</a:t>
            </a:r>
            <a:r>
              <a:rPr lang="es-ES" b="1" dirty="0" err="1"/>
              <a:t>Frameworks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C117269-0D64-572D-3194-FAA1AC9B2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A4869E-D185-9085-F70E-EFBE6432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BD81FAF-665F-793D-9090-C895BCB55BE4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Hadoop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Spark</a:t>
            </a:r>
            <a:r>
              <a:rPr lang="es-ES" sz="3600" dirty="0">
                <a:latin typeface="+mn-lt"/>
              </a:rPr>
              <a:t> 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Databricks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Database</a:t>
            </a:r>
            <a:r>
              <a:rPr lang="es-ES" sz="3600" dirty="0">
                <a:latin typeface="+mn-lt"/>
              </a:rPr>
              <a:t>/SQL </a:t>
            </a:r>
            <a:r>
              <a:rPr lang="es-ES" sz="3600" dirty="0" err="1">
                <a:latin typeface="+mn-lt"/>
              </a:rPr>
              <a:t>engines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Otros: soluciones BI. </a:t>
            </a:r>
            <a:r>
              <a:rPr lang="es-ES" sz="3600" dirty="0" err="1">
                <a:latin typeface="+mn-lt"/>
              </a:rPr>
              <a:t>PowerBI</a:t>
            </a:r>
            <a:r>
              <a:rPr lang="es-ES" sz="3600" dirty="0">
                <a:latin typeface="+mn-lt"/>
              </a:rPr>
              <a:t>, Google </a:t>
            </a:r>
            <a:r>
              <a:rPr lang="es-ES" sz="3600" dirty="0" err="1">
                <a:latin typeface="+mn-lt"/>
              </a:rPr>
              <a:t>sheets</a:t>
            </a:r>
            <a:r>
              <a:rPr lang="es-ES" sz="3600" dirty="0">
                <a:latin typeface="+mn-lt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13227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D34F-16DE-5D89-156A-9D3470E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63CCD-3B33-86CB-DE3B-BA7F85F27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Patrones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CE2279-3434-0C23-5962-5067F07039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911B13-8592-2499-42EA-55DDFAB7F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8C830FD-534D-A4C9-3F1C-69358359150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Enriquecimiento: Adicionar data de otras fuentes.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Joining</a:t>
            </a:r>
            <a:r>
              <a:rPr lang="es-CO" sz="3600" dirty="0">
                <a:latin typeface="+mn-lt"/>
              </a:rPr>
              <a:t> (</a:t>
            </a:r>
            <a:r>
              <a:rPr lang="es-CO" sz="3600" dirty="0" err="1">
                <a:latin typeface="+mn-lt"/>
              </a:rPr>
              <a:t>Union</a:t>
            </a:r>
            <a:r>
              <a:rPr lang="es-CO" sz="3600" dirty="0">
                <a:latin typeface="+mn-lt"/>
              </a:rPr>
              <a:t>): combinar dos o mas </a:t>
            </a:r>
            <a:r>
              <a:rPr lang="es-CO" sz="3600" dirty="0" err="1">
                <a:latin typeface="+mn-lt"/>
              </a:rPr>
              <a:t>datasets</a:t>
            </a:r>
            <a:r>
              <a:rPr lang="es-CO" sz="3600" dirty="0">
                <a:latin typeface="+mn-lt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Filtrar: seleccionar solo la data necesaria.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Cambio de Estructura: semi a estructurada.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Conversion</a:t>
            </a:r>
            <a:r>
              <a:rPr lang="es-CO" sz="3600" dirty="0">
                <a:latin typeface="+mn-lt"/>
              </a:rPr>
              <a:t>: Cambio de tipos de datos.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Agregación: resumir, sumar, combinar data.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5095120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54447-3D99-FB33-CE3E-237CEC3CA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9B6B41-A86F-8505-CF05-967F1085E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Transformación de data: Patrones 2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278C446-A167-5A93-1FD2-E442CB8C91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19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B9D3BA-026A-BE39-806B-0F825CDDD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EBA79FD0-B7A1-382B-BB75-356C66D7A4AD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Anonimizacion</a:t>
            </a:r>
            <a:r>
              <a:rPr lang="es-CO" sz="3600" dirty="0">
                <a:latin typeface="+mn-lt"/>
              </a:rPr>
              <a:t>: No tomar data personal.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Split (partir): dividir una columna compleja.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Deduplicar</a:t>
            </a:r>
            <a:r>
              <a:rPr lang="es-CO" sz="3600" dirty="0">
                <a:latin typeface="+mn-lt"/>
              </a:rPr>
              <a:t>: quitar duplicados.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Cambio de Estructura: semi a estructurada.</a:t>
            </a: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Conversion</a:t>
            </a:r>
            <a:r>
              <a:rPr lang="es-CO" sz="3600" dirty="0">
                <a:latin typeface="+mn-lt"/>
              </a:rPr>
              <a:t>: Cambio de tipos de datos.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Agregación: resumir, sumar, combinar data.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73652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8A878078-7806-4554-8CE5-ABCB7976BF43}"/>
              </a:ext>
            </a:extLst>
          </p:cNvPr>
          <p:cNvSpPr txBox="1"/>
          <p:nvPr/>
        </p:nvSpPr>
        <p:spPr>
          <a:xfrm>
            <a:off x="6003771" y="1341245"/>
            <a:ext cx="5207858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ES" sz="2000" dirty="0" err="1">
                <a:solidFill>
                  <a:srgbClr val="000000"/>
                </a:solidFill>
                <a:latin typeface="Calibri Light" panose="020F0302020204030204"/>
              </a:rPr>
              <a:t>Intro</a:t>
            </a:r>
            <a:endParaRPr lang="es-CO" sz="2000" dirty="0">
              <a:solidFill>
                <a:srgbClr val="000000"/>
              </a:solidFill>
              <a:latin typeface="Calibri Light" panose="020F0302020204030204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BB7F658-0C4D-4FB3-A6C9-DC5614ED8B9F}"/>
              </a:ext>
            </a:extLst>
          </p:cNvPr>
          <p:cNvSpPr txBox="1"/>
          <p:nvPr/>
        </p:nvSpPr>
        <p:spPr>
          <a:xfrm>
            <a:off x="5833692" y="1339074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8AF32-977C-4AB2-B944-4A4F38D01144}"/>
              </a:ext>
            </a:extLst>
          </p:cNvPr>
          <p:cNvSpPr txBox="1"/>
          <p:nvPr/>
        </p:nvSpPr>
        <p:spPr>
          <a:xfrm>
            <a:off x="6069116" y="18430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A8E4491F-9551-4BE8-8A22-22729149DDA4}"/>
              </a:ext>
            </a:extLst>
          </p:cNvPr>
          <p:cNvSpPr txBox="1"/>
          <p:nvPr/>
        </p:nvSpPr>
        <p:spPr>
          <a:xfrm>
            <a:off x="6259264" y="2382742"/>
            <a:ext cx="2679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8525A97-5A5B-4E08-93E8-4209274D3CD4}"/>
              </a:ext>
            </a:extLst>
          </p:cNvPr>
          <p:cNvSpPr txBox="1"/>
          <p:nvPr/>
        </p:nvSpPr>
        <p:spPr>
          <a:xfrm>
            <a:off x="6437075" y="290797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2000" b="1" i="0" u="none" strike="noStrike" kern="1200" cap="none" spc="0" normalizeH="0" baseline="0" noProof="0">
                <a:ln>
                  <a:noFill/>
                </a:ln>
                <a:solidFill>
                  <a:srgbClr val="F4652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CE9940D-6A51-44EB-A874-F0251D13241D}"/>
              </a:ext>
            </a:extLst>
          </p:cNvPr>
          <p:cNvSpPr txBox="1"/>
          <p:nvPr/>
        </p:nvSpPr>
        <p:spPr>
          <a:xfrm>
            <a:off x="6537713" y="3494653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2000" b="1" dirty="0">
                <a:solidFill>
                  <a:srgbClr val="F46521"/>
                </a:solidFill>
                <a:latin typeface="Calibri" panose="020F0502020204030204"/>
              </a:rPr>
              <a:t>5</a:t>
            </a:r>
            <a:endParaRPr kumimoji="0" lang="es-CO" sz="2000" b="1" i="0" u="none" strike="noStrike" kern="1200" cap="none" spc="0" normalizeH="0" baseline="0" noProof="0" dirty="0">
              <a:ln>
                <a:noFill/>
              </a:ln>
              <a:solidFill>
                <a:srgbClr val="F4652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A838E9B-E635-447E-B972-3A78E303A576}"/>
              </a:ext>
            </a:extLst>
          </p:cNvPr>
          <p:cNvSpPr txBox="1"/>
          <p:nvPr/>
        </p:nvSpPr>
        <p:spPr>
          <a:xfrm>
            <a:off x="6527199" y="2371970"/>
            <a:ext cx="5387305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Discusión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7497BCB-4D6A-4DC2-8B46-9851981C9847}"/>
              </a:ext>
            </a:extLst>
          </p:cNvPr>
          <p:cNvSpPr txBox="1"/>
          <p:nvPr/>
        </p:nvSpPr>
        <p:spPr>
          <a:xfrm>
            <a:off x="6694968" y="2926083"/>
            <a:ext cx="6040969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Preguntas y respuestas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7C81E28-8818-41FA-A8A2-A0FDECF9F16D}"/>
              </a:ext>
            </a:extLst>
          </p:cNvPr>
          <p:cNvSpPr txBox="1"/>
          <p:nvPr/>
        </p:nvSpPr>
        <p:spPr>
          <a:xfrm>
            <a:off x="6259264" y="1835965"/>
            <a:ext cx="5387305" cy="42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57200" algn="l"/>
              </a:tabLst>
              <a:defRPr/>
            </a:pPr>
            <a:r>
              <a:rPr lang="es-CO" sz="2000" dirty="0">
                <a:solidFill>
                  <a:srgbClr val="000000"/>
                </a:solidFill>
                <a:latin typeface="Calibri Light" panose="020F0302020204030204"/>
              </a:rPr>
              <a:t>E.T.L.</a:t>
            </a:r>
          </a:p>
        </p:txBody>
      </p:sp>
    </p:spTree>
    <p:extLst>
      <p:ext uri="{BB962C8B-B14F-4D97-AF65-F5344CB8AC3E}">
        <p14:creationId xmlns:p14="http://schemas.microsoft.com/office/powerpoint/2010/main" val="187891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565D-58AC-50CE-1867-3E5AB800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45AFC1-7C58-2E85-0F9A-687B8C9F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Mejores prácticas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B189429-1412-64D7-3DFF-37B10EDD7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851B92D-BCE7-1C04-612A-84B0B1DD6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2EA883BD-1140-FB0C-019D-F05241F6575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Staging</a:t>
            </a:r>
            <a:r>
              <a:rPr lang="es-ES" sz="3600" dirty="0">
                <a:latin typeface="+mn-lt"/>
              </a:rPr>
              <a:t> (espacio de trabajo): Minimiza perdida de data.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Idempotencia: Da consistencia y confiabilidad. Al aplicar la transformación varias veces equivale a hacerla una sola vez.</a:t>
            </a: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Normalizacion</a:t>
            </a:r>
            <a:r>
              <a:rPr lang="es-ES" sz="3600" dirty="0">
                <a:latin typeface="+mn-lt"/>
              </a:rPr>
              <a:t>/</a:t>
            </a:r>
            <a:r>
              <a:rPr lang="es-ES" sz="3600" dirty="0" err="1">
                <a:latin typeface="+mn-lt"/>
              </a:rPr>
              <a:t>Denormalizacion</a:t>
            </a:r>
            <a:r>
              <a:rPr lang="es-ES" sz="3600" dirty="0">
                <a:latin typeface="+mn-lt"/>
              </a:rPr>
              <a:t>: Dependiendo de </a:t>
            </a:r>
            <a:r>
              <a:rPr lang="es-ES" sz="3600" dirty="0" err="1">
                <a:latin typeface="+mn-lt"/>
              </a:rPr>
              <a:t>de</a:t>
            </a:r>
            <a:r>
              <a:rPr lang="es-ES" sz="3600" dirty="0">
                <a:latin typeface="+mn-lt"/>
              </a:rPr>
              <a:t> la decisión: espacio/velocidad 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43491922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8227A-92EB-7654-C159-5B010D6E6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5772-4E46-57DF-92CD-3445BEC8F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Mejores prácticas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A5A215-8243-EE07-27FA-051B68B92F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8120F0D-D45A-9AEE-F642-6C7B8ABD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132F113D-BDC2-00A8-4247-6662720539D8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Incrementalidad</a:t>
            </a:r>
            <a:r>
              <a:rPr lang="es-ES" sz="3600" dirty="0">
                <a:latin typeface="+mn-lt"/>
              </a:rPr>
              <a:t>: es un UPDATE OVERWRITE o un UPSERT?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091985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2CE6A-E324-3D36-A67B-5A83AE179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531EB-9468-F3B6-3421-9B150223B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El Futuro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256B29A-A678-0F71-6413-5353A65481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A472781-FFD4-5075-EA33-7425D5F0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4DFB0964-8096-8FA5-BB7E-C086F5B747C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IA?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Herramientas automatizadas.</a:t>
            </a: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Es nuestro deber como ingenieros de datos, entregar sistemas de transformación bien planeados, y con una tasa de valor-costo muy alta.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13162126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841B3-330E-8E46-5E9C-F29374BF9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A3A896-2849-53C1-3804-C0BF60E3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Orchestation</a:t>
            </a:r>
            <a:r>
              <a:rPr lang="es-ES" b="1" dirty="0"/>
              <a:t>: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79E5E6-C18E-A159-6C07-2D6194CF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50E2262-3219-29F8-6953-F69811EB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2D27089E-FC41-09CE-35E7-36B46AD2AA47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El director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guía los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Pasos para entregar valor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(concierto/</a:t>
            </a:r>
            <a:r>
              <a:rPr lang="es-CO" sz="3600" dirty="0" err="1">
                <a:latin typeface="+mn-lt"/>
              </a:rPr>
              <a:t>informacion</a:t>
            </a:r>
            <a:r>
              <a:rPr lang="es-CO" sz="3600" dirty="0">
                <a:latin typeface="+mn-lt"/>
              </a:rPr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B613DD8-17BB-5853-4B7F-C0FC74B1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5" y="134321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45846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5EBB1-AC49-4BE2-9232-8A070B1EC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34F75-26E6-13D2-8008-96A49B2F8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Por que Data </a:t>
            </a:r>
            <a:r>
              <a:rPr lang="es-ES" b="1" dirty="0" err="1"/>
              <a:t>Orchestation</a:t>
            </a:r>
            <a:r>
              <a:rPr lang="es-ES" b="1" dirty="0"/>
              <a:t>?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2FF782E-75F8-6361-7F95-339B0ACCEA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F08D8A-7A64-009A-A3B0-FFE3F0B0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F524726A-F36F-1F1B-77EC-1B955AB4FD5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Scheduling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Triggering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Monitoring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Resource</a:t>
            </a:r>
            <a:r>
              <a:rPr lang="es-CO" sz="3600" dirty="0">
                <a:latin typeface="+mn-lt"/>
              </a:rPr>
              <a:t> </a:t>
            </a:r>
            <a:r>
              <a:rPr lang="es-CO" sz="3600" dirty="0" err="1">
                <a:latin typeface="+mn-lt"/>
              </a:rPr>
              <a:t>allocation</a:t>
            </a: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4DB123B-3F2C-5FBA-950E-A536ECB6A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5" y="134321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94016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7666E-BA35-B66F-D2A7-1F812937C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FA0461-6331-2CB0-9FE3-8F22FB53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Por que Data </a:t>
            </a:r>
            <a:r>
              <a:rPr lang="es-ES" b="1" dirty="0" err="1"/>
              <a:t>Orchestation</a:t>
            </a:r>
            <a:r>
              <a:rPr lang="es-ES" b="1" dirty="0"/>
              <a:t>?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3BDABA7-D8F1-CBE0-939E-A97548E96B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68FDEE-36FF-5856-94B4-331A9ADE8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C5CAE02-BA69-AABD-5FBC-DD6401286902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Asegura que los PIPELINES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Produzcan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Resultados PRECISOS,</a:t>
            </a:r>
          </a:p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CORRECTOS y A TIEMPO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BD92E9D-98B6-7698-B499-E7C780ADD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35" y="1343215"/>
            <a:ext cx="5715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5044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0779-B0EA-6A2E-27A4-ED545E32A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8930E3-EFA5-F4AB-7825-DB586E1D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DAG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43B290F-D897-8C77-B7FA-3B37E4CFC4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CD4DFE-78C3-2336-BD5E-8B3C7B3F2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38CCD1E4-13E3-7452-E48D-1F659D8EAE77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Directed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Acyclical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Graph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C006B23-DA52-1C4F-FB4D-FC89521C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29" y="1850949"/>
            <a:ext cx="813548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62325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1EC8B-C6C4-5101-DDF2-7CEBC620F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CB8CC2-8DA8-8A3F-5F6C-003C86962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DAG: orquestaciones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DE95EA8-53DB-234A-9349-5942854C76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60C5F1-6380-27EC-1C68-AEDD8F64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63A547A3-A3B3-408E-65A4-2EE06624D98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Directed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Acyclical</a:t>
            </a:r>
            <a:endParaRPr lang="es-CO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CO" sz="3600" dirty="0" err="1">
                <a:latin typeface="+mn-lt"/>
              </a:rPr>
              <a:t>Graph</a:t>
            </a: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CC1F64B-A5B9-3A1D-AB65-2C29635D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29" y="1850949"/>
            <a:ext cx="8135485" cy="309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812120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6CAAE-975B-D647-5C73-E8639A3AD1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7C7A99-46AD-1778-14FC-E71C96510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DAG: Trabajos padres e hijos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9A8EE9B-7E71-C351-6592-58F7572CF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4CAEF2-6E75-5507-7256-8F9021C8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71D370C-1E53-600E-D9D6-3E7D9AC02B19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CO" sz="3600" dirty="0">
                <a:latin typeface="+mn-lt"/>
              </a:rPr>
              <a:t>Divide y </a:t>
            </a:r>
            <a:r>
              <a:rPr lang="es-CO" sz="3600" dirty="0" err="1">
                <a:latin typeface="+mn-lt"/>
              </a:rPr>
              <a:t>venceras</a:t>
            </a:r>
            <a:r>
              <a:rPr lang="es-CO" sz="3600" dirty="0">
                <a:latin typeface="+mn-lt"/>
              </a:rPr>
              <a:t>.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B780824-D1C7-D623-E9A5-48459310D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147" y="1199360"/>
            <a:ext cx="7906853" cy="56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831237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3F076-59E1-8BF7-E265-79E1E3664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F4414-501C-EA6F-1F4E-4DA51853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 err="1"/>
              <a:t>Orchestation</a:t>
            </a:r>
            <a:r>
              <a:rPr lang="es-ES" b="1" dirty="0"/>
              <a:t> Tools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E2D937C-0982-FF45-51CA-B920512B65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29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2A9F5-8467-2F96-C207-D1F2896AA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FA20FB0-2D17-1269-7016-414B3F1E2C0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Airflow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Databricks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LakeFlow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DataIKU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B0A279-0BAA-94EE-FFFE-A4F17E9D4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207" y="3765838"/>
            <a:ext cx="2952750" cy="154305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EFBC301A-3EB5-A6F2-F87C-31CC682E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19" y="1573789"/>
            <a:ext cx="3438525" cy="132397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0120C7D-F534-CDD4-6CC9-B4957CE3C3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486" y="4791507"/>
            <a:ext cx="31623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31736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07D922-7D6A-D241-8EF6-AA3F5F3EE9F0}"/>
              </a:ext>
            </a:extLst>
          </p:cNvPr>
          <p:cNvSpPr/>
          <p:nvPr/>
        </p:nvSpPr>
        <p:spPr>
          <a:xfrm>
            <a:off x="835527" y="968855"/>
            <a:ext cx="10518273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Sprint </a:t>
            </a:r>
            <a:r>
              <a:rPr kumimoji="0" lang="es-E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Goal</a:t>
            </a:r>
            <a:endParaRPr lang="es-ES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E44916-9FF8-F44C-8C02-4C82829A29AC}"/>
              </a:ext>
            </a:extLst>
          </p:cNvPr>
          <p:cNvSpPr/>
          <p:nvPr/>
        </p:nvSpPr>
        <p:spPr>
          <a:xfrm>
            <a:off x="835527" y="261573"/>
            <a:ext cx="4383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srgbClr val="FF6501"/>
                </a:solidFill>
                <a:latin typeface="Calibri" panose="020F0502020204030204"/>
              </a:rPr>
              <a:t>ETL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FF65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6367A3-3427-D846-91E4-10FEA09479CA}"/>
              </a:ext>
            </a:extLst>
          </p:cNvPr>
          <p:cNvSpPr/>
          <p:nvPr/>
        </p:nvSpPr>
        <p:spPr>
          <a:xfrm>
            <a:off x="736700" y="153955"/>
            <a:ext cx="98827" cy="738457"/>
          </a:xfrm>
          <a:prstGeom prst="rect">
            <a:avLst/>
          </a:prstGeom>
          <a:solidFill>
            <a:srgbClr val="F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Golden goal definición y significado | Diccionario Inglés Colli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3450" y="4309130"/>
            <a:ext cx="2800350" cy="1867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7715250" cy="4351338"/>
          </a:xfrm>
          <a:solidFill>
            <a:schemeClr val="bg2">
              <a:alpha val="68000"/>
            </a:schemeClr>
          </a:solidFill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4000" dirty="0">
                <a:latin typeface="+mn-lt"/>
              </a:rPr>
              <a:t>Panorama ETL</a:t>
            </a:r>
          </a:p>
        </p:txBody>
      </p:sp>
    </p:spTree>
    <p:extLst>
      <p:ext uri="{BB962C8B-B14F-4D97-AF65-F5344CB8AC3E}">
        <p14:creationId xmlns:p14="http://schemas.microsoft.com/office/powerpoint/2010/main" val="1381459150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44F92-64A8-618B-E19E-E042E2973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B7446-15ED-1AF3-7064-4515F92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Integration</a:t>
            </a:r>
            <a:r>
              <a:rPr lang="es-ES" b="1" dirty="0"/>
              <a:t> = Herramientas ETL Open </a:t>
            </a:r>
            <a:r>
              <a:rPr lang="es-ES" b="1" dirty="0" err="1"/>
              <a:t>Source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22328B2-D0E0-D505-E6E4-D1B1EE8A1E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30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00B943-4201-F694-3FF6-076A6BB8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F7A851C-2121-8195-13AD-2CD251D1A553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Talend</a:t>
            </a:r>
            <a:r>
              <a:rPr lang="es-ES" sz="3600" dirty="0">
                <a:latin typeface="+mn-lt"/>
              </a:rPr>
              <a:t> Open Studio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Pentaho Data </a:t>
            </a:r>
            <a:r>
              <a:rPr lang="es-ES" sz="3600" dirty="0" err="1">
                <a:latin typeface="+mn-lt"/>
              </a:rPr>
              <a:t>Integration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Dbt</a:t>
            </a:r>
            <a:r>
              <a:rPr lang="es-ES" sz="3600" dirty="0">
                <a:latin typeface="+mn-lt"/>
              </a:rPr>
              <a:t> (Data </a:t>
            </a:r>
            <a:r>
              <a:rPr lang="es-ES" sz="3600" dirty="0" err="1">
                <a:latin typeface="+mn-lt"/>
              </a:rPr>
              <a:t>Build</a:t>
            </a:r>
            <a:r>
              <a:rPr lang="es-ES" sz="3600" dirty="0">
                <a:latin typeface="+mn-lt"/>
              </a:rPr>
              <a:t> Tool): Moderna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Nifi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Apache </a:t>
            </a:r>
            <a:r>
              <a:rPr lang="es-ES" sz="3600" dirty="0" err="1">
                <a:latin typeface="+mn-lt"/>
              </a:rPr>
              <a:t>Airflow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40985217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A76F5-7D0E-6536-3DE9-587F987E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22DD9-FB76-C11C-EF17-424FF6F44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Integration</a:t>
            </a:r>
            <a:r>
              <a:rPr lang="es-ES" b="1" dirty="0"/>
              <a:t> = Herramientas ETL Comerciales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5EFAE29-FD6E-94B9-01F4-C0105B9B1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78521A-E097-8F63-9E0B-27388767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F6F57191-41CD-D39D-90ED-1C52356A986E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SSIS: </a:t>
            </a:r>
            <a:r>
              <a:rPr lang="es-ES" sz="3600" dirty="0" err="1">
                <a:latin typeface="+mn-lt"/>
              </a:rPr>
              <a:t>Sqlserver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Integration</a:t>
            </a:r>
            <a:r>
              <a:rPr lang="es-ES" sz="3600" dirty="0">
                <a:latin typeface="+mn-lt"/>
              </a:rPr>
              <a:t> </a:t>
            </a:r>
            <a:r>
              <a:rPr lang="es-ES" sz="3600" dirty="0" err="1">
                <a:latin typeface="+mn-lt"/>
              </a:rPr>
              <a:t>Services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IBM </a:t>
            </a:r>
            <a:r>
              <a:rPr lang="es-ES" sz="3600" dirty="0" err="1">
                <a:latin typeface="+mn-lt"/>
              </a:rPr>
              <a:t>Datastage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Oracle Data </a:t>
            </a:r>
            <a:r>
              <a:rPr lang="es-ES" sz="3600" dirty="0" err="1">
                <a:latin typeface="+mn-lt"/>
              </a:rPr>
              <a:t>Integrator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SAP Data </a:t>
            </a:r>
            <a:r>
              <a:rPr lang="es-ES" sz="3600" dirty="0" err="1">
                <a:latin typeface="+mn-lt"/>
              </a:rPr>
              <a:t>Services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Ab Infinito </a:t>
            </a: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50226466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EB379-0D36-3EC0-92F4-24BC04A2E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4F602-1F96-8057-2175-87FF1E95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Data </a:t>
            </a:r>
            <a:r>
              <a:rPr lang="es-ES" b="1" dirty="0" err="1"/>
              <a:t>Integration</a:t>
            </a:r>
            <a:r>
              <a:rPr lang="es-ES" b="1" dirty="0"/>
              <a:t> = Herramientas </a:t>
            </a:r>
            <a:r>
              <a:rPr lang="es-ES" b="1"/>
              <a:t>ETL Cloud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3E2496F-18DE-2C91-9A69-5D5C26E6D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32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9E9765-4901-BBDF-8740-86347A48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A64FCAC7-9847-167A-3AA5-4739CFB2FAB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AWS </a:t>
            </a:r>
            <a:r>
              <a:rPr lang="es-ES" sz="3600" dirty="0" err="1">
                <a:latin typeface="+mn-lt"/>
              </a:rPr>
              <a:t>Glue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GC </a:t>
            </a:r>
            <a:r>
              <a:rPr lang="es-ES" sz="3600" dirty="0" err="1">
                <a:latin typeface="+mn-lt"/>
              </a:rPr>
              <a:t>Dataflow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Azure </a:t>
            </a:r>
            <a:r>
              <a:rPr lang="es-ES" sz="3600" dirty="0" err="1">
                <a:latin typeface="+mn-lt"/>
              </a:rPr>
              <a:t>DataFactory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3936770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D19EE-01E7-952B-1627-6007BA038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E61978-D10F-F39C-B2F3-08DD0159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Retos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F5592C7-8917-420F-804A-337FAC3D1E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33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C5CC728-D597-8DD9-14EF-F9809432E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4E03DB93-453A-4E64-CAD8-7972049DC5E1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sz="3600" dirty="0">
                <a:solidFill>
                  <a:srgbClr val="4D4D4D"/>
                </a:solidFill>
                <a:latin typeface="Work Sans" panose="00000500000000000000" pitchFamily="50" charset="0"/>
              </a:rPr>
              <a:t>Múltiples fuentes de datos: Las empresas de BPO manejan datos de diferentes sistemas y plataformas.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600" dirty="0">
                <a:solidFill>
                  <a:srgbClr val="4D4D4D"/>
                </a:solidFill>
                <a:latin typeface="Work Sans" panose="00000500000000000000" pitchFamily="50" charset="0"/>
              </a:rPr>
              <a:t>Problemas de calidad de datos: Datos incompletos, inconsistentes o inexactos afectan la toma de decisiones.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600" dirty="0">
                <a:solidFill>
                  <a:srgbClr val="4D4D4D"/>
                </a:solidFill>
                <a:latin typeface="Work Sans" panose="00000500000000000000" pitchFamily="50" charset="0"/>
              </a:rPr>
              <a:t>Complejidades de integración de datos: Integrar datos de fuentes dispares es un desafío.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600" dirty="0">
                <a:solidFill>
                  <a:srgbClr val="4D4D4D"/>
                </a:solidFill>
                <a:latin typeface="Work Sans" panose="00000500000000000000" pitchFamily="50" charset="0"/>
              </a:rPr>
              <a:t>Acceso a datos en tiempo real: Acceder a los datos de manera oportuna para monitoreo y toma de decisiones es esencial.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3600" dirty="0">
                <a:solidFill>
                  <a:srgbClr val="4D4D4D"/>
                </a:solidFill>
                <a:latin typeface="Work Sans" panose="00000500000000000000" pitchFamily="50" charset="0"/>
              </a:rPr>
              <a:t>Riesgos de seguridad de los datos: Si no se cuenta con los controles adecuados, la información de los clientes puede perder confidencialidad, integridad y disponibilidad.</a:t>
            </a:r>
          </a:p>
        </p:txBody>
      </p:sp>
    </p:spTree>
    <p:extLst>
      <p:ext uri="{BB962C8B-B14F-4D97-AF65-F5344CB8AC3E}">
        <p14:creationId xmlns:p14="http://schemas.microsoft.com/office/powerpoint/2010/main" val="422900993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D686C-AE6A-E0A7-ED34-765E2813C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630C57-4A3A-13A5-3063-825810617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Retos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2F0ACA-891E-31E7-BD83-41B7C9BE08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FC1BBA-D8A7-F451-9A5B-EFD88A26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EB1B1425-A416-0FD4-2EAA-8B5A192444CE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600" dirty="0">
              <a:solidFill>
                <a:srgbClr val="4D4D4D"/>
              </a:solidFill>
              <a:latin typeface="Work Sans" panose="00000500000000000000" pitchFamily="50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3F8FD20-ADB7-1DB3-8FB0-F18F7F9A6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0888" cy="656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4225582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28C73-1EE0-86F3-31DE-1785E2FA6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A20FD-A160-4BBB-7BFC-5AF721E27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Retos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4CC833F-2560-8BD6-C358-E3DE421D2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3B63AEC-44AD-A62A-FB08-7F77618E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0BFB2CE1-58A1-7C1C-2164-25267150E2EE}"/>
              </a:ext>
            </a:extLst>
          </p:cNvPr>
          <p:cNvSpPr txBox="1">
            <a:spLocks/>
          </p:cNvSpPr>
          <p:nvPr/>
        </p:nvSpPr>
        <p:spPr>
          <a:xfrm>
            <a:off x="392965" y="1590413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300" dirty="0">
                <a:latin typeface="+mn-lt"/>
              </a:rPr>
              <a:t>Silos de Datos: Los datos pueden estar almacenados en sistemas o departamentos separados, creando silos de datos que dificultan la integración y el acceso a una vista completa de los datos.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300" dirty="0">
                <a:latin typeface="+mn-lt"/>
              </a:rPr>
              <a:t>Formatos de Datos Inconsistentes: Los datos pueden estar almacenados en diferentes formatos en varios sistemas y bases de datos, lo que dificulta su integración y análisis.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3300" dirty="0">
                <a:latin typeface="+mn-lt"/>
              </a:rPr>
              <a:t>Compatibilidad de Sistemas: Integrar datos de diferentes sistemas heredados o plataformas de terceros puede requerir un esfuerzo y una inversión significativos para establecer la compatibilidad y lograr un flujo de datos fluido.</a:t>
            </a:r>
          </a:p>
          <a:p>
            <a:endParaRPr lang="es-ES" sz="3600" dirty="0">
              <a:solidFill>
                <a:srgbClr val="4D4D4D"/>
              </a:solidFill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882621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B246E-135C-CD6A-A9B6-0F70ED3CA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B5A9A-89AB-35C7-E6A8-CE52292AA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Retos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CA1796B-6772-AFCA-43DA-63F00975D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7F36929-41B1-0584-5A39-AF8A07773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42A05538-36E7-5A35-36B9-C61DBE0980E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Mapeo y Transformación de Datos: Mapear y transformar datos para que se ajusten a la estructura y requisitos del sistema de destino puede ser complejo, especialmente al tratar con fuentes de datos heterogéneas.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Integración de Datos en Tiempo Real: Integrar flujos de datos en tiempo real con datos existentes puede ser desafiante, ya que requiere monitoreo continuo, sincronización y procesamiento oportuno.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600" dirty="0">
              <a:solidFill>
                <a:srgbClr val="4D4D4D"/>
              </a:solidFill>
              <a:latin typeface="Work Sans" panose="00000500000000000000" pitchFamily="50" charset="0"/>
            </a:endParaRPr>
          </a:p>
          <a:p>
            <a:endParaRPr lang="es-ES" sz="3600" dirty="0">
              <a:solidFill>
                <a:srgbClr val="4D4D4D"/>
              </a:solidFill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874057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B65E34A-0DCF-C828-D578-053C9A1D2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37</a:t>
            </a:fld>
            <a:endParaRPr lang="es-CO"/>
          </a:p>
        </p:txBody>
      </p:sp>
      <p:pic>
        <p:nvPicPr>
          <p:cNvPr id="3" name="Picture 2" descr="NGRX: Is it worth it?. If you ever developed any application… | by Peter  Osifeso | Web Factory LLC | Medium">
            <a:extLst>
              <a:ext uri="{FF2B5EF4-FFF2-40B4-BE49-F238E27FC236}">
                <a16:creationId xmlns:a16="http://schemas.microsoft.com/office/drawing/2014/main" id="{7F86CC97-2437-9667-83CC-2B590655D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492922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F373-3C1F-4BD9-F0E7-A6E124CBA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AC29D-7F88-5A10-DB1D-7D707417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71E98F9-0819-311C-C9B1-AB444FFD4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708B9B-5263-6D90-AC22-F75CF774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205A675A-5C54-7CA2-CC80-BC448B4F8605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s-ES" sz="3300" dirty="0">
              <a:latin typeface="+mn-lt"/>
            </a:endParaRPr>
          </a:p>
          <a:p>
            <a:endParaRPr lang="es-ES" sz="3300" dirty="0">
              <a:latin typeface="+mn-lt"/>
            </a:endParaRPr>
          </a:p>
          <a:p>
            <a:endParaRPr lang="es-ES" sz="9600" b="1" dirty="0">
              <a:latin typeface="+mn-lt"/>
            </a:endParaRPr>
          </a:p>
          <a:p>
            <a:r>
              <a:rPr lang="es-ES" sz="9600" b="1" dirty="0">
                <a:latin typeface="+mn-lt"/>
              </a:rPr>
              <a:t>ESTRATEGIA</a:t>
            </a:r>
          </a:p>
          <a:p>
            <a:endParaRPr lang="es-ES" sz="9600" b="1" dirty="0">
              <a:latin typeface="+mn-lt"/>
            </a:endParaRPr>
          </a:p>
          <a:p>
            <a:endParaRPr lang="es-ES" sz="9600" b="1" dirty="0">
              <a:latin typeface="+mn-lt"/>
            </a:endParaRPr>
          </a:p>
          <a:p>
            <a:endParaRPr lang="es-ES" sz="9600" b="1" dirty="0">
              <a:latin typeface="+mn-lt"/>
            </a:endParaRPr>
          </a:p>
          <a:p>
            <a:r>
              <a:rPr lang="es-ES" sz="9600" b="1" dirty="0">
                <a:latin typeface="+mn-lt"/>
              </a:rPr>
              <a:t>GESTIÓN DE DATOS</a:t>
            </a:r>
          </a:p>
          <a:p>
            <a:endParaRPr lang="es-ES" sz="33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600" dirty="0">
              <a:solidFill>
                <a:srgbClr val="4D4D4D"/>
              </a:solidFill>
              <a:latin typeface="Work Sans" panose="00000500000000000000" pitchFamily="50" charset="0"/>
            </a:endParaRPr>
          </a:p>
          <a:p>
            <a:endParaRPr lang="es-ES" sz="3600" dirty="0">
              <a:solidFill>
                <a:srgbClr val="4D4D4D"/>
              </a:solidFill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822062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D9F34-6D83-6D35-391B-699FBCE32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CF2106-4E54-70EB-47F5-0BF8ACD7A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Gestión de Datos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D247E18-05BA-5291-A159-B1413CBDF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39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EC83217-5157-44D5-A7A4-3E40BF28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FA145FBE-2C69-C116-F58C-BD49A260270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3300" dirty="0">
                <a:latin typeface="+mn-lt"/>
              </a:rPr>
              <a:t>BI: (Business </a:t>
            </a:r>
            <a:r>
              <a:rPr lang="es-ES" sz="3300" dirty="0" err="1">
                <a:latin typeface="+mn-lt"/>
              </a:rPr>
              <a:t>Intelligence</a:t>
            </a:r>
            <a:r>
              <a:rPr lang="es-ES" sz="3300" dirty="0">
                <a:latin typeface="+mn-lt"/>
              </a:rPr>
              <a:t>) permite una gestión efectiva de datos, análisis e informes.</a:t>
            </a:r>
          </a:p>
          <a:p>
            <a:endParaRPr lang="es-ES" sz="3300" dirty="0">
              <a:latin typeface="+mn-lt"/>
            </a:endParaRPr>
          </a:p>
          <a:p>
            <a:r>
              <a:rPr lang="es-ES" sz="3300" dirty="0">
                <a:latin typeface="+mn-lt"/>
              </a:rPr>
              <a:t>BIG DATA: ayuda a manejar grandes conjuntos de datos y proporcionan información en tiempo real.</a:t>
            </a:r>
          </a:p>
          <a:p>
            <a:endParaRPr lang="es-ES" sz="3300" dirty="0">
              <a:latin typeface="+mn-lt"/>
            </a:endParaRPr>
          </a:p>
          <a:p>
            <a:r>
              <a:rPr lang="es-ES" sz="3300" dirty="0">
                <a:latin typeface="+mn-lt"/>
              </a:rPr>
              <a:t>Gobierno de Datos: procesos, políticas y roles para garantizar que los datos sean confiables, consistentes y cumplan con los requisitos reglamentarios.</a:t>
            </a:r>
          </a:p>
          <a:p>
            <a:endParaRPr lang="es-ES" sz="3300" dirty="0">
              <a:latin typeface="+mn-lt"/>
            </a:endParaRPr>
          </a:p>
          <a:p>
            <a:r>
              <a:rPr lang="es-ES" sz="3300" dirty="0">
                <a:latin typeface="+mn-lt"/>
              </a:rPr>
              <a:t>En un marco de Transformación Digital (DX)</a:t>
            </a:r>
          </a:p>
          <a:p>
            <a:endParaRPr lang="es-ES" sz="3300" dirty="0">
              <a:latin typeface="+mn-lt"/>
            </a:endParaRPr>
          </a:p>
          <a:p>
            <a:endParaRPr lang="es-ES" sz="33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3600" dirty="0">
              <a:solidFill>
                <a:srgbClr val="4D4D4D"/>
              </a:solidFill>
              <a:latin typeface="Work Sans" panose="00000500000000000000" pitchFamily="50" charset="0"/>
            </a:endParaRPr>
          </a:p>
          <a:p>
            <a:endParaRPr lang="es-ES" sz="3600" dirty="0">
              <a:solidFill>
                <a:srgbClr val="4D4D4D"/>
              </a:solidFill>
              <a:latin typeface="Work Sans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2629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6C07D922-7D6A-D241-8EF6-AA3F5F3EE9F0}"/>
              </a:ext>
            </a:extLst>
          </p:cNvPr>
          <p:cNvSpPr/>
          <p:nvPr/>
        </p:nvSpPr>
        <p:spPr>
          <a:xfrm>
            <a:off x="994229" y="968855"/>
            <a:ext cx="10303813" cy="52322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</a:rPr>
              <a:t>Historia 1</a:t>
            </a:r>
            <a:endParaRPr lang="es-ES" sz="2800" b="1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EE44916-9FF8-F44C-8C02-4C82829A29AC}"/>
              </a:ext>
            </a:extLst>
          </p:cNvPr>
          <p:cNvSpPr/>
          <p:nvPr/>
        </p:nvSpPr>
        <p:spPr>
          <a:xfrm>
            <a:off x="835527" y="261573"/>
            <a:ext cx="43838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2800" b="1" dirty="0">
                <a:solidFill>
                  <a:srgbClr val="FF6501"/>
                </a:solidFill>
                <a:latin typeface="Calibri" panose="020F0502020204030204"/>
              </a:rPr>
              <a:t>ETL</a:t>
            </a:r>
            <a:endParaRPr kumimoji="0" lang="es-CO" sz="2800" b="1" i="0" u="none" strike="noStrike" kern="1200" cap="none" spc="0" normalizeH="0" baseline="0" noProof="0" dirty="0">
              <a:ln>
                <a:noFill/>
              </a:ln>
              <a:solidFill>
                <a:srgbClr val="FF650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6367A3-3427-D846-91E4-10FEA09479CA}"/>
              </a:ext>
            </a:extLst>
          </p:cNvPr>
          <p:cNvSpPr/>
          <p:nvPr/>
        </p:nvSpPr>
        <p:spPr>
          <a:xfrm>
            <a:off x="736700" y="153955"/>
            <a:ext cx="98827" cy="738457"/>
          </a:xfrm>
          <a:prstGeom prst="rect">
            <a:avLst/>
          </a:prstGeom>
          <a:solidFill>
            <a:srgbClr val="FFA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994229" y="1850949"/>
            <a:ext cx="10303813" cy="432601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Como un estudiante de la especialización quiero conocer el panorama de ETL</a:t>
            </a: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8006035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9252907-B045-4147-BA12-7C2593271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759" y="1401054"/>
            <a:ext cx="6985147" cy="40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7362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24FDC-3C64-48BB-2AE8-E9F27A350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F9B3D-1079-D193-B525-D518B829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Costo de Almacenamiento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6B6682-5DB3-22D9-CAF1-C4EAED35DD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16934E-D377-BCEF-D579-0050192B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DFDDC55A-539C-F82B-F02A-E0322652302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12F553-327E-E144-5AED-683C1290C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301" y="1252308"/>
            <a:ext cx="7174754" cy="503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3960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E335-B847-49FE-9E1D-587A505C6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5D44C3-3758-3D03-4B18-E11EDA303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Costo de computación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F966F5E-1591-342B-D94B-C06E744052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6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77F1ECC-6CB7-E25E-42AA-EB0BA3C7E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B641D51B-8C51-151F-3259-86E568DA4F6C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11B1AD6-0BA7-202D-6CC4-30C78C84E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051" y="1559293"/>
            <a:ext cx="6300785" cy="485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60509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8B378-2569-491C-B3AF-1E1F45702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1B948-E8AE-1290-2BFB-B022728C9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OLAP vs. OLTP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5F99FE3-67A6-B3C1-D049-CAC6FFC081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7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BC557E4-215F-0469-154D-BF9F3B27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E5886A7-6A8D-0E5C-9AFD-7A14632AB6A4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3D62258-67EE-A024-AC3D-E55EE369A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60" y="0"/>
            <a:ext cx="5056590" cy="6858000"/>
          </a:xfrm>
          <a:prstGeom prst="rect">
            <a:avLst/>
          </a:prstGeom>
        </p:spPr>
      </p:pic>
      <p:sp>
        <p:nvSpPr>
          <p:cNvPr id="9" name="Marcador de contenido 1">
            <a:extLst>
              <a:ext uri="{FF2B5EF4-FFF2-40B4-BE49-F238E27FC236}">
                <a16:creationId xmlns:a16="http://schemas.microsoft.com/office/drawing/2014/main" id="{A2BB6648-42C0-2C53-A603-01F7D0519CF4}"/>
              </a:ext>
            </a:extLst>
          </p:cNvPr>
          <p:cNvSpPr txBox="1">
            <a:spLocks/>
          </p:cNvSpPr>
          <p:nvPr/>
        </p:nvSpPr>
        <p:spPr>
          <a:xfrm>
            <a:off x="392965" y="1967194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Transactional</a:t>
            </a:r>
            <a:r>
              <a:rPr lang="es-ES" sz="3600" dirty="0">
                <a:latin typeface="+mn-lt"/>
              </a:rPr>
              <a:t>:</a:t>
            </a:r>
          </a:p>
          <a:p>
            <a:pPr algn="just">
              <a:lnSpc>
                <a:spcPct val="100000"/>
              </a:lnSpc>
            </a:pPr>
            <a:r>
              <a:rPr lang="es-ES" sz="3600" dirty="0">
                <a:latin typeface="+mn-lt"/>
              </a:rPr>
              <a:t>	</a:t>
            </a:r>
            <a:r>
              <a:rPr lang="es-ES" sz="3600" dirty="0" err="1">
                <a:latin typeface="+mn-lt"/>
              </a:rPr>
              <a:t>Postgres,MySQL</a:t>
            </a: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r>
              <a:rPr lang="es-ES" sz="3600" dirty="0" err="1">
                <a:latin typeface="+mn-lt"/>
              </a:rPr>
              <a:t>Analytical</a:t>
            </a:r>
            <a:r>
              <a:rPr lang="es-ES" sz="3600" dirty="0">
                <a:latin typeface="+mn-lt"/>
              </a:rPr>
              <a:t>:</a:t>
            </a:r>
          </a:p>
          <a:p>
            <a:pPr lvl="1" algn="just">
              <a:lnSpc>
                <a:spcPct val="100000"/>
              </a:lnSpc>
            </a:pPr>
            <a:r>
              <a:rPr lang="es-ES" sz="4400" dirty="0" err="1">
                <a:latin typeface="+mn-lt"/>
              </a:rPr>
              <a:t>Redshift</a:t>
            </a:r>
            <a:endParaRPr lang="es-ES" sz="4400" dirty="0">
              <a:latin typeface="+mn-lt"/>
            </a:endParaRPr>
          </a:p>
          <a:p>
            <a:pPr lvl="1" algn="just">
              <a:lnSpc>
                <a:spcPct val="100000"/>
              </a:lnSpc>
            </a:pPr>
            <a:r>
              <a:rPr lang="es-ES" sz="4400" dirty="0" err="1">
                <a:latin typeface="+mn-lt"/>
              </a:rPr>
              <a:t>Bigquery</a:t>
            </a:r>
            <a:r>
              <a:rPr lang="es-ES" sz="4400" dirty="0">
                <a:latin typeface="+mn-lt"/>
              </a:rPr>
              <a:t>,</a:t>
            </a:r>
          </a:p>
          <a:p>
            <a:pPr lvl="1" algn="just">
              <a:lnSpc>
                <a:spcPct val="100000"/>
              </a:lnSpc>
            </a:pPr>
            <a:r>
              <a:rPr lang="es-ES" sz="4400" dirty="0" err="1">
                <a:latin typeface="+mn-lt"/>
              </a:rPr>
              <a:t>Snowflake</a:t>
            </a:r>
            <a:endParaRPr lang="es-ES" sz="44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73529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EE9DD-FBD1-B601-DB47-6DC709B8D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2B25E-A070-F7D6-2015-817305C3F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Lista de Chequeo de Destino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57D458DD-05E1-07DF-5E46-61B1CB3387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8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934E61B-87F9-B457-6255-58828B311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9FCE5621-BAB9-37C5-7EC3-7C4A7520C780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ES" sz="3600" dirty="0">
              <a:latin typeface="+mn-lt"/>
            </a:endParaRPr>
          </a:p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sp>
        <p:nvSpPr>
          <p:cNvPr id="5" name="Marcador de contenido 1">
            <a:extLst>
              <a:ext uri="{FF2B5EF4-FFF2-40B4-BE49-F238E27FC236}">
                <a16:creationId xmlns:a16="http://schemas.microsoft.com/office/drawing/2014/main" id="{787CB615-5BCD-D396-1B96-58ABF06DD9BC}"/>
              </a:ext>
            </a:extLst>
          </p:cNvPr>
          <p:cNvSpPr txBox="1">
            <a:spLocks/>
          </p:cNvSpPr>
          <p:nvPr/>
        </p:nvSpPr>
        <p:spPr>
          <a:xfrm>
            <a:off x="1146629" y="20033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4C6C6199-07C9-BB29-7AD3-C8A74E83F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35526"/>
              </p:ext>
            </p:extLst>
          </p:nvPr>
        </p:nvGraphicFramePr>
        <p:xfrm>
          <a:off x="889539" y="1495615"/>
          <a:ext cx="8128000" cy="450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441635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864183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Pregunta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333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Quién es el cliente?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Direccion</a:t>
                      </a:r>
                      <a:r>
                        <a:rPr lang="es-CO" dirty="0"/>
                        <a:t> financiera (Ventas)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27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Cómo será usada la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Reportes financieros y estrategia de ventas trimestral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1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Existen múltiples fuentes?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717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Cual es el formato?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Semi estructurado. API.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682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CO" dirty="0"/>
                        <a:t>Cual es la frecuencia?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Cada hora.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926233"/>
                  </a:ext>
                </a:extLst>
              </a:tr>
              <a:tr h="291592">
                <a:tc>
                  <a:txBody>
                    <a:bodyPr/>
                    <a:lstStyle/>
                    <a:p>
                      <a:r>
                        <a:rPr lang="es-CO" dirty="0"/>
                        <a:t>Cual es el volumen?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Aproximadamente 1K filas cada día.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671676"/>
                  </a:ext>
                </a:extLst>
              </a:tr>
              <a:tr h="217424">
                <a:tc>
                  <a:txBody>
                    <a:bodyPr/>
                    <a:lstStyle/>
                    <a:p>
                      <a:r>
                        <a:rPr lang="es-CO" dirty="0"/>
                        <a:t>Que procesamiento se requiere?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Preparacion</a:t>
                      </a:r>
                      <a:r>
                        <a:rPr lang="es-CO" dirty="0"/>
                        <a:t> como cambio de nombre de columnas y enriquecimiento con otras fuentes.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935345"/>
                  </a:ext>
                </a:extLst>
              </a:tr>
              <a:tr h="143256">
                <a:tc>
                  <a:txBody>
                    <a:bodyPr/>
                    <a:lstStyle/>
                    <a:p>
                      <a:r>
                        <a:rPr lang="es-CO" dirty="0"/>
                        <a:t>Como y donde será almacenada la data?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Tabla de hechos. </a:t>
                      </a:r>
                      <a:r>
                        <a:rPr lang="es-CO" dirty="0" err="1"/>
                        <a:t>Datawarehouse</a:t>
                      </a:r>
                      <a:r>
                        <a:rPr lang="es-CO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89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7735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02601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A3683-F643-42A9-6FD9-996071B09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9C667B-D009-E956-E10C-A28F26423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65" y="752284"/>
            <a:ext cx="9121149" cy="590931"/>
          </a:xfrm>
        </p:spPr>
        <p:txBody>
          <a:bodyPr/>
          <a:lstStyle/>
          <a:p>
            <a:r>
              <a:rPr lang="es-ES" b="1" dirty="0"/>
              <a:t>Consideraciones de </a:t>
            </a:r>
            <a:r>
              <a:rPr lang="es-ES" b="1" dirty="0" err="1"/>
              <a:t>Ingestion</a:t>
            </a:r>
            <a:r>
              <a:rPr lang="es-ES" b="1" dirty="0"/>
              <a:t>: Frecuencia</a:t>
            </a:r>
            <a:endParaRPr lang="es-CO" b="1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140205F-AF46-4DD4-356E-85E02A290D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60BBA4-C6AF-C845-8405-0D878B5989B4}" type="slidenum">
              <a:rPr lang="es-CO" smtClean="0"/>
              <a:pPr/>
              <a:t>9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47E4FCE-DB6E-E707-3C0A-706ABAC63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© TODOS LOS DERECHOS RESERVADOS POR FUNDACIÓN UNIVERSITARIA COMPENSAR</a:t>
            </a:r>
          </a:p>
        </p:txBody>
      </p:sp>
      <p:sp>
        <p:nvSpPr>
          <p:cNvPr id="6" name="Marcador de contenido 1">
            <a:extLst>
              <a:ext uri="{FF2B5EF4-FFF2-40B4-BE49-F238E27FC236}">
                <a16:creationId xmlns:a16="http://schemas.microsoft.com/office/drawing/2014/main" id="{7564F132-6E58-A9A1-811C-60A7F6F8299B}"/>
              </a:ext>
            </a:extLst>
          </p:cNvPr>
          <p:cNvSpPr txBox="1">
            <a:spLocks/>
          </p:cNvSpPr>
          <p:nvPr/>
        </p:nvSpPr>
        <p:spPr>
          <a:xfrm>
            <a:off x="994229" y="1850949"/>
            <a:ext cx="10303813" cy="4326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ts val="2080"/>
              </a:lnSpc>
              <a:spcBef>
                <a:spcPts val="10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endParaRPr lang="es-CO" sz="3600" dirty="0">
              <a:latin typeface="+mn-lt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3CA5B1-C592-C7E9-54C3-7E5A14D8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144" y="1542786"/>
            <a:ext cx="6838597" cy="43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79184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Tema de Office">
  <a:themeElements>
    <a:clrScheme name="COMPENSAR">
      <a:dk1>
        <a:srgbClr val="000000"/>
      </a:dk1>
      <a:lt1>
        <a:srgbClr val="FFFFFF"/>
      </a:lt1>
      <a:dk2>
        <a:srgbClr val="FF6600"/>
      </a:dk2>
      <a:lt2>
        <a:srgbClr val="FFFFFF"/>
      </a:lt2>
      <a:accent1>
        <a:srgbClr val="009F4C"/>
      </a:accent1>
      <a:accent2>
        <a:srgbClr val="F7AB08"/>
      </a:accent2>
      <a:accent3>
        <a:srgbClr val="E6007D"/>
      </a:accent3>
      <a:accent4>
        <a:srgbClr val="6C207E"/>
      </a:accent4>
      <a:accent5>
        <a:srgbClr val="A1C6CF"/>
      </a:accent5>
      <a:accent6>
        <a:srgbClr val="BA8569"/>
      </a:accent6>
      <a:hlink>
        <a:srgbClr val="80C5C3"/>
      </a:hlink>
      <a:folHlink>
        <a:srgbClr val="34688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MPENSAR-FU-plantilla-PPT" id="{0E8E79F7-5FA7-B540-B4F2-0E2CB989B32E}" vid="{935D25B8-0EE6-5544-AEAD-E32DAB8D0737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E11E3B23DDC514DB7F73542BD70D7C2" ma:contentTypeVersion="10" ma:contentTypeDescription="Crear nuevo documento." ma:contentTypeScope="" ma:versionID="12c24c8bff77da01694d6a6645201120">
  <xsd:schema xmlns:xsd="http://www.w3.org/2001/XMLSchema" xmlns:xs="http://www.w3.org/2001/XMLSchema" xmlns:p="http://schemas.microsoft.com/office/2006/metadata/properties" xmlns:ns3="b7474ee4-0666-4c88-b232-79c3aff4727a" xmlns:ns4="23635fae-8dd0-4974-b060-aa53042da987" targetNamespace="http://schemas.microsoft.com/office/2006/metadata/properties" ma:root="true" ma:fieldsID="5a382e7c3c0e102ab47483544b9768f0" ns3:_="" ns4:_="">
    <xsd:import namespace="b7474ee4-0666-4c88-b232-79c3aff4727a"/>
    <xsd:import namespace="23635fae-8dd0-4974-b060-aa53042da9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474ee4-0666-4c88-b232-79c3aff472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635fae-8dd0-4974-b060-aa53042da98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B6FF56-13BC-48D8-9F6F-EEE6DF85C044}">
  <ds:schemaRefs>
    <ds:schemaRef ds:uri="http://www.w3.org/XML/1998/namespace"/>
    <ds:schemaRef ds:uri="23635fae-8dd0-4974-b060-aa53042da987"/>
    <ds:schemaRef ds:uri="http://purl.org/dc/dcmitype/"/>
    <ds:schemaRef ds:uri="http://purl.org/dc/terms/"/>
    <ds:schemaRef ds:uri="b7474ee4-0666-4c88-b232-79c3aff4727a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9FE1DF0E-8F8A-40AB-8B31-0157B4C9CF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10BEB3-E951-4EB8-9869-153CB52F6741}">
  <ds:schemaRefs>
    <ds:schemaRef ds:uri="23635fae-8dd0-4974-b060-aa53042da987"/>
    <ds:schemaRef ds:uri="b7474ee4-0666-4c88-b232-79c3aff472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65bd4d2-aa7c-445f-9ef8-222ebb1d2b43}" enabled="1" method="Privileged" siteId="{9744600e-3e04-492e-baa1-25ec245c6f10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19155</TotalTime>
  <Words>1291</Words>
  <Application>Microsoft Office PowerPoint</Application>
  <PresentationFormat>Panorámica</PresentationFormat>
  <Paragraphs>254</Paragraphs>
  <Slides>40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Roboto</vt:lpstr>
      <vt:lpstr>Work Sans</vt:lpstr>
      <vt:lpstr>2_Tema de Office</vt:lpstr>
      <vt:lpstr>Técnicas de Extracción y Almacenamiento de datos masivos</vt:lpstr>
      <vt:lpstr>Presentación de PowerPoint</vt:lpstr>
      <vt:lpstr>Presentación de PowerPoint</vt:lpstr>
      <vt:lpstr>Presentación de PowerPoint</vt:lpstr>
      <vt:lpstr>Costo de Almacenamiento</vt:lpstr>
      <vt:lpstr>Costo de computación</vt:lpstr>
      <vt:lpstr>OLAP vs. OLTP</vt:lpstr>
      <vt:lpstr>Lista de Chequeo de Destino</vt:lpstr>
      <vt:lpstr>Consideraciones de Ingestion: Frecuencia</vt:lpstr>
      <vt:lpstr>Servicios de mensajes</vt:lpstr>
      <vt:lpstr>Streaming</vt:lpstr>
      <vt:lpstr>Escogiendo una solución</vt:lpstr>
      <vt:lpstr>Soluciones Imperativas</vt:lpstr>
      <vt:lpstr>Transformación de data</vt:lpstr>
      <vt:lpstr>Transformación de data: Lenguajes</vt:lpstr>
      <vt:lpstr>Transformación de data: Frameworks</vt:lpstr>
      <vt:lpstr>Transformación de data: Frameworks</vt:lpstr>
      <vt:lpstr>Transformación de data: Patrones</vt:lpstr>
      <vt:lpstr>Transformación de data: Patrones 2</vt:lpstr>
      <vt:lpstr>Mejores prácticas</vt:lpstr>
      <vt:lpstr>Mejores prácticas</vt:lpstr>
      <vt:lpstr>El Futuro</vt:lpstr>
      <vt:lpstr>Data Orchestation:</vt:lpstr>
      <vt:lpstr>Por que Data Orchestation?</vt:lpstr>
      <vt:lpstr>Por que Data Orchestation?</vt:lpstr>
      <vt:lpstr>DAG</vt:lpstr>
      <vt:lpstr>DAG: orquestaciones</vt:lpstr>
      <vt:lpstr>DAG: Trabajos padres e hijos</vt:lpstr>
      <vt:lpstr>Orchestation Tools</vt:lpstr>
      <vt:lpstr>Data Integration = Herramientas ETL Open Source</vt:lpstr>
      <vt:lpstr>Data Integration = Herramientas ETL Comerciales</vt:lpstr>
      <vt:lpstr>Data Integration = Herramientas ETL Cloud</vt:lpstr>
      <vt:lpstr>Retos</vt:lpstr>
      <vt:lpstr>Retos</vt:lpstr>
      <vt:lpstr>Retos</vt:lpstr>
      <vt:lpstr>Retos</vt:lpstr>
      <vt:lpstr>Presentación de PowerPoint</vt:lpstr>
      <vt:lpstr>Presentación de PowerPoint</vt:lpstr>
      <vt:lpstr>Gestión de Datos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Santiago Borda Cruz</dc:creator>
  <cp:lastModifiedBy>ADRIANA MARIA RIOS</cp:lastModifiedBy>
  <cp:revision>231</cp:revision>
  <dcterms:created xsi:type="dcterms:W3CDTF">2020-07-02T21:23:31Z</dcterms:created>
  <dcterms:modified xsi:type="dcterms:W3CDTF">2025-09-20T12:09:23Z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0x010100AE11E3B23DDC514DB7F73542BD70D7C2</vt:lpwstr>
  </property>
  <property fmtid="{D5CDD505-2E9C-101B-9397-08002B2CF9AE}" pid="3" name="ClassificationContentMarkingFooterLocations">
    <vt:lpwstr>2_Tema de Office:6</vt:lpwstr>
  </property>
  <property fmtid="{D5CDD505-2E9C-101B-9397-08002B2CF9AE}" pid="4" name="ClassificationContentMarkingFooterText">
    <vt:lpwstr>***Este documento está clasificado como PUBLICO por TELEFÓNICA.
***This document is classified as PUBLIC by TELEFÓNICA.</vt:lpwstr>
  </property>
</Properties>
</file>