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63" r:id="rId4"/>
    <p:sldId id="258" r:id="rId5"/>
    <p:sldId id="264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omi Chaix-Eichel" initials="NCE" lastIdx="1" clrIdx="0">
    <p:extLst>
      <p:ext uri="{19B8F6BF-5375-455C-9EA6-DF929625EA0E}">
        <p15:presenceInfo xmlns:p15="http://schemas.microsoft.com/office/powerpoint/2012/main" userId="S::naomi.chaix-eichel@u-psud.fr::4da25644-68d9-4c8c-8890-78bb9d3fea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98"/>
    <p:restoredTop sz="92181"/>
  </p:normalViewPr>
  <p:slideViewPr>
    <p:cSldViewPr snapToGrid="0" snapToObjects="1">
      <p:cViewPr varScale="1">
        <p:scale>
          <a:sx n="101" d="100"/>
          <a:sy n="101" d="100"/>
        </p:scale>
        <p:origin x="20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3T09:58:40.841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CFCFE-A481-0249-9162-D36CAAA9938D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C273E-C64E-F44B-B073-783C828F30D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69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technique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that’s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capable of scanning a set of documents,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phrase patterns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automatically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groups and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expressions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best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characterize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set of documents.</a:t>
            </a:r>
          </a:p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topic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businesses are able to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offload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simple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onto machines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overloading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much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data. Just imagine the time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team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spend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more important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if a machine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able to sort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endless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surveys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support tickets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morning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C273E-C64E-F44B-B073-783C828F30D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81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C273E-C64E-F44B-B073-783C828F30D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196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C273E-C64E-F44B-B073-783C828F30D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356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to say:</a:t>
            </a:r>
          </a:p>
          <a:p>
            <a:endParaRPr lang="en-GB" dirty="0"/>
          </a:p>
          <a:p>
            <a:r>
              <a:rPr lang="en-GB" dirty="0"/>
              <a:t>There are two types of ML:</a:t>
            </a:r>
          </a:p>
          <a:p>
            <a:endParaRPr lang="en-GB" dirty="0"/>
          </a:p>
          <a:p>
            <a:r>
              <a:rPr lang="en-GB" dirty="0"/>
              <a:t>SUPERVISED: develops predictive models thanks to the input and its label: see the example: the model first need to be trained with data training: (X,Y)train that will be feed in the model.</a:t>
            </a:r>
          </a:p>
          <a:p>
            <a:r>
              <a:rPr lang="en-GB" dirty="0"/>
              <a:t>Here X= the images, Y= Duck or not (= the label)</a:t>
            </a:r>
          </a:p>
          <a:p>
            <a:r>
              <a:rPr lang="en-GB" dirty="0"/>
              <a:t>Once trained: the model is ready to make any predictions from an image, and predict Duck or Not </a:t>
            </a:r>
          </a:p>
          <a:p>
            <a:endParaRPr lang="en-GB" dirty="0"/>
          </a:p>
          <a:p>
            <a:r>
              <a:rPr lang="en-GB" dirty="0"/>
              <a:t>UNSUPERVISED : Don’t need any training step, need only the input, and from it will find some patterns, clusters and output them. Example here: The model itself made some clusters, it is the output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C273E-C64E-F44B-B073-783C828F30D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83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C273E-C64E-F44B-B073-783C828F30D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373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C273E-C64E-F44B-B073-783C828F30D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42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6C63-052A-8343-ACAD-7089E7FFF722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B2D1-443A-CE4D-B5B6-3D879760FF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990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6C63-052A-8343-ACAD-7089E7FFF722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B2D1-443A-CE4D-B5B6-3D879760FF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49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6C63-052A-8343-ACAD-7089E7FFF722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B2D1-443A-CE4D-B5B6-3D879760FF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96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6C63-052A-8343-ACAD-7089E7FFF722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B2D1-443A-CE4D-B5B6-3D879760FF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33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6C63-052A-8343-ACAD-7089E7FFF722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B2D1-443A-CE4D-B5B6-3D879760FF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532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6C63-052A-8343-ACAD-7089E7FFF722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B2D1-443A-CE4D-B5B6-3D879760FF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7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6C63-052A-8343-ACAD-7089E7FFF722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B2D1-443A-CE4D-B5B6-3D879760FFFE}" type="slidenum">
              <a:rPr lang="en-GB" smtClean="0"/>
              <a:t>‹N°›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9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6C63-052A-8343-ACAD-7089E7FFF722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B2D1-443A-CE4D-B5B6-3D879760FF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20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6C63-052A-8343-ACAD-7089E7FFF722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B2D1-443A-CE4D-B5B6-3D879760FF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49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6C63-052A-8343-ACAD-7089E7FFF722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B2D1-443A-CE4D-B5B6-3D879760FF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04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C7B6C63-052A-8343-ACAD-7089E7FFF722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B2D1-443A-CE4D-B5B6-3D879760FF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72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C7B6C63-052A-8343-ACAD-7089E7FFF722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DD8B2D1-443A-CE4D-B5B6-3D879760FF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88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6A6DCF-CDB3-7840-A306-C0C3B372D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277562"/>
            <a:ext cx="8991600" cy="1645920"/>
          </a:xfrm>
        </p:spPr>
        <p:txBody>
          <a:bodyPr/>
          <a:lstStyle/>
          <a:p>
            <a:r>
              <a:rPr lang="en-GB" dirty="0"/>
              <a:t>INTRODUCTION TO TOPIC MODELLING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1E33212-0868-EA4D-901F-272734CF1769}"/>
              </a:ext>
            </a:extLst>
          </p:cNvPr>
          <p:cNvSpPr txBox="1"/>
          <p:nvPr/>
        </p:nvSpPr>
        <p:spPr>
          <a:xfrm>
            <a:off x="1066575" y="4258524"/>
            <a:ext cx="9824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A Machine Learning method for an automatic analyse of text data.</a:t>
            </a:r>
          </a:p>
        </p:txBody>
      </p:sp>
    </p:spTree>
    <p:extLst>
      <p:ext uri="{BB962C8B-B14F-4D97-AF65-F5344CB8AC3E}">
        <p14:creationId xmlns:p14="http://schemas.microsoft.com/office/powerpoint/2010/main" val="394253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6F90AF-BE1B-494E-838E-E5D02FAF9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/>
              <a:t>WHAT IS machine learning 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9FE660-E3DF-47E7-962D-66C6F6CE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C29FEE-8E8F-43D5-AD23-EB4060B4D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DB3ABA-8AA5-F34F-9C87-F13D33B07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229" y="1293275"/>
            <a:ext cx="5802564" cy="427939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660780B-2D47-F64C-A3B5-D0F73464060D}"/>
              </a:ext>
            </a:extLst>
          </p:cNvPr>
          <p:cNvSpPr txBox="1"/>
          <p:nvPr/>
        </p:nvSpPr>
        <p:spPr>
          <a:xfrm>
            <a:off x="7700227" y="2600099"/>
            <a:ext cx="44188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i="1" dirty="0"/>
              <a:t>Artificial Intelligence (AI)</a:t>
            </a:r>
            <a:r>
              <a:rPr lang="en-GB" dirty="0"/>
              <a:t>: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 a </a:t>
            </a:r>
            <a:r>
              <a:rPr lang="fr-FR" dirty="0" err="1"/>
              <a:t>field</a:t>
            </a:r>
            <a:r>
              <a:rPr lang="fr-FR" dirty="0"/>
              <a:t> of computer science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a </a:t>
            </a:r>
            <a:r>
              <a:rPr lang="en-GB" dirty="0"/>
              <a:t>computer</a:t>
            </a:r>
            <a:r>
              <a:rPr lang="fr-FR" dirty="0"/>
              <a:t> system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>
                <a:highlight>
                  <a:srgbClr val="FFFF00"/>
                </a:highlight>
              </a:rPr>
              <a:t>mimic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human</a:t>
            </a:r>
            <a:r>
              <a:rPr lang="fr-FR" dirty="0">
                <a:highlight>
                  <a:srgbClr val="FFFF00"/>
                </a:highlight>
              </a:rPr>
              <a:t> intelligence</a:t>
            </a:r>
            <a:r>
              <a:rPr lang="fr-FR" dirty="0"/>
              <a:t>.</a:t>
            </a:r>
          </a:p>
          <a:p>
            <a:pPr lvl="1">
              <a:spcAft>
                <a:spcPts val="600"/>
              </a:spcAft>
            </a:pPr>
            <a:endParaRPr lang="fr-FR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77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6F90AF-BE1B-494E-838E-E5D02FAF9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/>
              <a:t>WHAT IS machine learning ?</a:t>
            </a:r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DB3ABA-8AA5-F34F-9C87-F13D33B07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229" y="1293275"/>
            <a:ext cx="5802564" cy="427939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660780B-2D47-F64C-A3B5-D0F73464060D}"/>
              </a:ext>
            </a:extLst>
          </p:cNvPr>
          <p:cNvSpPr txBox="1"/>
          <p:nvPr/>
        </p:nvSpPr>
        <p:spPr>
          <a:xfrm>
            <a:off x="7700227" y="2600099"/>
            <a:ext cx="44188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i="1" dirty="0"/>
              <a:t>Artificial Intelligence (AI)</a:t>
            </a:r>
            <a:r>
              <a:rPr lang="en-GB" dirty="0"/>
              <a:t>: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 a </a:t>
            </a:r>
            <a:r>
              <a:rPr lang="fr-FR" dirty="0" err="1"/>
              <a:t>field</a:t>
            </a:r>
            <a:r>
              <a:rPr lang="fr-FR" dirty="0"/>
              <a:t> of computer science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a </a:t>
            </a:r>
            <a:r>
              <a:rPr lang="en-GB" dirty="0"/>
              <a:t>computer</a:t>
            </a:r>
            <a:r>
              <a:rPr lang="fr-FR" dirty="0"/>
              <a:t> system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>
                <a:highlight>
                  <a:srgbClr val="FFFF00"/>
                </a:highlight>
              </a:rPr>
              <a:t>mimic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human</a:t>
            </a:r>
            <a:r>
              <a:rPr lang="fr-FR" dirty="0">
                <a:highlight>
                  <a:srgbClr val="FFFF00"/>
                </a:highlight>
              </a:rPr>
              <a:t> intelligence</a:t>
            </a:r>
            <a:r>
              <a:rPr lang="fr-FR" dirty="0"/>
              <a:t>.</a:t>
            </a:r>
          </a:p>
          <a:p>
            <a:pPr lvl="1">
              <a:spcAft>
                <a:spcPts val="600"/>
              </a:spcAft>
            </a:pPr>
            <a:endParaRPr lang="fr-FR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81F0D9-22AA-7F4C-9A72-F1B6C09D5E3D}"/>
              </a:ext>
            </a:extLst>
          </p:cNvPr>
          <p:cNvSpPr/>
          <p:nvPr/>
        </p:nvSpPr>
        <p:spPr>
          <a:xfrm>
            <a:off x="7700227" y="4327619"/>
            <a:ext cx="4434971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i="1" dirty="0"/>
              <a:t>Machine learning (ML): 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a subfield of AI that is about </a:t>
            </a:r>
            <a:r>
              <a:rPr lang="en-GB" dirty="0">
                <a:highlight>
                  <a:srgbClr val="FFFF00"/>
                </a:highlight>
              </a:rPr>
              <a:t>extracting knowledge from the data</a:t>
            </a:r>
            <a:r>
              <a:rPr lang="en-GB" dirty="0"/>
              <a:t>,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allows machines </a:t>
            </a:r>
            <a:r>
              <a:rPr lang="en-GB" b="1" dirty="0"/>
              <a:t>to learn without first having been programmed specifically for this purpose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865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52B002-C87D-9640-A915-89ADC3224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86744"/>
            <a:ext cx="4486656" cy="1645920"/>
          </a:xfrm>
          <a:prstGeom prst="ellipse">
            <a:avLst/>
          </a:prstGeo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1800" dirty="0"/>
              <a:t>SUPERVISED VS UNSUPERVISED MACHINE LEARNING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0F143B-3981-4FC2-BB15-0C5867633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610B873-6E24-4B45-A095-E2150B5E7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21641"/>
            <a:ext cx="6138675" cy="342696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47F326B-D2C0-F249-8DD8-033B9999F4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77" t="246" r="1903"/>
          <a:stretch/>
        </p:blipFill>
        <p:spPr>
          <a:xfrm>
            <a:off x="6146374" y="211016"/>
            <a:ext cx="6045625" cy="269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5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59A37FE2-75EE-4D4A-BC07-536F51FA6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13" y="3377509"/>
            <a:ext cx="4050434" cy="273404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CD3F51F-E0F2-41F0-9EAD-111C87DFF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D78430-938B-6943-81F1-95225D70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362390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sz="2400" dirty="0"/>
              <a:t>SUPERVISED VS UNSUPERVISED MACHINE LEARNING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76A90AE-EA09-E74E-B63A-6127C239D2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171"/>
          <a:stretch/>
        </p:blipFill>
        <p:spPr>
          <a:xfrm>
            <a:off x="321733" y="691435"/>
            <a:ext cx="4671595" cy="236434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55ED93A-9BA0-A54C-A55F-4F6D2181BFF0}"/>
              </a:ext>
            </a:extLst>
          </p:cNvPr>
          <p:cNvSpPr txBox="1"/>
          <p:nvPr/>
        </p:nvSpPr>
        <p:spPr>
          <a:xfrm>
            <a:off x="5939256" y="1907725"/>
            <a:ext cx="5285791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SUPERVISED</a:t>
            </a:r>
            <a:r>
              <a:rPr lang="en-US" dirty="0">
                <a:solidFill>
                  <a:srgbClr val="FFFFFF"/>
                </a:solidFill>
              </a:rPr>
              <a:t>: </a:t>
            </a:r>
            <a:r>
              <a:rPr lang="en-US" b="1" dirty="0">
                <a:solidFill>
                  <a:srgbClr val="FFFFFF"/>
                </a:solidFill>
              </a:rPr>
              <a:t>Mapping of  </a:t>
            </a:r>
            <a:r>
              <a:rPr lang="en-US" b="1" dirty="0" err="1">
                <a:solidFill>
                  <a:srgbClr val="FFFFFF"/>
                </a:solidFill>
              </a:rPr>
              <a:t>Y</a:t>
            </a:r>
            <a:r>
              <a:rPr lang="en-US" b="1" baseline="-25000" dirty="0" err="1">
                <a:solidFill>
                  <a:srgbClr val="FFFFFF"/>
                </a:solidFill>
              </a:rPr>
              <a:t>train</a:t>
            </a:r>
            <a:r>
              <a:rPr lang="en-US" b="1" dirty="0">
                <a:solidFill>
                  <a:srgbClr val="FFFFFF"/>
                </a:solidFill>
              </a:rPr>
              <a:t>= f(</a:t>
            </a:r>
            <a:r>
              <a:rPr lang="en-US" b="1" dirty="0" err="1">
                <a:solidFill>
                  <a:srgbClr val="FFFFFF"/>
                </a:solidFill>
              </a:rPr>
              <a:t>X</a:t>
            </a:r>
            <a:r>
              <a:rPr lang="en-US" b="1" baseline="-25000" dirty="0" err="1">
                <a:solidFill>
                  <a:srgbClr val="FFFFFF"/>
                </a:solidFill>
              </a:rPr>
              <a:t>train</a:t>
            </a:r>
            <a:r>
              <a:rPr lang="en-US" b="1" dirty="0">
                <a:solidFill>
                  <a:srgbClr val="FFFFFF"/>
                </a:solidFill>
              </a:rPr>
              <a:t>)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FFFFFF"/>
                </a:solidFill>
              </a:rPr>
              <a:t>Classification</a:t>
            </a:r>
            <a:r>
              <a:rPr lang="en-US" dirty="0">
                <a:solidFill>
                  <a:srgbClr val="FFFFFF"/>
                </a:solidFill>
              </a:rPr>
              <a:t>:  for categorical values: Duck/Not Duck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FFFFFF"/>
                </a:solidFill>
              </a:rPr>
              <a:t>Regression</a:t>
            </a:r>
            <a:r>
              <a:rPr lang="en-US" dirty="0">
                <a:solidFill>
                  <a:srgbClr val="FFFFFF"/>
                </a:solidFill>
              </a:rPr>
              <a:t>:  for continuous value, for example, the prediction of pressure, temperature, etc. 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3D3A753-8BAF-8247-A5D6-937AE22B6F6E}"/>
              </a:ext>
            </a:extLst>
          </p:cNvPr>
          <p:cNvSpPr txBox="1"/>
          <p:nvPr/>
        </p:nvSpPr>
        <p:spPr>
          <a:xfrm>
            <a:off x="5812677" y="4216139"/>
            <a:ext cx="5538951" cy="1928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UNSUPERVISED: only input data required</a:t>
            </a:r>
            <a:endParaRPr lang="en-US" dirty="0">
              <a:solidFill>
                <a:srgbClr val="FFFFFF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FFFFFF"/>
                </a:solidFill>
              </a:rPr>
              <a:t>Clustering: </a:t>
            </a:r>
            <a:r>
              <a:rPr lang="fr-FR" dirty="0">
                <a:solidFill>
                  <a:schemeClr val="bg1"/>
                </a:solidFill>
              </a:rPr>
              <a:t> </a:t>
            </a:r>
            <a:r>
              <a:rPr lang="fr-FR" dirty="0" err="1">
                <a:solidFill>
                  <a:schemeClr val="bg1"/>
                </a:solidFill>
              </a:rPr>
              <a:t>used</a:t>
            </a:r>
            <a:r>
              <a:rPr lang="fr-FR" dirty="0">
                <a:solidFill>
                  <a:schemeClr val="bg1"/>
                </a:solidFill>
              </a:rPr>
              <a:t> to </a:t>
            </a:r>
            <a:r>
              <a:rPr lang="fr-FR" dirty="0" err="1">
                <a:solidFill>
                  <a:schemeClr val="bg1"/>
                </a:solidFill>
              </a:rPr>
              <a:t>discover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groupings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found</a:t>
            </a:r>
            <a:r>
              <a:rPr lang="fr-FR" dirty="0">
                <a:solidFill>
                  <a:schemeClr val="bg1"/>
                </a:solidFill>
              </a:rPr>
              <a:t> in the input data.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801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288CD7-9528-3541-8412-27528DB3D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/>
              <a:t>TOPIC MODELLING: UNSUPERVISED APPROACH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723C35-8B77-2F40-ACD5-9AD87F6197F8}"/>
              </a:ext>
            </a:extLst>
          </p:cNvPr>
          <p:cNvSpPr/>
          <p:nvPr/>
        </p:nvSpPr>
        <p:spPr>
          <a:xfrm>
            <a:off x="4672103" y="640080"/>
            <a:ext cx="6883072" cy="1624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Topic Modeling: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process of dividing a corpus of documents in two:</a:t>
            </a:r>
          </a:p>
          <a:p>
            <a:pPr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list of the topics covered by the documents in the corpus</a:t>
            </a:r>
          </a:p>
          <a:p>
            <a:pPr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Several sets of documents from the corpus grouped by the topics they cover.</a:t>
            </a:r>
            <a:endParaRPr lang="en-US" b="0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FD06834-32B3-5240-B31C-3F6543556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83" y="2265038"/>
            <a:ext cx="6511712" cy="3744235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9511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C061BA-A32C-634A-A96F-6DE0BB7D9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GB"/>
              <a:t>LATENT DIRICHLET ALLOCATION (LDA)</a:t>
            </a:r>
            <a:endParaRPr lang="en-GB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4B61D9CA-4113-424E-8495-B4346B6E2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3" y="640079"/>
            <a:ext cx="6883072" cy="2959155"/>
          </a:xfrm>
        </p:spPr>
        <p:txBody>
          <a:bodyPr>
            <a:normAutofit/>
          </a:bodyPr>
          <a:lstStyle/>
          <a:p>
            <a:r>
              <a:rPr lang="en-GB" b="1" dirty="0"/>
              <a:t>Hypothesis:</a:t>
            </a:r>
          </a:p>
          <a:p>
            <a:pPr lvl="2"/>
            <a:r>
              <a:rPr lang="en-GB" b="1" dirty="0"/>
              <a:t>Mixture hypothesis</a:t>
            </a:r>
            <a:r>
              <a:rPr lang="en-GB" dirty="0"/>
              <a:t>: every document comprises a statistical mixture of topics.</a:t>
            </a:r>
          </a:p>
          <a:p>
            <a:pPr lvl="2"/>
            <a:r>
              <a:rPr lang="en-GB" b="1" dirty="0"/>
              <a:t>Distributional hypothesis</a:t>
            </a:r>
            <a:r>
              <a:rPr lang="en-GB" dirty="0"/>
              <a:t>: similar topics make use of similar words.</a:t>
            </a:r>
          </a:p>
          <a:p>
            <a:r>
              <a:rPr lang="en-GB" b="1" dirty="0"/>
              <a:t>Purpose</a:t>
            </a:r>
            <a:r>
              <a:rPr lang="en-GB" dirty="0"/>
              <a:t> of LDA : </a:t>
            </a:r>
          </a:p>
          <a:p>
            <a:pPr lvl="1"/>
            <a:r>
              <a:rPr lang="en-GB" dirty="0"/>
              <a:t>A</a:t>
            </a:r>
            <a:r>
              <a:rPr lang="fr-FR" dirty="0" err="1"/>
              <a:t>ssign</a:t>
            </a:r>
            <a:r>
              <a:rPr lang="fr-FR" dirty="0"/>
              <a:t> topics to arrangements of </a:t>
            </a:r>
            <a:r>
              <a:rPr lang="fr-FR" dirty="0" err="1"/>
              <a:t>words</a:t>
            </a:r>
            <a:r>
              <a:rPr lang="fr-FR" dirty="0"/>
              <a:t>.</a:t>
            </a:r>
            <a:endParaRPr lang="en-GB" dirty="0"/>
          </a:p>
          <a:p>
            <a:pPr lvl="1"/>
            <a:r>
              <a:rPr lang="en-GB" dirty="0"/>
              <a:t>Figure out which topics are present in the documents of the corpus and how strong that presence is.</a:t>
            </a:r>
          </a:p>
          <a:p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44763E-1F5B-4192-9E84-267D8A649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223" y="3822192"/>
            <a:ext cx="6882951" cy="206846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013361-A314-4AA8-8C94-46622655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3905450"/>
            <a:ext cx="6720840" cy="19019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6C8B612-EAEC-604B-9385-4D10F36F9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561" y="3769820"/>
            <a:ext cx="7969439" cy="223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92396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501</Words>
  <Application>Microsoft Macintosh PowerPoint</Application>
  <PresentationFormat>Grand écran</PresentationFormat>
  <Paragraphs>48</Paragraphs>
  <Slides>7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Colis</vt:lpstr>
      <vt:lpstr>INTRODUCTION TO TOPIC MODELLING</vt:lpstr>
      <vt:lpstr>WHAT IS machine learning ?</vt:lpstr>
      <vt:lpstr>WHAT IS machine learning ?</vt:lpstr>
      <vt:lpstr>SUPERVISED VS UNSUPERVISED MACHINE LEARNING</vt:lpstr>
      <vt:lpstr>SUPERVISED VS UNSUPERVISED MACHINE LEARNING</vt:lpstr>
      <vt:lpstr>TOPIC MODELLING: UNSUPERVISED APPROACH</vt:lpstr>
      <vt:lpstr>LATENT DIRICHLET ALLOCATION (LDA)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TOPIC MODELLING</dc:title>
  <dc:creator>Naomi Chaix-Eichel</dc:creator>
  <cp:lastModifiedBy>Naomi Chaix-Eichel</cp:lastModifiedBy>
  <cp:revision>2</cp:revision>
  <dcterms:created xsi:type="dcterms:W3CDTF">2021-04-13T09:36:57Z</dcterms:created>
  <dcterms:modified xsi:type="dcterms:W3CDTF">2021-04-13T09:56:07Z</dcterms:modified>
</cp:coreProperties>
</file>