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64" r:id="rId5"/>
    <p:sldId id="263" r:id="rId6"/>
    <p:sldId id="262" r:id="rId7"/>
    <p:sldId id="261" r:id="rId8"/>
    <p:sldId id="260" r:id="rId9"/>
    <p:sldId id="257" r:id="rId10"/>
    <p:sldId id="258" r:id="rId11"/>
    <p:sldId id="268" r:id="rId12"/>
    <p:sldId id="267" r:id="rId13"/>
    <p:sldId id="259"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nso" initials="F" lastIdx="1" clrIdx="0">
    <p:extLst>
      <p:ext uri="{19B8F6BF-5375-455C-9EA6-DF929625EA0E}">
        <p15:presenceInfo xmlns:p15="http://schemas.microsoft.com/office/powerpoint/2012/main" userId="Fons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9-16T09:29:27.008" idx="1">
    <p:pos x="7680" y="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F25436CD-01CA-4388-9214-6047790F565F}" type="datetimeFigureOut">
              <a:rPr lang="es-ES" smtClean="0"/>
              <a:t>16/09/2013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270969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25436CD-01CA-4388-9214-6047790F565F}" type="datetimeFigureOut">
              <a:rPr lang="es-ES" smtClean="0"/>
              <a:t>16/09/2013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20024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25436CD-01CA-4388-9214-6047790F565F}" type="datetimeFigureOut">
              <a:rPr lang="es-ES" smtClean="0"/>
              <a:t>16/09/2013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319759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25436CD-01CA-4388-9214-6047790F565F}" type="datetimeFigureOut">
              <a:rPr lang="es-ES" smtClean="0"/>
              <a:t>16/09/2013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360695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25436CD-01CA-4388-9214-6047790F565F}" type="datetimeFigureOut">
              <a:rPr lang="es-ES" smtClean="0"/>
              <a:t>16/09/2013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285408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F25436CD-01CA-4388-9214-6047790F565F}" type="datetimeFigureOut">
              <a:rPr lang="es-ES" smtClean="0"/>
              <a:t>16/09/2013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2357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F25436CD-01CA-4388-9214-6047790F565F}" type="datetimeFigureOut">
              <a:rPr lang="es-ES" smtClean="0"/>
              <a:t>16/09/2013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57462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F25436CD-01CA-4388-9214-6047790F565F}" type="datetimeFigureOut">
              <a:rPr lang="es-ES" smtClean="0"/>
              <a:t>16/09/2013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149624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25436CD-01CA-4388-9214-6047790F565F}" type="datetimeFigureOut">
              <a:rPr lang="es-ES" smtClean="0"/>
              <a:t>16/09/2013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78163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25436CD-01CA-4388-9214-6047790F565F}" type="datetimeFigureOut">
              <a:rPr lang="es-ES" smtClean="0"/>
              <a:t>16/09/2013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125695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25436CD-01CA-4388-9214-6047790F565F}" type="datetimeFigureOut">
              <a:rPr lang="es-ES" smtClean="0"/>
              <a:t>16/09/2013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480A4CB-736A-4F8F-8AC6-746075B4E5F7}" type="slidenum">
              <a:rPr lang="es-ES" smtClean="0"/>
              <a:t>‹Nº›</a:t>
            </a:fld>
            <a:endParaRPr lang="es-ES"/>
          </a:p>
        </p:txBody>
      </p:sp>
    </p:spTree>
    <p:extLst>
      <p:ext uri="{BB962C8B-B14F-4D97-AF65-F5344CB8AC3E}">
        <p14:creationId xmlns:p14="http://schemas.microsoft.com/office/powerpoint/2010/main" val="228272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436CD-01CA-4388-9214-6047790F565F}" type="datetimeFigureOut">
              <a:rPr lang="es-ES" smtClean="0"/>
              <a:t>16/09/2013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0A4CB-736A-4F8F-8AC6-746075B4E5F7}" type="slidenum">
              <a:rPr lang="es-ES" smtClean="0"/>
              <a:t>‹Nº›</a:t>
            </a:fld>
            <a:endParaRPr lang="es-ES"/>
          </a:p>
        </p:txBody>
      </p:sp>
    </p:spTree>
    <p:extLst>
      <p:ext uri="{BB962C8B-B14F-4D97-AF65-F5344CB8AC3E}">
        <p14:creationId xmlns:p14="http://schemas.microsoft.com/office/powerpoint/2010/main" val="4063024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P7Cd3C9qGJ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ZJDNSp1QJ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cs typeface="Aharoni" panose="02010803020104030203" pitchFamily="2" charset="-79"/>
              </a:rPr>
              <a:t>RULANDO</a:t>
            </a:r>
            <a:r>
              <a:rPr lang="es-ES" dirty="0" smtClean="0"/>
              <a:t/>
            </a:r>
            <a:br>
              <a:rPr lang="es-ES" dirty="0" smtClean="0"/>
            </a:br>
            <a:endParaRPr lang="es-ES" dirty="0"/>
          </a:p>
        </p:txBody>
      </p:sp>
      <p:sp>
        <p:nvSpPr>
          <p:cNvPr id="3" name="Subtítulo 2"/>
          <p:cNvSpPr>
            <a:spLocks noGrp="1"/>
          </p:cNvSpPr>
          <p:nvPr>
            <p:ph type="subTitle" idx="1"/>
          </p:nvPr>
        </p:nvSpPr>
        <p:spPr/>
        <p:txBody>
          <a:bodyPr/>
          <a:lstStyle/>
          <a:p>
            <a:r>
              <a:rPr lang="es-ES" dirty="0" smtClean="0">
                <a:latin typeface="Footlight MT Light" panose="0204060206030A020304" pitchFamily="18" charset="0"/>
              </a:rPr>
              <a:t>El Planificador mediante grafos de planificación.</a:t>
            </a:r>
            <a:endParaRPr lang="es-ES" dirty="0">
              <a:latin typeface="Footlight MT Light" panose="0204060206030A020304" pitchFamily="18" charset="0"/>
            </a:endParaRPr>
          </a:p>
        </p:txBody>
      </p:sp>
    </p:spTree>
    <p:extLst>
      <p:ext uri="{BB962C8B-B14F-4D97-AF65-F5344CB8AC3E}">
        <p14:creationId xmlns:p14="http://schemas.microsoft.com/office/powerpoint/2010/main" val="115800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rPr>
              <a:t>Expansión de la gráfica</a:t>
            </a:r>
            <a:endParaRPr lang="es-ES" dirty="0">
              <a:latin typeface="Footlight MT Light" panose="0204060206030A020304" pitchFamily="18"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686" y="3781278"/>
            <a:ext cx="2630658" cy="2038760"/>
          </a:xfrm>
          <a:prstGeom prst="rect">
            <a:avLst/>
          </a:prstGeom>
          <a:scene3d>
            <a:camera prst="orthographicFront"/>
            <a:lightRig rig="threePt" dir="t"/>
          </a:scene3d>
          <a:sp3d>
            <a:bevelT prst="convex"/>
          </a:sp3d>
        </p:spPr>
      </p:pic>
    </p:spTree>
    <p:extLst>
      <p:ext uri="{BB962C8B-B14F-4D97-AF65-F5344CB8AC3E}">
        <p14:creationId xmlns:p14="http://schemas.microsoft.com/office/powerpoint/2010/main" val="196989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1730063" y="1455313"/>
            <a:ext cx="9144000" cy="4507606"/>
          </a:xfrm>
        </p:spPr>
        <p:txBody>
          <a:bodyPr>
            <a:normAutofit lnSpcReduction="10000"/>
          </a:bodyPr>
          <a:lstStyle/>
          <a:p>
            <a:r>
              <a:rPr lang="es-ES" dirty="0" smtClean="0">
                <a:latin typeface="Footlight MT Light" panose="0204060206030A020304" pitchFamily="18" charset="0"/>
              </a:rPr>
              <a:t>Expande el grafo hacia adelante mediante capas:</a:t>
            </a:r>
          </a:p>
          <a:p>
            <a:pPr marL="457200" indent="-457200">
              <a:buFont typeface="+mj-lt"/>
              <a:buAutoNum type="arabicPeriod"/>
            </a:pPr>
            <a:r>
              <a:rPr lang="es-ES" dirty="0" smtClean="0">
                <a:latin typeface="Footlight MT Light" panose="0204060206030A020304" pitchFamily="18" charset="0"/>
              </a:rPr>
              <a:t>Capa de Literales.</a:t>
            </a:r>
          </a:p>
          <a:p>
            <a:pPr marL="457200" indent="-457200">
              <a:buFont typeface="+mj-lt"/>
              <a:buAutoNum type="arabicPeriod"/>
            </a:pPr>
            <a:r>
              <a:rPr lang="es-ES" dirty="0" smtClean="0">
                <a:latin typeface="Footlight MT Light" panose="0204060206030A020304" pitchFamily="18" charset="0"/>
              </a:rPr>
              <a:t>Capa de Acciones.</a:t>
            </a:r>
          </a:p>
          <a:p>
            <a:r>
              <a:rPr lang="es-ES" dirty="0" smtClean="0">
                <a:latin typeface="Footlight MT Light" panose="0204060206030A020304" pitchFamily="18" charset="0"/>
              </a:rPr>
              <a:t>3. Enlaces </a:t>
            </a:r>
            <a:r>
              <a:rPr lang="es-ES" dirty="0" err="1" smtClean="0">
                <a:latin typeface="Footlight MT Light" panose="0204060206030A020304" pitchFamily="18" charset="0"/>
              </a:rPr>
              <a:t>Mutex</a:t>
            </a:r>
            <a:r>
              <a:rPr lang="es-ES" dirty="0">
                <a:latin typeface="Footlight MT Light" panose="0204060206030A020304" pitchFamily="18" charset="0"/>
              </a:rPr>
              <a:t> </a:t>
            </a:r>
            <a:r>
              <a:rPr lang="es-ES" dirty="0" smtClean="0">
                <a:latin typeface="Footlight MT Light" panose="0204060206030A020304" pitchFamily="18" charset="0"/>
              </a:rPr>
              <a:t>entre Literales. </a:t>
            </a:r>
          </a:p>
          <a:p>
            <a:r>
              <a:rPr lang="es-ES" dirty="0" smtClean="0">
                <a:latin typeface="Footlight MT Light" panose="0204060206030A020304" pitchFamily="18" charset="0"/>
              </a:rPr>
              <a:t>(Soporte inconsistente y Efectos Excluyentes)</a:t>
            </a:r>
          </a:p>
          <a:p>
            <a:r>
              <a:rPr lang="es-ES" dirty="0" smtClean="0">
                <a:latin typeface="Footlight MT Light" panose="0204060206030A020304" pitchFamily="18" charset="0"/>
              </a:rPr>
              <a:t>4. Enlaces </a:t>
            </a:r>
            <a:r>
              <a:rPr lang="es-ES" dirty="0" err="1" smtClean="0">
                <a:latin typeface="Footlight MT Light" panose="0204060206030A020304" pitchFamily="18" charset="0"/>
              </a:rPr>
              <a:t>Mutex</a:t>
            </a:r>
            <a:r>
              <a:rPr lang="es-ES" dirty="0" smtClean="0">
                <a:latin typeface="Footlight MT Light" panose="0204060206030A020304" pitchFamily="18" charset="0"/>
              </a:rPr>
              <a:t> entre Acciones.</a:t>
            </a:r>
          </a:p>
          <a:p>
            <a:r>
              <a:rPr lang="es-ES" dirty="0" smtClean="0">
                <a:latin typeface="Footlight MT Light" panose="0204060206030A020304" pitchFamily="18" charset="0"/>
              </a:rPr>
              <a:t>(Interferencia, Efectos Inconsistentes y Necesidades que compiten)</a:t>
            </a:r>
          </a:p>
          <a:p>
            <a:endParaRPr lang="es-ES" dirty="0">
              <a:latin typeface="Footlight MT Light" panose="0204060206030A020304" pitchFamily="18" charset="0"/>
            </a:endParaRPr>
          </a:p>
          <a:p>
            <a:endParaRPr lang="es-ES" dirty="0" smtClean="0">
              <a:latin typeface="Footlight MT Light" panose="0204060206030A020304" pitchFamily="18" charset="0"/>
            </a:endParaRPr>
          </a:p>
          <a:p>
            <a:r>
              <a:rPr lang="es-ES" dirty="0" smtClean="0">
                <a:latin typeface="Footlight MT Light" panose="0204060206030A020304" pitchFamily="18" charset="0"/>
              </a:rPr>
              <a:t>¿HEMOS ENCONTRADO EL OBJETIVO?</a:t>
            </a:r>
            <a:endParaRPr lang="es-ES" dirty="0">
              <a:latin typeface="Footlight MT Light" panose="0204060206030A020304" pitchFamily="18" charset="0"/>
            </a:endParaRPr>
          </a:p>
        </p:txBody>
      </p:sp>
    </p:spTree>
    <p:extLst>
      <p:ext uri="{BB962C8B-B14F-4D97-AF65-F5344CB8AC3E}">
        <p14:creationId xmlns:p14="http://schemas.microsoft.com/office/powerpoint/2010/main" val="352233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rPr>
              <a:t>Extracción de la solución</a:t>
            </a:r>
            <a:endParaRPr lang="es-ES" dirty="0">
              <a:latin typeface="Footlight MT Light" panose="0204060206030A020304" pitchFamily="18"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924" y="3756026"/>
            <a:ext cx="2619375" cy="1752600"/>
          </a:xfrm>
          <a:prstGeom prst="rect">
            <a:avLst/>
          </a:prstGeom>
          <a:scene3d>
            <a:camera prst="orthographicFront"/>
            <a:lightRig rig="threePt" dir="t"/>
          </a:scene3d>
          <a:sp3d>
            <a:bevelT prst="angle"/>
          </a:sp3d>
        </p:spPr>
      </p:pic>
    </p:spTree>
    <p:extLst>
      <p:ext uri="{BB962C8B-B14F-4D97-AF65-F5344CB8AC3E}">
        <p14:creationId xmlns:p14="http://schemas.microsoft.com/office/powerpoint/2010/main" val="132747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1524000" y="1596980"/>
            <a:ext cx="9144000" cy="3660820"/>
          </a:xfrm>
        </p:spPr>
        <p:txBody>
          <a:bodyPr/>
          <a:lstStyle/>
          <a:p>
            <a:pPr marL="457200" indent="-457200">
              <a:buAutoNum type="arabicPeriod"/>
            </a:pPr>
            <a:r>
              <a:rPr lang="es-ES" dirty="0" smtClean="0">
                <a:latin typeface="Footlight MT Light" panose="0204060206030A020304" pitchFamily="18" charset="0"/>
              </a:rPr>
              <a:t>Búsqueda </a:t>
            </a:r>
            <a:r>
              <a:rPr lang="es-ES" dirty="0" err="1" smtClean="0">
                <a:latin typeface="Footlight MT Light" panose="0204060206030A020304" pitchFamily="18" charset="0"/>
              </a:rPr>
              <a:t>Backtracking</a:t>
            </a:r>
            <a:r>
              <a:rPr lang="es-ES" dirty="0" smtClean="0">
                <a:latin typeface="Footlight MT Light" panose="0204060206030A020304" pitchFamily="18" charset="0"/>
              </a:rPr>
              <a:t>.</a:t>
            </a:r>
          </a:p>
          <a:p>
            <a:endParaRPr lang="es-ES" dirty="0" smtClean="0">
              <a:latin typeface="Footlight MT Light" panose="0204060206030A020304" pitchFamily="18" charset="0"/>
            </a:endParaRPr>
          </a:p>
          <a:p>
            <a:pPr marL="342900" indent="-342900" algn="just">
              <a:buFont typeface="Arial" panose="020B0604020202020204" pitchFamily="34" charset="0"/>
              <a:buChar char="•"/>
            </a:pPr>
            <a:r>
              <a:rPr lang="es-ES" dirty="0" smtClean="0">
                <a:latin typeface="Footlight MT Light" panose="0204060206030A020304" pitchFamily="18" charset="0"/>
              </a:rPr>
              <a:t>Acciones cuyos efectos son objetivo.</a:t>
            </a:r>
          </a:p>
          <a:p>
            <a:pPr marL="342900" indent="-342900" algn="just">
              <a:buFont typeface="Arial" panose="020B0604020202020204" pitchFamily="34" charset="0"/>
              <a:buChar char="•"/>
            </a:pPr>
            <a:r>
              <a:rPr lang="es-ES" dirty="0" smtClean="0">
                <a:latin typeface="Footlight MT Light" panose="0204060206030A020304" pitchFamily="18" charset="0"/>
              </a:rPr>
              <a:t>Literales que cumplen sus precondiciones.	  </a:t>
            </a:r>
            <a:endParaRPr lang="es-ES" dirty="0">
              <a:latin typeface="Footlight MT Light" panose="0204060206030A020304" pitchFamily="18" charset="0"/>
            </a:endParaRPr>
          </a:p>
          <a:p>
            <a:endParaRPr lang="es-ES" dirty="0" smtClean="0">
              <a:latin typeface="Footlight MT Light" panose="0204060206030A020304" pitchFamily="18" charset="0"/>
            </a:endParaRPr>
          </a:p>
          <a:p>
            <a:r>
              <a:rPr lang="es-ES" dirty="0" smtClean="0">
                <a:latin typeface="Footlight MT Light" panose="0204060206030A020304" pitchFamily="18" charset="0"/>
              </a:rPr>
              <a:t>2. Extracción de la secuencia de acciones.</a:t>
            </a:r>
          </a:p>
          <a:p>
            <a:pPr marL="342900" indent="-342900" algn="l">
              <a:buFont typeface="Arial" panose="020B0604020202020204" pitchFamily="34" charset="0"/>
              <a:buChar char="•"/>
            </a:pPr>
            <a:r>
              <a:rPr lang="es-ES" dirty="0" smtClean="0">
                <a:latin typeface="Footlight MT Light" panose="0204060206030A020304" pitchFamily="18" charset="0"/>
              </a:rPr>
              <a:t>Ignorar acciones de persistencia.</a:t>
            </a:r>
          </a:p>
          <a:p>
            <a:pPr marL="342900" indent="-342900" algn="l">
              <a:buFont typeface="Arial" panose="020B0604020202020204" pitchFamily="34" charset="0"/>
              <a:buChar char="•"/>
            </a:pPr>
            <a:r>
              <a:rPr lang="es-ES" dirty="0" smtClean="0">
                <a:latin typeface="Footlight MT Light" panose="0204060206030A020304" pitchFamily="18" charset="0"/>
              </a:rPr>
              <a:t>Sacar planes de los subconjuntos.</a:t>
            </a:r>
          </a:p>
          <a:p>
            <a:endParaRPr lang="es-ES" dirty="0">
              <a:latin typeface="Footlight MT Light" panose="0204060206030A020304" pitchFamily="18"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4901" y="2244748"/>
            <a:ext cx="1867437" cy="1374215"/>
          </a:xfrm>
          <a:prstGeom prst="rect">
            <a:avLst/>
          </a:prstGeom>
        </p:spPr>
      </p:pic>
    </p:spTree>
    <p:extLst>
      <p:ext uri="{BB962C8B-B14F-4D97-AF65-F5344CB8AC3E}">
        <p14:creationId xmlns:p14="http://schemas.microsoft.com/office/powerpoint/2010/main" val="397155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270782" y="1041400"/>
            <a:ext cx="9144000" cy="2387600"/>
          </a:xfrm>
        </p:spPr>
        <p:txBody>
          <a:bodyPr/>
          <a:lstStyle/>
          <a:p>
            <a:r>
              <a:rPr lang="es-ES" dirty="0" smtClean="0">
                <a:latin typeface="Footlight MT Light" panose="0204060206030A020304" pitchFamily="18" charset="0"/>
                <a:cs typeface="Aharoni" panose="02010803020104030203" pitchFamily="2" charset="-79"/>
              </a:rPr>
              <a:t>Problemas</a:t>
            </a:r>
            <a:r>
              <a:rPr lang="es-ES" dirty="0" smtClean="0"/>
              <a:t/>
            </a:r>
            <a:br>
              <a:rPr lang="es-ES" dirty="0" smtClean="0"/>
            </a:br>
            <a:endParaRPr lang="es-ES" dirty="0"/>
          </a:p>
        </p:txBody>
      </p:sp>
      <p:sp>
        <p:nvSpPr>
          <p:cNvPr id="6" name="CuadroTexto 5"/>
          <p:cNvSpPr txBox="1"/>
          <p:nvPr/>
        </p:nvSpPr>
        <p:spPr>
          <a:xfrm>
            <a:off x="1434905" y="3685736"/>
            <a:ext cx="9453489" cy="830997"/>
          </a:xfrm>
          <a:prstGeom prst="rect">
            <a:avLst/>
          </a:prstGeom>
          <a:noFill/>
        </p:spPr>
        <p:txBody>
          <a:bodyPr wrap="square" rtlCol="0">
            <a:spAutoFit/>
          </a:bodyPr>
          <a:lstStyle/>
          <a:p>
            <a:pPr algn="ctr"/>
            <a:r>
              <a:rPr lang="es-ES" sz="2400" dirty="0" smtClean="0">
                <a:latin typeface="Footlight MT Light" panose="0204060206030A020304" pitchFamily="18" charset="0"/>
              </a:rPr>
              <a:t>“La </a:t>
            </a:r>
            <a:r>
              <a:rPr lang="es-ES" sz="2400" dirty="0">
                <a:latin typeface="Footlight MT Light" panose="0204060206030A020304" pitchFamily="18" charset="0"/>
              </a:rPr>
              <a:t>mayoría de las personas gastan más tiempo y energías en hablar de los problemas que en afrontarlos</a:t>
            </a:r>
            <a:r>
              <a:rPr lang="es-ES" sz="2400" dirty="0" smtClean="0">
                <a:latin typeface="Footlight MT Light" panose="0204060206030A020304" pitchFamily="18" charset="0"/>
              </a:rPr>
              <a:t>.” Henry Ford.</a:t>
            </a:r>
            <a:endParaRPr lang="es-ES" sz="2400" dirty="0">
              <a:latin typeface="Footlight MT Light" panose="0204060206030A020304" pitchFamily="18" charset="0"/>
            </a:endParaRPr>
          </a:p>
        </p:txBody>
      </p:sp>
    </p:spTree>
    <p:extLst>
      <p:ext uri="{BB962C8B-B14F-4D97-AF65-F5344CB8AC3E}">
        <p14:creationId xmlns:p14="http://schemas.microsoft.com/office/powerpoint/2010/main" val="93273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1524000" y="2253803"/>
            <a:ext cx="9144000" cy="3593205"/>
          </a:xfrm>
        </p:spPr>
        <p:txBody>
          <a:bodyPr>
            <a:normAutofit fontScale="92500"/>
          </a:bodyPr>
          <a:lstStyle/>
          <a:p>
            <a:pPr algn="l" hangingPunct="0"/>
            <a:r>
              <a:rPr lang="es-ES_tradnl" dirty="0">
                <a:latin typeface="Footlight MT Light" panose="0204060206030A020304" pitchFamily="18" charset="0"/>
              </a:rPr>
              <a:t>Mike es una persona que sin quererlo ni tomarlo trabajaba como policía en una comisaría, salió de casa a las 8.00 a.m. de la mañana para ir a trabajar y para su horror se encontró que el mundo estaba lleno de </a:t>
            </a:r>
            <a:r>
              <a:rPr lang="es-ES_tradnl" dirty="0" err="1">
                <a:latin typeface="Footlight MT Light" panose="0204060206030A020304" pitchFamily="18" charset="0"/>
              </a:rPr>
              <a:t>zombies</a:t>
            </a:r>
            <a:r>
              <a:rPr lang="es-ES_tradnl" dirty="0">
                <a:latin typeface="Footlight MT Light" panose="0204060206030A020304" pitchFamily="18" charset="0"/>
              </a:rPr>
              <a:t>, es decir criaturas no muertas que buscan carne humana y cerebros. </a:t>
            </a:r>
            <a:endParaRPr lang="es-ES_tradnl" dirty="0" smtClean="0">
              <a:latin typeface="Footlight MT Light" panose="0204060206030A020304" pitchFamily="18" charset="0"/>
            </a:endParaRPr>
          </a:p>
          <a:p>
            <a:pPr algn="l" hangingPunct="0"/>
            <a:r>
              <a:rPr lang="es-ES_tradnl" dirty="0" smtClean="0">
                <a:latin typeface="Footlight MT Light" panose="0204060206030A020304" pitchFamily="18" charset="0"/>
              </a:rPr>
              <a:t>Mike</a:t>
            </a:r>
            <a:r>
              <a:rPr lang="es-ES_tradnl" dirty="0">
                <a:latin typeface="Footlight MT Light" panose="0204060206030A020304" pitchFamily="18" charset="0"/>
              </a:rPr>
              <a:t>, no quiere morir pero tiene un problema: Su pistola está descargada. </a:t>
            </a:r>
            <a:r>
              <a:rPr lang="es-ES_tradnl" dirty="0" smtClean="0">
                <a:latin typeface="Footlight MT Light" panose="0204060206030A020304" pitchFamily="18" charset="0"/>
              </a:rPr>
              <a:t>Él </a:t>
            </a:r>
            <a:r>
              <a:rPr lang="es-ES_tradnl" dirty="0">
                <a:latin typeface="Footlight MT Light" panose="0204060206030A020304" pitchFamily="18" charset="0"/>
              </a:rPr>
              <a:t>tiene balas en el bolsillo y sabe cargar el arma y disparar. Se ha encontrado con un </a:t>
            </a:r>
            <a:r>
              <a:rPr lang="es-ES_tradnl" dirty="0" err="1">
                <a:latin typeface="Footlight MT Light" panose="0204060206030A020304" pitchFamily="18" charset="0"/>
              </a:rPr>
              <a:t>zombie</a:t>
            </a:r>
            <a:r>
              <a:rPr lang="es-ES_tradnl" dirty="0">
                <a:latin typeface="Footlight MT Light" panose="0204060206030A020304" pitchFamily="18" charset="0"/>
              </a:rPr>
              <a:t> con pinta de vagabundo que va a hacia él. </a:t>
            </a:r>
            <a:endParaRPr lang="es-ES_tradnl" dirty="0" smtClean="0">
              <a:latin typeface="Footlight MT Light" panose="0204060206030A020304" pitchFamily="18" charset="0"/>
            </a:endParaRPr>
          </a:p>
          <a:p>
            <a:pPr algn="l" hangingPunct="0"/>
            <a:r>
              <a:rPr lang="es-ES_tradnl" dirty="0" smtClean="0">
                <a:latin typeface="Footlight MT Light" panose="0204060206030A020304" pitchFamily="18" charset="0"/>
              </a:rPr>
              <a:t>Mike</a:t>
            </a:r>
            <a:r>
              <a:rPr lang="es-ES_tradnl" dirty="0">
                <a:latin typeface="Footlight MT Light" panose="0204060206030A020304" pitchFamily="18" charset="0"/>
              </a:rPr>
              <a:t>, que es fan de las películas de </a:t>
            </a:r>
            <a:r>
              <a:rPr lang="es-ES_tradnl" dirty="0" err="1">
                <a:latin typeface="Footlight MT Light" panose="0204060206030A020304" pitchFamily="18" charset="0"/>
              </a:rPr>
              <a:t>zombies</a:t>
            </a:r>
            <a:r>
              <a:rPr lang="es-ES_tradnl" dirty="0">
                <a:latin typeface="Footlight MT Light" panose="0204060206030A020304" pitchFamily="18" charset="0"/>
              </a:rPr>
              <a:t> sabe que le tiene que disparar en la cabeza y lo reconoce como tal al instante. El </a:t>
            </a:r>
            <a:r>
              <a:rPr lang="es-ES_tradnl" dirty="0" err="1">
                <a:latin typeface="Footlight MT Light" panose="0204060206030A020304" pitchFamily="18" charset="0"/>
              </a:rPr>
              <a:t>zombie</a:t>
            </a:r>
            <a:r>
              <a:rPr lang="es-ES_tradnl" dirty="0">
                <a:latin typeface="Footlight MT Light" panose="0204060206030A020304" pitchFamily="18" charset="0"/>
              </a:rPr>
              <a:t> se está acercando pero aún está lejos con lo que le da tiempo a pensar un plan para realizar.</a:t>
            </a:r>
            <a:endParaRPr lang="es-ES" dirty="0">
              <a:latin typeface="Footlight MT Light" panose="0204060206030A020304" pitchFamily="18" charset="0"/>
            </a:endParaRPr>
          </a:p>
        </p:txBody>
      </p:sp>
      <p:sp>
        <p:nvSpPr>
          <p:cNvPr id="5" name="Título 4"/>
          <p:cNvSpPr>
            <a:spLocks noGrp="1"/>
          </p:cNvSpPr>
          <p:nvPr>
            <p:ph type="ctrTitle"/>
          </p:nvPr>
        </p:nvSpPr>
        <p:spPr>
          <a:xfrm>
            <a:off x="1189149" y="-590526"/>
            <a:ext cx="9144000" cy="2387600"/>
          </a:xfrm>
        </p:spPr>
        <p:txBody>
          <a:bodyPr/>
          <a:lstStyle/>
          <a:p>
            <a:r>
              <a:rPr lang="es-ES" dirty="0" smtClean="0">
                <a:latin typeface="Footlight MT Light" panose="0204060206030A020304" pitchFamily="18" charset="0"/>
              </a:rPr>
              <a:t>Problema de Mike</a:t>
            </a:r>
            <a:endParaRPr lang="es-ES" dirty="0">
              <a:latin typeface="Footlight MT Light" panose="0204060206030A020304" pitchFamily="18" charset="0"/>
            </a:endParaRPr>
          </a:p>
        </p:txBody>
      </p:sp>
    </p:spTree>
    <p:extLst>
      <p:ext uri="{BB962C8B-B14F-4D97-AF65-F5344CB8AC3E}">
        <p14:creationId xmlns:p14="http://schemas.microsoft.com/office/powerpoint/2010/main" val="1591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206062"/>
            <a:ext cx="9144000" cy="2387600"/>
          </a:xfrm>
        </p:spPr>
        <p:txBody>
          <a:bodyPr/>
          <a:lstStyle/>
          <a:p>
            <a:r>
              <a:rPr lang="es-ES" dirty="0" smtClean="0">
                <a:latin typeface="Footlight MT Light" panose="0204060206030A020304" pitchFamily="18" charset="0"/>
                <a:cs typeface="Aharoni" panose="02010803020104030203" pitchFamily="2" charset="-79"/>
              </a:rPr>
              <a:t>Problema del Salchichón</a:t>
            </a:r>
            <a:r>
              <a:rPr lang="es-ES" dirty="0" smtClean="0"/>
              <a:t/>
            </a:r>
            <a:br>
              <a:rPr lang="es-ES" dirty="0" smtClean="0"/>
            </a:br>
            <a:endParaRPr lang="es-ES" dirty="0"/>
          </a:p>
        </p:txBody>
      </p:sp>
      <p:sp>
        <p:nvSpPr>
          <p:cNvPr id="3" name="Subtítulo 2"/>
          <p:cNvSpPr>
            <a:spLocks noGrp="1"/>
          </p:cNvSpPr>
          <p:nvPr>
            <p:ph type="subTitle" idx="1"/>
          </p:nvPr>
        </p:nvSpPr>
        <p:spPr>
          <a:xfrm>
            <a:off x="1279301" y="2593662"/>
            <a:ext cx="9144000" cy="2099256"/>
          </a:xfrm>
        </p:spPr>
        <p:txBody>
          <a:bodyPr>
            <a:normAutofit/>
          </a:bodyPr>
          <a:lstStyle/>
          <a:p>
            <a:pPr algn="l"/>
            <a:r>
              <a:rPr lang="es-ES_tradnl" dirty="0">
                <a:latin typeface="Footlight MT Light" panose="0204060206030A020304" pitchFamily="18" charset="0"/>
              </a:rPr>
              <a:t>A Manolo le encanta el salchichón así que decide crearse su propio salchichón para ello sabe que tiene que tener primero un cerdo pero luego no sabe muy bien qué hacer si tiene que alimentarlo o matarlo o convertirlo en salchichón se ha hecho un lío entero y decide usar a “Rulando” para que le planifique un plan de cómo conseguir su tan ansiado </a:t>
            </a:r>
            <a:r>
              <a:rPr lang="es-ES_tradnl" dirty="0" smtClean="0">
                <a:latin typeface="Footlight MT Light" panose="0204060206030A020304" pitchFamily="18" charset="0"/>
              </a:rPr>
              <a:t>salchichón.</a:t>
            </a:r>
            <a:endParaRPr lang="es-ES" dirty="0">
              <a:latin typeface="Footlight MT Light" panose="0204060206030A020304" pitchFamily="18" charset="0"/>
            </a:endParaRPr>
          </a:p>
        </p:txBody>
      </p:sp>
      <p:pic>
        <p:nvPicPr>
          <p:cNvPr id="5" name="Imagen 4" descr="http://www.alimentosdecuenca.com/productos/imagenes/img_479_a16b4bb061b1e65ef7597cb6d526d754_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718" y="4373884"/>
            <a:ext cx="1815465" cy="1214755"/>
          </a:xfrm>
          <a:prstGeom prst="rect">
            <a:avLst/>
          </a:prstGeom>
          <a:noFill/>
          <a:ln>
            <a:noFill/>
          </a:ln>
          <a:effectLst/>
          <a:scene3d>
            <a:camera prst="orthographicFront"/>
            <a:lightRig rig="threePt" dir="t"/>
          </a:scene3d>
          <a:sp3d contourW="31750" prstMaterial="metal">
            <a:contourClr>
              <a:schemeClr val="tx1">
                <a:lumMod val="95000"/>
                <a:lumOff val="5000"/>
              </a:schemeClr>
            </a:contourClr>
          </a:sp3d>
        </p:spPr>
      </p:pic>
    </p:spTree>
    <p:extLst>
      <p:ext uri="{BB962C8B-B14F-4D97-AF65-F5344CB8AC3E}">
        <p14:creationId xmlns:p14="http://schemas.microsoft.com/office/powerpoint/2010/main" val="78976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cene3d>
            <a:camera prst="orthographicFront"/>
            <a:lightRig rig="threePt" dir="t"/>
          </a:scene3d>
          <a:sp3d>
            <a:bevelT w="101600" prst="riblet"/>
          </a:sp3d>
        </p:spPr>
      </p:pic>
      <p:sp>
        <p:nvSpPr>
          <p:cNvPr id="2" name="Título 1"/>
          <p:cNvSpPr>
            <a:spLocks noGrp="1"/>
          </p:cNvSpPr>
          <p:nvPr>
            <p:ph type="ctrTitle"/>
          </p:nvPr>
        </p:nvSpPr>
        <p:spPr>
          <a:xfrm>
            <a:off x="1395211" y="336752"/>
            <a:ext cx="9144000" cy="2387600"/>
          </a:xfrm>
        </p:spPr>
        <p:txBody>
          <a:bodyPr/>
          <a:lstStyle/>
          <a:p>
            <a:r>
              <a:rPr lang="es-ES" dirty="0" smtClean="0">
                <a:latin typeface="Footlight MT Light" panose="0204060206030A020304" pitchFamily="18" charset="0"/>
                <a:cs typeface="Aharoni" panose="02010803020104030203" pitchFamily="2" charset="-79"/>
              </a:rPr>
              <a:t>Problema de los Ladrones</a:t>
            </a:r>
            <a:r>
              <a:rPr lang="es-ES" dirty="0" smtClean="0"/>
              <a:t/>
            </a:r>
            <a:br>
              <a:rPr lang="es-ES" dirty="0" smtClean="0"/>
            </a:br>
            <a:endParaRPr lang="es-ES" dirty="0"/>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601273" y="2030327"/>
            <a:ext cx="8731876" cy="3407133"/>
          </a:xfrm>
          <a:prstGeom prst="rect">
            <a:avLst/>
          </a:prstGeom>
          <a:noFill/>
          <a:ln>
            <a:noFill/>
          </a:ln>
          <a:scene3d>
            <a:camera prst="orthographicFront"/>
            <a:lightRig rig="threePt" dir="t"/>
          </a:scene3d>
          <a:sp3d extrusionH="76200">
            <a:bevelT prst="slope"/>
            <a:bevelB prst="slope"/>
            <a:extrusionClr>
              <a:schemeClr val="tx1"/>
            </a:extrusionClr>
          </a:sp3d>
        </p:spPr>
      </p:pic>
    </p:spTree>
    <p:extLst>
      <p:ext uri="{BB962C8B-B14F-4D97-AF65-F5344CB8AC3E}">
        <p14:creationId xmlns:p14="http://schemas.microsoft.com/office/powerpoint/2010/main" val="3440668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cs typeface="Aharoni" panose="02010803020104030203" pitchFamily="2" charset="-79"/>
              </a:rPr>
              <a:t>Conclusión</a:t>
            </a:r>
            <a:r>
              <a:rPr lang="es-ES" dirty="0" smtClean="0"/>
              <a:t/>
            </a:r>
            <a:br>
              <a:rPr lang="es-ES" dirty="0" smtClean="0"/>
            </a:br>
            <a:endParaRPr lang="es-ES" dirty="0"/>
          </a:p>
        </p:txBody>
      </p:sp>
      <p:sp>
        <p:nvSpPr>
          <p:cNvPr id="3" name="Subtítulo 2"/>
          <p:cNvSpPr>
            <a:spLocks noGrp="1"/>
          </p:cNvSpPr>
          <p:nvPr>
            <p:ph type="subTitle" idx="1"/>
          </p:nvPr>
        </p:nvSpPr>
        <p:spPr>
          <a:xfrm>
            <a:off x="1524000" y="2940148"/>
            <a:ext cx="9144000" cy="2317652"/>
          </a:xfrm>
        </p:spPr>
        <p:txBody>
          <a:bodyPr/>
          <a:lstStyle/>
          <a:p>
            <a:r>
              <a:rPr lang="es-ES" dirty="0" smtClean="0">
                <a:latin typeface="Footlight MT Light" panose="0204060206030A020304" pitchFamily="18" charset="0"/>
              </a:rPr>
              <a:t>Útil y necesario en muchos casos.</a:t>
            </a:r>
          </a:p>
          <a:p>
            <a:r>
              <a:rPr lang="es-ES" dirty="0" smtClean="0">
                <a:latin typeface="Footlight MT Light" panose="0204060206030A020304" pitchFamily="18" charset="0"/>
              </a:rPr>
              <a:t>Otras formas de resolverlos.</a:t>
            </a:r>
          </a:p>
          <a:p>
            <a:r>
              <a:rPr lang="es-ES" dirty="0" err="1" smtClean="0">
                <a:latin typeface="Footlight MT Light" panose="0204060206030A020304" pitchFamily="18" charset="0"/>
              </a:rPr>
              <a:t>Graphplan</a:t>
            </a:r>
            <a:r>
              <a:rPr lang="es-ES" dirty="0" smtClean="0">
                <a:latin typeface="Footlight MT Light" panose="0204060206030A020304" pitchFamily="18" charset="0"/>
              </a:rPr>
              <a:t> es un algoritmo completo. </a:t>
            </a:r>
            <a:endParaRPr lang="es-ES" dirty="0">
              <a:latin typeface="Footlight MT Light" panose="0204060206030A020304" pitchFamily="18" charset="0"/>
            </a:endParaRPr>
          </a:p>
        </p:txBody>
      </p:sp>
    </p:spTree>
    <p:extLst>
      <p:ext uri="{BB962C8B-B14F-4D97-AF65-F5344CB8AC3E}">
        <p14:creationId xmlns:p14="http://schemas.microsoft.com/office/powerpoint/2010/main" val="230483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rPr>
              <a:t>Gracias por la atención</a:t>
            </a:r>
            <a:endParaRPr lang="es-ES" dirty="0">
              <a:latin typeface="Footlight MT Light" panose="0204060206030A020304" pitchFamily="18" charset="0"/>
            </a:endParaRPr>
          </a:p>
        </p:txBody>
      </p:sp>
      <p:sp>
        <p:nvSpPr>
          <p:cNvPr id="3" name="Subtítulo 2"/>
          <p:cNvSpPr>
            <a:spLocks noGrp="1"/>
          </p:cNvSpPr>
          <p:nvPr>
            <p:ph type="subTitle" idx="1"/>
          </p:nvPr>
        </p:nvSpPr>
        <p:spPr/>
        <p:txBody>
          <a:bodyPr/>
          <a:lstStyle/>
          <a:p>
            <a:r>
              <a:rPr lang="es-ES" dirty="0">
                <a:latin typeface="Footlight MT Light" panose="0204060206030A020304" pitchFamily="18" charset="0"/>
                <a:hlinkClick r:id="rId3"/>
              </a:rPr>
              <a:t>https://</a:t>
            </a:r>
            <a:r>
              <a:rPr lang="es-ES" dirty="0" smtClean="0">
                <a:latin typeface="Footlight MT Light" panose="0204060206030A020304" pitchFamily="18" charset="0"/>
                <a:hlinkClick r:id="rId3"/>
              </a:rPr>
              <a:t>www.youtube.com/watch?v=P7Cd3C9qGJM</a:t>
            </a:r>
            <a:endParaRPr lang="es-ES" dirty="0" smtClean="0">
              <a:latin typeface="Footlight MT Light" panose="0204060206030A020304" pitchFamily="18" charset="0"/>
            </a:endParaRPr>
          </a:p>
          <a:p>
            <a:r>
              <a:rPr lang="es-ES" dirty="0">
                <a:latin typeface="Footlight MT Light" panose="0204060206030A020304" pitchFamily="18" charset="0"/>
              </a:rPr>
              <a:t>Primavera – Ludovico </a:t>
            </a:r>
            <a:endParaRPr lang="es-ES" dirty="0">
              <a:latin typeface="Footlight MT Light" panose="0204060206030A020304" pitchFamily="18" charset="0"/>
            </a:endParaRPr>
          </a:p>
        </p:txBody>
      </p:sp>
    </p:spTree>
    <p:extLst>
      <p:ext uri="{BB962C8B-B14F-4D97-AF65-F5344CB8AC3E}">
        <p14:creationId xmlns:p14="http://schemas.microsoft.com/office/powerpoint/2010/main" val="118836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normAutofit fontScale="90000"/>
          </a:bodyPr>
          <a:lstStyle/>
          <a:p>
            <a:r>
              <a:rPr lang="es-ES" dirty="0" smtClean="0"/>
              <a:t/>
            </a:r>
            <a:br>
              <a:rPr lang="es-ES" dirty="0" smtClean="0"/>
            </a:br>
            <a:r>
              <a:rPr lang="es-ES" dirty="0" smtClean="0"/>
              <a:t/>
            </a:r>
            <a:br>
              <a:rPr lang="es-ES" dirty="0" smtClean="0"/>
            </a:br>
            <a:r>
              <a:rPr lang="es-ES" dirty="0" smtClean="0">
                <a:latin typeface="Footlight MT Light" panose="0204060206030A020304" pitchFamily="18" charset="0"/>
              </a:rPr>
              <a:t>¿Por qué Rulando?</a:t>
            </a:r>
            <a:endParaRPr lang="es-ES" dirty="0"/>
          </a:p>
        </p:txBody>
      </p:sp>
      <p:sp>
        <p:nvSpPr>
          <p:cNvPr id="3" name="Subtítulo 2"/>
          <p:cNvSpPr>
            <a:spLocks noGrp="1"/>
          </p:cNvSpPr>
          <p:nvPr>
            <p:ph type="subTitle" idx="1"/>
          </p:nvPr>
        </p:nvSpPr>
        <p:spPr/>
        <p:txBody>
          <a:bodyPr/>
          <a:lstStyle/>
          <a:p>
            <a:r>
              <a:rPr lang="es-ES" dirty="0" err="1" smtClean="0">
                <a:latin typeface="Footlight MT Light" panose="0204060206030A020304" pitchFamily="18" charset="0"/>
              </a:rPr>
              <a:t>Graphplan</a:t>
            </a:r>
            <a:r>
              <a:rPr lang="es-ES" dirty="0" smtClean="0">
                <a:latin typeface="Footlight MT Light" panose="0204060206030A020304" pitchFamily="18" charset="0"/>
              </a:rPr>
              <a:t>: </a:t>
            </a:r>
            <a:r>
              <a:rPr lang="es-ES_tradnl" dirty="0" err="1">
                <a:latin typeface="Footlight MT Light" panose="0204060206030A020304" pitchFamily="18" charset="0"/>
              </a:rPr>
              <a:t>Avrim</a:t>
            </a:r>
            <a:r>
              <a:rPr lang="es-ES_tradnl" dirty="0">
                <a:latin typeface="Footlight MT Light" panose="0204060206030A020304" pitchFamily="18" charset="0"/>
              </a:rPr>
              <a:t> </a:t>
            </a:r>
            <a:r>
              <a:rPr lang="es-ES_tradnl" dirty="0" err="1">
                <a:latin typeface="Footlight MT Light" panose="0204060206030A020304" pitchFamily="18" charset="0"/>
              </a:rPr>
              <a:t>Blum</a:t>
            </a:r>
            <a:r>
              <a:rPr lang="es-ES_tradnl" dirty="0">
                <a:latin typeface="Footlight MT Light" panose="0204060206030A020304" pitchFamily="18" charset="0"/>
              </a:rPr>
              <a:t> y </a:t>
            </a:r>
            <a:r>
              <a:rPr lang="es-ES_tradnl" dirty="0" err="1">
                <a:latin typeface="Footlight MT Light" panose="0204060206030A020304" pitchFamily="18" charset="0"/>
              </a:rPr>
              <a:t>Merrick</a:t>
            </a:r>
            <a:r>
              <a:rPr lang="es-ES_tradnl" dirty="0">
                <a:latin typeface="Footlight MT Light" panose="0204060206030A020304" pitchFamily="18" charset="0"/>
              </a:rPr>
              <a:t> </a:t>
            </a:r>
            <a:r>
              <a:rPr lang="es-ES_tradnl" dirty="0" err="1" smtClean="0">
                <a:latin typeface="Footlight MT Light" panose="0204060206030A020304" pitchFamily="18" charset="0"/>
              </a:rPr>
              <a:t>Furst</a:t>
            </a:r>
            <a:r>
              <a:rPr lang="es-ES_tradnl" dirty="0" smtClean="0">
                <a:latin typeface="Footlight MT Light" panose="0204060206030A020304" pitchFamily="18" charset="0"/>
              </a:rPr>
              <a:t> en 1995.</a:t>
            </a:r>
          </a:p>
          <a:p>
            <a:endParaRPr lang="es-ES_tradnl" dirty="0">
              <a:latin typeface="Footlight MT Light" panose="0204060206030A020304" pitchFamily="18" charset="0"/>
            </a:endParaRPr>
          </a:p>
          <a:p>
            <a:endParaRPr lang="es-ES" dirty="0">
              <a:latin typeface="Footlight MT Light" panose="0204060206030A020304" pitchFamily="18"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02" y="2316163"/>
            <a:ext cx="1276350" cy="1276350"/>
          </a:xfrm>
          <a:prstGeom prst="rect">
            <a:avLst/>
          </a:prstGeom>
        </p:spPr>
      </p:pic>
    </p:spTree>
    <p:extLst>
      <p:ext uri="{BB962C8B-B14F-4D97-AF65-F5344CB8AC3E}">
        <p14:creationId xmlns:p14="http://schemas.microsoft.com/office/powerpoint/2010/main" val="251436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56" y="323556"/>
            <a:ext cx="12192000" cy="6858000"/>
          </a:xfrm>
          <a:prstGeom prst="rect">
            <a:avLst/>
          </a:prstGeom>
        </p:spPr>
      </p:pic>
      <p:sp>
        <p:nvSpPr>
          <p:cNvPr id="2" name="Título 1"/>
          <p:cNvSpPr>
            <a:spLocks noGrp="1"/>
          </p:cNvSpPr>
          <p:nvPr>
            <p:ph type="ctrTitle"/>
          </p:nvPr>
        </p:nvSpPr>
        <p:spPr>
          <a:xfrm>
            <a:off x="1960099" y="686264"/>
            <a:ext cx="9144000" cy="2387600"/>
          </a:xfrm>
        </p:spPr>
        <p:txBody>
          <a:bodyPr/>
          <a:lstStyle/>
          <a:p>
            <a:r>
              <a:rPr lang="es-ES" dirty="0" smtClean="0">
                <a:latin typeface="Footlight MT Light" panose="0204060206030A020304" pitchFamily="18" charset="0"/>
                <a:cs typeface="Aharoni" panose="02010803020104030203" pitchFamily="2" charset="-79"/>
              </a:rPr>
              <a:t>Referencias Bibliográficas</a:t>
            </a:r>
            <a:r>
              <a:rPr lang="es-ES" dirty="0" smtClean="0"/>
              <a:t/>
            </a:r>
            <a:br>
              <a:rPr lang="es-ES" dirty="0" smtClean="0"/>
            </a:br>
            <a:endParaRPr lang="es-ES" dirty="0"/>
          </a:p>
        </p:txBody>
      </p:sp>
      <p:sp>
        <p:nvSpPr>
          <p:cNvPr id="3" name="Subtítulo 2"/>
          <p:cNvSpPr>
            <a:spLocks noGrp="1"/>
          </p:cNvSpPr>
          <p:nvPr>
            <p:ph type="subTitle" idx="1"/>
          </p:nvPr>
        </p:nvSpPr>
        <p:spPr>
          <a:xfrm>
            <a:off x="1624819" y="2620647"/>
            <a:ext cx="10461674" cy="3376246"/>
          </a:xfrm>
        </p:spPr>
        <p:txBody>
          <a:bodyPr>
            <a:normAutofit fontScale="92500" lnSpcReduction="10000"/>
          </a:bodyPr>
          <a:lstStyle/>
          <a:p>
            <a:pPr marL="457200" lvl="0" indent="-457200" algn="l" hangingPunct="0">
              <a:buFont typeface="+mj-lt"/>
              <a:buAutoNum type="arabicPeriod"/>
            </a:pPr>
            <a:r>
              <a:rPr lang="es-ES_tradnl" dirty="0">
                <a:latin typeface="Footlight MT Light" panose="0204060206030A020304" pitchFamily="18" charset="0"/>
              </a:rPr>
              <a:t>S. Russel, P. </a:t>
            </a:r>
            <a:r>
              <a:rPr lang="es-ES_tradnl" dirty="0" err="1">
                <a:latin typeface="Footlight MT Light" panose="0204060206030A020304" pitchFamily="18" charset="0"/>
              </a:rPr>
              <a:t>Norvig</a:t>
            </a:r>
            <a:r>
              <a:rPr lang="es-ES_tradnl" dirty="0">
                <a:latin typeface="Footlight MT Light" panose="0204060206030A020304" pitchFamily="18" charset="0"/>
              </a:rPr>
              <a:t>. Inteligencia Artificial: un enfoque moderno, Capítulo 10: </a:t>
            </a:r>
            <a:r>
              <a:rPr lang="es-ES_tradnl" dirty="0" err="1">
                <a:latin typeface="Footlight MT Light" panose="0204060206030A020304" pitchFamily="18" charset="0"/>
              </a:rPr>
              <a:t>Planning</a:t>
            </a:r>
            <a:r>
              <a:rPr lang="es-ES_tradnl" dirty="0">
                <a:latin typeface="Footlight MT Light" panose="0204060206030A020304" pitchFamily="18" charset="0"/>
              </a:rPr>
              <a:t>, Prentice-Hall, 3ª ed. (2010).</a:t>
            </a:r>
            <a:endParaRPr lang="es-ES" dirty="0">
              <a:latin typeface="Footlight MT Light" panose="0204060206030A020304" pitchFamily="18" charset="0"/>
            </a:endParaRPr>
          </a:p>
          <a:p>
            <a:pPr marL="457200" lvl="0" indent="-457200" algn="l" hangingPunct="0">
              <a:buFont typeface="+mj-lt"/>
              <a:buAutoNum type="arabicPeriod"/>
            </a:pPr>
            <a:r>
              <a:rPr lang="es-ES_tradnl" dirty="0">
                <a:latin typeface="Footlight MT Light" panose="0204060206030A020304" pitchFamily="18" charset="0"/>
              </a:rPr>
              <a:t>José Luis Ruiz Reina. Tema 8: Planificación Inteligencia Artificial I, 2012</a:t>
            </a:r>
            <a:endParaRPr lang="es-ES" dirty="0">
              <a:latin typeface="Footlight MT Light" panose="0204060206030A020304" pitchFamily="18" charset="0"/>
            </a:endParaRPr>
          </a:p>
          <a:p>
            <a:pPr marL="457200" lvl="0" indent="-457200" algn="l" hangingPunct="0">
              <a:buFont typeface="+mj-lt"/>
              <a:buAutoNum type="arabicPeriod"/>
            </a:pPr>
            <a:r>
              <a:rPr lang="es-ES_tradnl" dirty="0">
                <a:latin typeface="Footlight MT Light" panose="0204060206030A020304" pitchFamily="18" charset="0"/>
              </a:rPr>
              <a:t>Pedro Garduño Carmona. Tesis: Sistemas de planeación basados en el enfoque de </a:t>
            </a:r>
            <a:r>
              <a:rPr lang="es-ES_tradnl" dirty="0" err="1">
                <a:latin typeface="Footlight MT Light" panose="0204060206030A020304" pitchFamily="18" charset="0"/>
              </a:rPr>
              <a:t>aútomatas</a:t>
            </a:r>
            <a:r>
              <a:rPr lang="es-ES_tradnl" dirty="0">
                <a:latin typeface="Footlight MT Light" panose="0204060206030A020304" pitchFamily="18" charset="0"/>
              </a:rPr>
              <a:t> finitos.</a:t>
            </a:r>
            <a:endParaRPr lang="es-ES" dirty="0">
              <a:latin typeface="Footlight MT Light" panose="0204060206030A020304" pitchFamily="18" charset="0"/>
            </a:endParaRPr>
          </a:p>
          <a:p>
            <a:pPr marL="457200" lvl="0" indent="-457200" algn="l" hangingPunct="0">
              <a:buFont typeface="+mj-lt"/>
              <a:buAutoNum type="arabicPeriod"/>
            </a:pPr>
            <a:r>
              <a:rPr lang="es-ES_tradnl" dirty="0">
                <a:latin typeface="Footlight MT Light" panose="0204060206030A020304" pitchFamily="18" charset="0"/>
              </a:rPr>
              <a:t>Wikipedia. Formalismo PDDL. </a:t>
            </a:r>
            <a:endParaRPr lang="es-ES" dirty="0">
              <a:latin typeface="Footlight MT Light" panose="0204060206030A020304" pitchFamily="18" charset="0"/>
            </a:endParaRPr>
          </a:p>
          <a:p>
            <a:pPr marL="457200" lvl="0" indent="-457200" algn="l" hangingPunct="0">
              <a:buFont typeface="+mj-lt"/>
              <a:buAutoNum type="arabicPeriod"/>
            </a:pPr>
            <a:r>
              <a:rPr lang="es-ES" dirty="0">
                <a:latin typeface="Footlight MT Light" panose="0204060206030A020304" pitchFamily="18" charset="0"/>
              </a:rPr>
              <a:t>A. Márquez, C. Del Valle, R. M. Gasca, M. Toro, Especificación PDDL de un Dominio de Ensamblaje. </a:t>
            </a:r>
          </a:p>
          <a:p>
            <a:pPr marL="457200" lvl="0" indent="-457200" algn="l" hangingPunct="0">
              <a:buFont typeface="+mj-lt"/>
              <a:buAutoNum type="arabicPeriod"/>
            </a:pPr>
            <a:r>
              <a:rPr lang="es-ES" dirty="0">
                <a:latin typeface="Footlight MT Light" panose="0204060206030A020304" pitchFamily="18" charset="0"/>
              </a:rPr>
              <a:t>Gerardo Parra, Sobre la Revisión de Planes en Agentes Inteligentes.</a:t>
            </a:r>
          </a:p>
          <a:p>
            <a:pPr algn="l" hangingPunct="0"/>
            <a:endParaRPr lang="es-ES" dirty="0">
              <a:latin typeface="Footlight MT Light" panose="0204060206030A020304" pitchFamily="18" charset="0"/>
            </a:endParaRPr>
          </a:p>
        </p:txBody>
      </p:sp>
    </p:spTree>
    <p:extLst>
      <p:ext uri="{BB962C8B-B14F-4D97-AF65-F5344CB8AC3E}">
        <p14:creationId xmlns:p14="http://schemas.microsoft.com/office/powerpoint/2010/main" val="55428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rPr>
              <a:t>Trabajo realizado por: </a:t>
            </a:r>
            <a:br>
              <a:rPr lang="es-ES" dirty="0" smtClean="0">
                <a:latin typeface="Footlight MT Light" panose="0204060206030A020304" pitchFamily="18" charset="0"/>
              </a:rPr>
            </a:br>
            <a:r>
              <a:rPr lang="es-ES" dirty="0" smtClean="0">
                <a:latin typeface="Footlight MT Light" panose="0204060206030A020304" pitchFamily="18" charset="0"/>
              </a:rPr>
              <a:t>Alfonso </a:t>
            </a:r>
            <a:r>
              <a:rPr lang="es-ES" dirty="0" err="1" smtClean="0">
                <a:latin typeface="Footlight MT Light" panose="0204060206030A020304" pitchFamily="18" charset="0"/>
              </a:rPr>
              <a:t>Gastalver</a:t>
            </a:r>
            <a:r>
              <a:rPr lang="es-ES" dirty="0" smtClean="0">
                <a:latin typeface="Footlight MT Light" panose="0204060206030A020304" pitchFamily="18" charset="0"/>
              </a:rPr>
              <a:t> Llamas</a:t>
            </a:r>
            <a:endParaRPr lang="es-ES" dirty="0">
              <a:latin typeface="Footlight MT Light" panose="0204060206030A020304" pitchFamily="18" charset="0"/>
            </a:endParaRPr>
          </a:p>
        </p:txBody>
      </p:sp>
      <p:sp>
        <p:nvSpPr>
          <p:cNvPr id="3" name="Subtítulo 2"/>
          <p:cNvSpPr>
            <a:spLocks noGrp="1"/>
          </p:cNvSpPr>
          <p:nvPr>
            <p:ph type="subTitle" idx="1"/>
          </p:nvPr>
        </p:nvSpPr>
        <p:spPr/>
        <p:txBody>
          <a:bodyPr/>
          <a:lstStyle/>
          <a:p>
            <a:r>
              <a:rPr lang="es-ES" dirty="0">
                <a:latin typeface="Footlight MT Light" panose="0204060206030A020304" pitchFamily="18" charset="0"/>
                <a:hlinkClick r:id="rId3"/>
              </a:rPr>
              <a:t>https://www.youtube.com/watch?v=-</a:t>
            </a:r>
            <a:r>
              <a:rPr lang="es-ES" dirty="0" smtClean="0">
                <a:latin typeface="Footlight MT Light" panose="0204060206030A020304" pitchFamily="18" charset="0"/>
                <a:hlinkClick r:id="rId3"/>
              </a:rPr>
              <a:t>ZJDNSp1QJA</a:t>
            </a:r>
            <a:endParaRPr lang="es-ES" dirty="0" smtClean="0">
              <a:latin typeface="Footlight MT Light" panose="0204060206030A020304" pitchFamily="18" charset="0"/>
            </a:endParaRPr>
          </a:p>
          <a:p>
            <a:r>
              <a:rPr lang="es-ES" dirty="0" err="1" smtClean="0">
                <a:latin typeface="Footlight MT Light" panose="0204060206030A020304" pitchFamily="18" charset="0"/>
              </a:rPr>
              <a:t>Comptine</a:t>
            </a:r>
            <a:r>
              <a:rPr lang="es-ES" dirty="0" smtClean="0">
                <a:latin typeface="Footlight MT Light" panose="0204060206030A020304" pitchFamily="18" charset="0"/>
              </a:rPr>
              <a:t> </a:t>
            </a:r>
            <a:r>
              <a:rPr lang="es-ES" dirty="0" err="1" smtClean="0">
                <a:latin typeface="Footlight MT Light" panose="0204060206030A020304" pitchFamily="18" charset="0"/>
              </a:rPr>
              <a:t>d’un</a:t>
            </a:r>
            <a:r>
              <a:rPr lang="es-ES" dirty="0" smtClean="0">
                <a:latin typeface="Footlight MT Light" panose="0204060206030A020304" pitchFamily="18" charset="0"/>
              </a:rPr>
              <a:t> </a:t>
            </a:r>
            <a:r>
              <a:rPr lang="es-ES" dirty="0" err="1" smtClean="0">
                <a:latin typeface="Footlight MT Light" panose="0204060206030A020304" pitchFamily="18" charset="0"/>
              </a:rPr>
              <a:t>autre</a:t>
            </a:r>
            <a:r>
              <a:rPr lang="es-ES" dirty="0" smtClean="0">
                <a:latin typeface="Footlight MT Light" panose="0204060206030A020304" pitchFamily="18" charset="0"/>
              </a:rPr>
              <a:t> </a:t>
            </a:r>
            <a:r>
              <a:rPr lang="es-ES" dirty="0" err="1" smtClean="0">
                <a:latin typeface="Footlight MT Light" panose="0204060206030A020304" pitchFamily="18" charset="0"/>
              </a:rPr>
              <a:t>été</a:t>
            </a:r>
            <a:r>
              <a:rPr lang="es-ES" dirty="0" smtClean="0">
                <a:latin typeface="Footlight MT Light" panose="0204060206030A020304" pitchFamily="18" charset="0"/>
              </a:rPr>
              <a:t> </a:t>
            </a:r>
            <a:r>
              <a:rPr lang="es-ES" dirty="0" err="1" smtClean="0">
                <a:latin typeface="Footlight MT Light" panose="0204060206030A020304" pitchFamily="18" charset="0"/>
              </a:rPr>
              <a:t>l’après</a:t>
            </a:r>
            <a:r>
              <a:rPr lang="es-ES" dirty="0" smtClean="0">
                <a:latin typeface="Footlight MT Light" panose="0204060206030A020304" pitchFamily="18" charset="0"/>
              </a:rPr>
              <a:t> </a:t>
            </a:r>
            <a:r>
              <a:rPr lang="es-ES" dirty="0" err="1" smtClean="0">
                <a:latin typeface="Footlight MT Light" panose="0204060206030A020304" pitchFamily="18" charset="0"/>
              </a:rPr>
              <a:t>midi</a:t>
            </a:r>
            <a:r>
              <a:rPr lang="es-ES" dirty="0" smtClean="0">
                <a:latin typeface="Footlight MT Light" panose="0204060206030A020304" pitchFamily="18" charset="0"/>
              </a:rPr>
              <a:t> – </a:t>
            </a:r>
            <a:r>
              <a:rPr lang="es-ES" dirty="0" err="1" smtClean="0">
                <a:latin typeface="Footlight MT Light" panose="0204060206030A020304" pitchFamily="18" charset="0"/>
              </a:rPr>
              <a:t>Yann</a:t>
            </a:r>
            <a:r>
              <a:rPr lang="es-ES" dirty="0" smtClean="0">
                <a:latin typeface="Footlight MT Light" panose="0204060206030A020304" pitchFamily="18" charset="0"/>
              </a:rPr>
              <a:t> </a:t>
            </a:r>
            <a:r>
              <a:rPr lang="es-ES" dirty="0" err="1" smtClean="0">
                <a:latin typeface="Footlight MT Light" panose="0204060206030A020304" pitchFamily="18" charset="0"/>
              </a:rPr>
              <a:t>Tiersen</a:t>
            </a:r>
            <a:endParaRPr lang="es-ES" dirty="0">
              <a:latin typeface="Footlight MT Light" panose="0204060206030A020304" pitchFamily="18" charset="0"/>
            </a:endParaRPr>
          </a:p>
        </p:txBody>
      </p:sp>
    </p:spTree>
    <p:extLst>
      <p:ext uri="{BB962C8B-B14F-4D97-AF65-F5344CB8AC3E}">
        <p14:creationId xmlns:p14="http://schemas.microsoft.com/office/powerpoint/2010/main" val="216990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normAutofit fontScale="90000"/>
          </a:bodyPr>
          <a:lstStyle/>
          <a:p>
            <a:r>
              <a:rPr lang="es-ES" dirty="0" smtClean="0"/>
              <a:t/>
            </a:r>
            <a:br>
              <a:rPr lang="es-ES" dirty="0" smtClean="0"/>
            </a:br>
            <a:r>
              <a:rPr lang="es-ES" dirty="0" smtClean="0"/>
              <a:t/>
            </a:r>
            <a:br>
              <a:rPr lang="es-ES" dirty="0" smtClean="0"/>
            </a:br>
            <a:r>
              <a:rPr lang="es-ES" dirty="0" smtClean="0">
                <a:latin typeface="Footlight MT Light" panose="0204060206030A020304" pitchFamily="18" charset="0"/>
              </a:rPr>
              <a:t>El Formalismo PDDL</a:t>
            </a:r>
            <a:endParaRPr lang="es-ES" dirty="0"/>
          </a:p>
        </p:txBody>
      </p:sp>
      <p:sp>
        <p:nvSpPr>
          <p:cNvPr id="3" name="Subtítulo 2"/>
          <p:cNvSpPr>
            <a:spLocks noGrp="1"/>
          </p:cNvSpPr>
          <p:nvPr>
            <p:ph type="subTitle" idx="1"/>
          </p:nvPr>
        </p:nvSpPr>
        <p:spPr/>
        <p:txBody>
          <a:bodyPr/>
          <a:lstStyle/>
          <a:p>
            <a:r>
              <a:rPr lang="es-ES" dirty="0" smtClean="0">
                <a:latin typeface="Footlight MT Light" panose="0204060206030A020304" pitchFamily="18" charset="0"/>
              </a:rPr>
              <a:t>“</a:t>
            </a:r>
            <a:r>
              <a:rPr lang="es-ES" dirty="0" err="1" smtClean="0">
                <a:latin typeface="Footlight MT Light" panose="0204060206030A020304" pitchFamily="18" charset="0"/>
              </a:rPr>
              <a:t>Planning</a:t>
            </a:r>
            <a:r>
              <a:rPr lang="es-ES" dirty="0" smtClean="0">
                <a:latin typeface="Footlight MT Light" panose="0204060206030A020304" pitchFamily="18" charset="0"/>
              </a:rPr>
              <a:t> </a:t>
            </a:r>
            <a:r>
              <a:rPr lang="es-ES" dirty="0" err="1" smtClean="0">
                <a:latin typeface="Footlight MT Light" panose="0204060206030A020304" pitchFamily="18" charset="0"/>
              </a:rPr>
              <a:t>Domain</a:t>
            </a:r>
            <a:r>
              <a:rPr lang="es-ES" dirty="0" smtClean="0">
                <a:latin typeface="Footlight MT Light" panose="0204060206030A020304" pitchFamily="18" charset="0"/>
              </a:rPr>
              <a:t> </a:t>
            </a:r>
            <a:r>
              <a:rPr lang="es-ES" dirty="0" err="1">
                <a:latin typeface="Footlight MT Light" panose="0204060206030A020304" pitchFamily="18" charset="0"/>
              </a:rPr>
              <a:t>Description</a:t>
            </a:r>
            <a:r>
              <a:rPr lang="es-ES" dirty="0">
                <a:latin typeface="Footlight MT Light" panose="0204060206030A020304" pitchFamily="18" charset="0"/>
              </a:rPr>
              <a:t> </a:t>
            </a:r>
            <a:r>
              <a:rPr lang="es-ES" dirty="0" err="1" smtClean="0">
                <a:latin typeface="Footlight MT Light" panose="0204060206030A020304" pitchFamily="18" charset="0"/>
              </a:rPr>
              <a:t>Language</a:t>
            </a:r>
            <a:r>
              <a:rPr lang="es-ES" dirty="0" smtClean="0">
                <a:latin typeface="Footlight MT Light" panose="0204060206030A020304" pitchFamily="18" charset="0"/>
              </a:rPr>
              <a:t>”.</a:t>
            </a:r>
          </a:p>
          <a:p>
            <a:endParaRPr lang="es-ES" dirty="0">
              <a:latin typeface="Footlight MT Light" panose="0204060206030A020304" pitchFamily="18" charset="0"/>
            </a:endParaRPr>
          </a:p>
          <a:p>
            <a:r>
              <a:rPr lang="es-ES" dirty="0" err="1">
                <a:latin typeface="Footlight MT Light" panose="0204060206030A020304" pitchFamily="18" charset="0"/>
              </a:rPr>
              <a:t>Drew</a:t>
            </a:r>
            <a:r>
              <a:rPr lang="es-ES" dirty="0">
                <a:latin typeface="Footlight MT Light" panose="0204060206030A020304" pitchFamily="18" charset="0"/>
              </a:rPr>
              <a:t> </a:t>
            </a:r>
            <a:r>
              <a:rPr lang="es-ES" dirty="0" err="1">
                <a:latin typeface="Footlight MT Light" panose="0204060206030A020304" pitchFamily="18" charset="0"/>
              </a:rPr>
              <a:t>McDermott</a:t>
            </a:r>
            <a:r>
              <a:rPr lang="es-ES" dirty="0">
                <a:latin typeface="Footlight MT Light" panose="0204060206030A020304" pitchFamily="18" charset="0"/>
              </a:rPr>
              <a:t> en 1998 </a:t>
            </a:r>
            <a:r>
              <a:rPr lang="es-ES" dirty="0" smtClean="0">
                <a:latin typeface="Footlight MT Light" panose="0204060206030A020304" pitchFamily="18" charset="0"/>
              </a:rPr>
              <a:t>inspirándose </a:t>
            </a:r>
            <a:r>
              <a:rPr lang="es-ES" dirty="0">
                <a:latin typeface="Footlight MT Light" panose="0204060206030A020304" pitchFamily="18" charset="0"/>
              </a:rPr>
              <a:t>en STRIPS y en </a:t>
            </a:r>
            <a:r>
              <a:rPr lang="es-ES" dirty="0" smtClean="0">
                <a:latin typeface="Footlight MT Light" panose="0204060206030A020304" pitchFamily="18" charset="0"/>
              </a:rPr>
              <a:t>ADL.</a:t>
            </a:r>
            <a:endParaRPr lang="es-ES" dirty="0">
              <a:latin typeface="Footlight MT Light" panose="0204060206030A020304" pitchFamily="18" charset="0"/>
            </a:endParaRPr>
          </a:p>
        </p:txBody>
      </p:sp>
    </p:spTree>
    <p:extLst>
      <p:ext uri="{BB962C8B-B14F-4D97-AF65-F5344CB8AC3E}">
        <p14:creationId xmlns:p14="http://schemas.microsoft.com/office/powerpoint/2010/main" val="169307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2026275" y="2176529"/>
            <a:ext cx="9144000" cy="3094149"/>
          </a:xfrm>
        </p:spPr>
        <p:txBody>
          <a:bodyPr>
            <a:normAutofit/>
          </a:bodyPr>
          <a:lstStyle/>
          <a:p>
            <a:pPr marL="457200" lvl="0" indent="-457200" algn="l">
              <a:buFont typeface="+mj-lt"/>
              <a:buAutoNum type="arabicPeriod"/>
            </a:pPr>
            <a:r>
              <a:rPr lang="es-ES" dirty="0">
                <a:latin typeface="Footlight MT Light" panose="0204060206030A020304" pitchFamily="18" charset="0"/>
              </a:rPr>
              <a:t>Constantes (Mayúsculas): Objetos del Mundo.</a:t>
            </a:r>
          </a:p>
          <a:p>
            <a:pPr marL="457200" lvl="0" indent="-457200" algn="l">
              <a:buFont typeface="+mj-lt"/>
              <a:buAutoNum type="arabicPeriod"/>
            </a:pPr>
            <a:r>
              <a:rPr lang="es-ES" dirty="0">
                <a:latin typeface="Footlight MT Light" panose="0204060206030A020304" pitchFamily="18" charset="0"/>
              </a:rPr>
              <a:t>Variables (Minúsculas): Cualquier objeto del problema.</a:t>
            </a:r>
          </a:p>
          <a:p>
            <a:pPr marL="457200" lvl="0" indent="-457200" algn="l">
              <a:buFont typeface="+mj-lt"/>
              <a:buAutoNum type="arabicPeriod"/>
            </a:pPr>
            <a:r>
              <a:rPr lang="es-ES" dirty="0">
                <a:latin typeface="Footlight MT Light" panose="0204060206030A020304" pitchFamily="18" charset="0"/>
              </a:rPr>
              <a:t>Símbolos de predicado: Propiedades de los objetos.</a:t>
            </a:r>
          </a:p>
          <a:p>
            <a:pPr marL="457200" lvl="0" indent="-457200" algn="l">
              <a:buFont typeface="+mj-lt"/>
              <a:buAutoNum type="arabicPeriod"/>
            </a:pPr>
            <a:r>
              <a:rPr lang="es-ES" dirty="0">
                <a:latin typeface="Footlight MT Light" panose="0204060206030A020304" pitchFamily="18" charset="0"/>
              </a:rPr>
              <a:t>Símbolos de acciones: Operadores.</a:t>
            </a:r>
          </a:p>
          <a:p>
            <a:endParaRPr lang="es-ES" dirty="0"/>
          </a:p>
        </p:txBody>
      </p:sp>
    </p:spTree>
    <p:extLst>
      <p:ext uri="{BB962C8B-B14F-4D97-AF65-F5344CB8AC3E}">
        <p14:creationId xmlns:p14="http://schemas.microsoft.com/office/powerpoint/2010/main" val="61918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2348248" y="2764912"/>
            <a:ext cx="9144000" cy="1655762"/>
          </a:xfrm>
        </p:spPr>
        <p:txBody>
          <a:bodyPr>
            <a:normAutofit lnSpcReduction="10000"/>
          </a:bodyPr>
          <a:lstStyle/>
          <a:p>
            <a:pPr marL="457200" lvl="0" indent="-457200" algn="l">
              <a:buFont typeface="+mj-lt"/>
              <a:buAutoNum type="arabicPeriod"/>
            </a:pPr>
            <a:r>
              <a:rPr lang="es-ES" dirty="0">
                <a:latin typeface="Footlight MT Light" panose="0204060206030A020304" pitchFamily="18" charset="0"/>
              </a:rPr>
              <a:t>Átomos: fórmulas de la forma P(o1,…,o2). Siendo P un predicado y sus argumentos constantes o variables.</a:t>
            </a:r>
          </a:p>
          <a:p>
            <a:pPr marL="457200" lvl="0" indent="-457200" algn="l">
              <a:buFont typeface="+mj-lt"/>
              <a:buAutoNum type="arabicPeriod"/>
            </a:pPr>
            <a:r>
              <a:rPr lang="es-ES" dirty="0">
                <a:latin typeface="Footlight MT Light" panose="0204060206030A020304" pitchFamily="18" charset="0"/>
              </a:rPr>
              <a:t>Literales: átomos o negación de átomos.</a:t>
            </a:r>
          </a:p>
          <a:p>
            <a:pPr marL="457200" lvl="0" indent="-457200" algn="l">
              <a:buFont typeface="+mj-lt"/>
              <a:buAutoNum type="arabicPeriod"/>
            </a:pPr>
            <a:r>
              <a:rPr lang="es-ES" dirty="0">
                <a:latin typeface="Footlight MT Light" panose="0204060206030A020304" pitchFamily="18" charset="0"/>
              </a:rPr>
              <a:t>Cerrados: Si no contienen variables.</a:t>
            </a:r>
          </a:p>
          <a:p>
            <a:endParaRPr lang="es-ES" dirty="0"/>
          </a:p>
        </p:txBody>
      </p:sp>
    </p:spTree>
    <p:extLst>
      <p:ext uri="{BB962C8B-B14F-4D97-AF65-F5344CB8AC3E}">
        <p14:creationId xmlns:p14="http://schemas.microsoft.com/office/powerpoint/2010/main" val="293697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1524000" y="2047741"/>
            <a:ext cx="9144000" cy="3210059"/>
          </a:xfrm>
        </p:spPr>
        <p:txBody>
          <a:bodyPr>
            <a:normAutofit fontScale="92500"/>
          </a:bodyPr>
          <a:lstStyle/>
          <a:p>
            <a:pPr marL="457200" lvl="0" indent="-457200" algn="l">
              <a:buFont typeface="+mj-lt"/>
              <a:buAutoNum type="arabicPeriod"/>
            </a:pPr>
            <a:r>
              <a:rPr lang="es-ES" u="sng" dirty="0">
                <a:latin typeface="Footlight MT Light" panose="0204060206030A020304" pitchFamily="18" charset="0"/>
              </a:rPr>
              <a:t>Estados</a:t>
            </a:r>
            <a:r>
              <a:rPr lang="es-ES" dirty="0">
                <a:latin typeface="Footlight MT Light" panose="0204060206030A020304" pitchFamily="18" charset="0"/>
              </a:rPr>
              <a:t>: Lista de literales cerrados. Se define “estado inicial” como el estado que tenemos antes de aplicar ningún operador. </a:t>
            </a:r>
          </a:p>
          <a:p>
            <a:pPr marL="457200" lvl="0" indent="-457200" algn="l">
              <a:buFont typeface="+mj-lt"/>
              <a:buAutoNum type="arabicPeriod"/>
            </a:pPr>
            <a:r>
              <a:rPr lang="es-ES" u="sng" dirty="0">
                <a:latin typeface="Footlight MT Light" panose="0204060206030A020304" pitchFamily="18" charset="0"/>
              </a:rPr>
              <a:t>Objetivos</a:t>
            </a:r>
            <a:r>
              <a:rPr lang="es-ES" dirty="0">
                <a:latin typeface="Footlight MT Light" panose="0204060206030A020304" pitchFamily="18" charset="0"/>
              </a:rPr>
              <a:t>: </a:t>
            </a:r>
            <a:r>
              <a:rPr lang="es-ES" dirty="0" smtClean="0">
                <a:latin typeface="Footlight MT Light" panose="0204060206030A020304" pitchFamily="18" charset="0"/>
              </a:rPr>
              <a:t>Estado que se </a:t>
            </a:r>
            <a:r>
              <a:rPr lang="es-ES" dirty="0">
                <a:latin typeface="Footlight MT Light" panose="0204060206030A020304" pitchFamily="18" charset="0"/>
              </a:rPr>
              <a:t>satisface cuando nos encontramos en un estado que cumple sus átomos positivos y ninguno de sus negativos.</a:t>
            </a:r>
          </a:p>
          <a:p>
            <a:pPr marL="457200" lvl="0" indent="-457200" algn="l">
              <a:buFont typeface="+mj-lt"/>
              <a:buAutoNum type="arabicPeriod"/>
            </a:pPr>
            <a:r>
              <a:rPr lang="es-ES" u="sng" dirty="0">
                <a:latin typeface="Footlight MT Light" panose="0204060206030A020304" pitchFamily="18" charset="0"/>
              </a:rPr>
              <a:t>Operadores</a:t>
            </a:r>
            <a:r>
              <a:rPr lang="es-ES" dirty="0">
                <a:latin typeface="Footlight MT Light" panose="0204060206030A020304" pitchFamily="18" charset="0"/>
              </a:rPr>
              <a:t>: Son acciones que se puede ejecutar en base a unas precondiciones y que generan unos efectos. Las precondiciones son un conjunto de literales que deben estar en el estado actual y los efectos son literales que modifican el estado actual cuando se aplica el operador.</a:t>
            </a:r>
          </a:p>
          <a:p>
            <a:r>
              <a:rPr lang="es-ES" dirty="0">
                <a:latin typeface="Footlight MT Light" panose="0204060206030A020304" pitchFamily="18" charset="0"/>
              </a:rPr>
              <a:t> </a:t>
            </a:r>
          </a:p>
          <a:p>
            <a:endParaRPr lang="es-ES" dirty="0"/>
          </a:p>
        </p:txBody>
      </p:sp>
    </p:spTree>
    <p:extLst>
      <p:ext uri="{BB962C8B-B14F-4D97-AF65-F5344CB8AC3E}">
        <p14:creationId xmlns:p14="http://schemas.microsoft.com/office/powerpoint/2010/main" val="33680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1524000" y="1906073"/>
            <a:ext cx="9144000" cy="3351727"/>
          </a:xfrm>
        </p:spPr>
        <p:txBody>
          <a:bodyPr/>
          <a:lstStyle/>
          <a:p>
            <a:r>
              <a:rPr lang="es-ES" dirty="0" smtClean="0">
                <a:latin typeface="Footlight MT Light" panose="0204060206030A020304" pitchFamily="18" charset="0"/>
              </a:rPr>
              <a:t>Definición de Plan:</a:t>
            </a:r>
          </a:p>
          <a:p>
            <a:endParaRPr lang="es-ES" dirty="0">
              <a:latin typeface="Footlight MT Light" panose="0204060206030A020304" pitchFamily="18" charset="0"/>
            </a:endParaRPr>
          </a:p>
          <a:p>
            <a:r>
              <a:rPr lang="es-ES" dirty="0" smtClean="0">
                <a:latin typeface="Footlight MT Light" panose="0204060206030A020304" pitchFamily="18" charset="0"/>
              </a:rPr>
              <a:t>Problema de planificación: Realizar un plan para llegar a un objetivo.</a:t>
            </a:r>
          </a:p>
          <a:p>
            <a:r>
              <a:rPr lang="es-ES" dirty="0" smtClean="0">
                <a:latin typeface="Footlight MT Light" panose="0204060206030A020304" pitchFamily="18" charset="0"/>
              </a:rPr>
              <a:t>Plan: Encontrar una secuencia de acciones válidas.</a:t>
            </a:r>
          </a:p>
          <a:p>
            <a:r>
              <a:rPr lang="es-ES" dirty="0" smtClean="0">
                <a:latin typeface="Footlight MT Light" panose="0204060206030A020304" pitchFamily="18" charset="0"/>
              </a:rPr>
              <a:t>Solución: Encontrar un plan que desde el estado inicial nos lleve al objetivo.</a:t>
            </a:r>
            <a:endParaRPr lang="es-ES" dirty="0">
              <a:latin typeface="Footlight MT Light" panose="0204060206030A020304" pitchFamily="18" charset="0"/>
            </a:endParaRPr>
          </a:p>
        </p:txBody>
      </p:sp>
    </p:spTree>
    <p:extLst>
      <p:ext uri="{BB962C8B-B14F-4D97-AF65-F5344CB8AC3E}">
        <p14:creationId xmlns:p14="http://schemas.microsoft.com/office/powerpoint/2010/main" val="210084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p:txBody>
          <a:bodyPr/>
          <a:lstStyle/>
          <a:p>
            <a:r>
              <a:rPr lang="es-ES" dirty="0" smtClean="0">
                <a:latin typeface="Footlight MT Light" panose="0204060206030A020304" pitchFamily="18" charset="0"/>
              </a:rPr>
              <a:t>¿Por qué </a:t>
            </a:r>
            <a:r>
              <a:rPr lang="es-ES" dirty="0" err="1" smtClean="0">
                <a:latin typeface="Footlight MT Light" panose="0204060206030A020304" pitchFamily="18" charset="0"/>
              </a:rPr>
              <a:t>GraphPlan</a:t>
            </a:r>
            <a:r>
              <a:rPr lang="es-ES" dirty="0" smtClean="0">
                <a:latin typeface="Footlight MT Light" panose="0204060206030A020304" pitchFamily="18" charset="0"/>
              </a:rPr>
              <a:t>?</a:t>
            </a:r>
            <a:endParaRPr lang="es-ES" dirty="0">
              <a:latin typeface="Footlight MT Light" panose="0204060206030A020304" pitchFamily="18" charset="0"/>
            </a:endParaRPr>
          </a:p>
        </p:txBody>
      </p:sp>
    </p:spTree>
    <p:extLst>
      <p:ext uri="{BB962C8B-B14F-4D97-AF65-F5344CB8AC3E}">
        <p14:creationId xmlns:p14="http://schemas.microsoft.com/office/powerpoint/2010/main" val="39729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ítulo 2"/>
          <p:cNvSpPr>
            <a:spLocks noGrp="1"/>
          </p:cNvSpPr>
          <p:nvPr>
            <p:ph type="subTitle" idx="1"/>
          </p:nvPr>
        </p:nvSpPr>
        <p:spPr>
          <a:xfrm>
            <a:off x="1524000" y="1390918"/>
            <a:ext cx="9144000" cy="3866882"/>
          </a:xfrm>
        </p:spPr>
        <p:txBody>
          <a:bodyPr/>
          <a:lstStyle/>
          <a:p>
            <a:r>
              <a:rPr lang="es-ES" dirty="0" err="1" smtClean="0">
                <a:latin typeface="Footlight MT Light" panose="0204060206030A020304" pitchFamily="18" charset="0"/>
              </a:rPr>
              <a:t>Graphplan</a:t>
            </a:r>
            <a:r>
              <a:rPr lang="es-ES" dirty="0" smtClean="0">
                <a:latin typeface="Footlight MT Light" panose="0204060206030A020304" pitchFamily="18" charset="0"/>
              </a:rPr>
              <a:t>: Algoritmo de planificación.</a:t>
            </a:r>
          </a:p>
          <a:p>
            <a:endParaRPr lang="es-ES" dirty="0">
              <a:latin typeface="Footlight MT Light" panose="0204060206030A020304" pitchFamily="18" charset="0"/>
            </a:endParaRPr>
          </a:p>
          <a:p>
            <a:r>
              <a:rPr lang="es-ES" dirty="0" smtClean="0">
                <a:latin typeface="Footlight MT Light" panose="0204060206030A020304" pitchFamily="18" charset="0"/>
              </a:rPr>
              <a:t>Se basa en 2 partes:</a:t>
            </a:r>
          </a:p>
          <a:p>
            <a:endParaRPr lang="es-ES" dirty="0" smtClean="0">
              <a:latin typeface="Footlight MT Light" panose="0204060206030A020304" pitchFamily="18" charset="0"/>
            </a:endParaRPr>
          </a:p>
          <a:p>
            <a:pPr lvl="0"/>
            <a:r>
              <a:rPr lang="es-ES" dirty="0" smtClean="0">
                <a:latin typeface="Footlight MT Light" panose="0204060206030A020304" pitchFamily="18" charset="0"/>
              </a:rPr>
              <a:t>1.</a:t>
            </a:r>
            <a:r>
              <a:rPr lang="es-ES" dirty="0"/>
              <a:t> </a:t>
            </a:r>
            <a:r>
              <a:rPr lang="es-ES" dirty="0">
                <a:latin typeface="Footlight MT Light" panose="0204060206030A020304" pitchFamily="18" charset="0"/>
              </a:rPr>
              <a:t>La expansión de la </a:t>
            </a:r>
            <a:r>
              <a:rPr lang="es-ES" dirty="0" smtClean="0">
                <a:latin typeface="Footlight MT Light" panose="0204060206030A020304" pitchFamily="18" charset="0"/>
              </a:rPr>
              <a:t>gráfica</a:t>
            </a:r>
            <a:r>
              <a:rPr lang="es-ES" dirty="0">
                <a:latin typeface="Footlight MT Light" panose="0204060206030A020304" pitchFamily="18" charset="0"/>
              </a:rPr>
              <a:t>.</a:t>
            </a:r>
            <a:endParaRPr lang="es-ES" dirty="0" smtClean="0">
              <a:latin typeface="Footlight MT Light" panose="0204060206030A020304" pitchFamily="18" charset="0"/>
            </a:endParaRPr>
          </a:p>
          <a:p>
            <a:r>
              <a:rPr lang="es-ES" dirty="0" smtClean="0">
                <a:latin typeface="Footlight MT Light" panose="0204060206030A020304" pitchFamily="18" charset="0"/>
              </a:rPr>
              <a:t>2. </a:t>
            </a:r>
            <a:r>
              <a:rPr lang="es-ES" dirty="0">
                <a:latin typeface="Footlight MT Light" panose="0204060206030A020304" pitchFamily="18" charset="0"/>
              </a:rPr>
              <a:t>La extracción de la </a:t>
            </a:r>
            <a:r>
              <a:rPr lang="es-ES" dirty="0" smtClean="0">
                <a:latin typeface="Footlight MT Light" panose="0204060206030A020304" pitchFamily="18" charset="0"/>
              </a:rPr>
              <a:t>solución.</a:t>
            </a:r>
            <a:endParaRPr lang="es-ES" dirty="0">
              <a:latin typeface="Footlight MT Light" panose="0204060206030A020304" pitchFamily="18" charset="0"/>
            </a:endParaRPr>
          </a:p>
        </p:txBody>
      </p:sp>
    </p:spTree>
    <p:extLst>
      <p:ext uri="{BB962C8B-B14F-4D97-AF65-F5344CB8AC3E}">
        <p14:creationId xmlns:p14="http://schemas.microsoft.com/office/powerpoint/2010/main" val="10028059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754</Words>
  <Application>Microsoft Office PowerPoint</Application>
  <PresentationFormat>Panorámica</PresentationFormat>
  <Paragraphs>77</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Aharoni</vt:lpstr>
      <vt:lpstr>Arial</vt:lpstr>
      <vt:lpstr>Calibri</vt:lpstr>
      <vt:lpstr>Calibri Light</vt:lpstr>
      <vt:lpstr>Footlight MT Light</vt:lpstr>
      <vt:lpstr>Tema de Office</vt:lpstr>
      <vt:lpstr>RULANDO </vt:lpstr>
      <vt:lpstr>  ¿Por qué Rulando?</vt:lpstr>
      <vt:lpstr>  El Formalismo PDDL</vt:lpstr>
      <vt:lpstr>Presentación de PowerPoint</vt:lpstr>
      <vt:lpstr>Presentación de PowerPoint</vt:lpstr>
      <vt:lpstr>Presentación de PowerPoint</vt:lpstr>
      <vt:lpstr>Presentación de PowerPoint</vt:lpstr>
      <vt:lpstr>¿Por qué GraphPlan?</vt:lpstr>
      <vt:lpstr>Presentación de PowerPoint</vt:lpstr>
      <vt:lpstr>Expansión de la gráfica</vt:lpstr>
      <vt:lpstr>Presentación de PowerPoint</vt:lpstr>
      <vt:lpstr>Extracción de la solución</vt:lpstr>
      <vt:lpstr>Presentación de PowerPoint</vt:lpstr>
      <vt:lpstr>Problemas </vt:lpstr>
      <vt:lpstr>Problema de Mike</vt:lpstr>
      <vt:lpstr>Problema del Salchichón </vt:lpstr>
      <vt:lpstr>Problema de los Ladrones </vt:lpstr>
      <vt:lpstr>Conclusión </vt:lpstr>
      <vt:lpstr>Gracias por la atención</vt:lpstr>
      <vt:lpstr>Referencias Bibliográficas </vt:lpstr>
      <vt:lpstr>Trabajo realizado por:  Alfonso Gastalver Llamas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dc:title>
  <dc:creator>Fonso</dc:creator>
  <cp:lastModifiedBy>Fonso</cp:lastModifiedBy>
  <cp:revision>8</cp:revision>
  <dcterms:created xsi:type="dcterms:W3CDTF">2013-09-10T16:11:44Z</dcterms:created>
  <dcterms:modified xsi:type="dcterms:W3CDTF">2013-09-16T07:37:30Z</dcterms:modified>
</cp:coreProperties>
</file>