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5" r:id="rId6"/>
    <p:sldId id="271" r:id="rId7"/>
    <p:sldId id="258" r:id="rId8"/>
    <p:sldId id="280" r:id="rId9"/>
    <p:sldId id="272" r:id="rId10"/>
    <p:sldId id="260" r:id="rId11"/>
    <p:sldId id="273" r:id="rId12"/>
    <p:sldId id="274" r:id="rId13"/>
    <p:sldId id="275" r:id="rId14"/>
    <p:sldId id="276" r:id="rId15"/>
    <p:sldId id="261" r:id="rId16"/>
    <p:sldId id="277" r:id="rId17"/>
    <p:sldId id="264" r:id="rId18"/>
    <p:sldId id="266" r:id="rId19"/>
    <p:sldId id="279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17CCC-4298-4F02-999E-93E51B05EC77}">
  <a:tblStyle styleId="{BB817CCC-4298-4F02-999E-93E51B05E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8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2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de8908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de8908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7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588734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588734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5887342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5887342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588734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588734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5887342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5887342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588734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588734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5887342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5887342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5887342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5887342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0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7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www.pngall.com/hamburger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38650" y="3875025"/>
            <a:ext cx="3160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SmartBlog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8650" y="4492575"/>
            <a:ext cx="1824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AA 2020/2021</a:t>
            </a:r>
            <a:endParaRPr/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6353175" y="3875025"/>
          <a:ext cx="2629350" cy="1096000"/>
        </p:xfrm>
        <a:graphic>
          <a:graphicData uri="http://schemas.openxmlformats.org/drawingml/2006/table">
            <a:tbl>
              <a:tblPr>
                <a:noFill/>
                <a:tableStyleId>{BB817CCC-4298-4F02-999E-93E51B05EC77}</a:tableStyleId>
              </a:tblPr>
              <a:tblGrid>
                <a:gridCol w="18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Vincenzo Emanuele Martone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0512105758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Antonio Russo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0512106058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Felice De Chiara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0512105866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Alfonso Graziano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0512105776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450" y="137875"/>
            <a:ext cx="752250" cy="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425" y="-279550"/>
            <a:ext cx="4323475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66AAC5-E760-4513-BD0B-E8DBF409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16" y="1853850"/>
            <a:ext cx="6029768" cy="33084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- 2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Aggiunta</a:t>
            </a:r>
            <a:r>
              <a:rPr lang="en-US" dirty="0"/>
              <a:t> di una </a:t>
            </a:r>
            <a:r>
              <a:rPr lang="en-US" dirty="0" err="1"/>
              <a:t>recensione</a:t>
            </a: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0BA948C-48CD-41F2-B270-AA5ADC3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5418"/>
              </p:ext>
            </p:extLst>
          </p:nvPr>
        </p:nvGraphicFramePr>
        <p:xfrm>
          <a:off x="5113102" y="405558"/>
          <a:ext cx="3612797" cy="4472592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005562">
                  <a:extLst>
                    <a:ext uri="{9D8B030D-6E8A-4147-A177-3AD203B41FA5}">
                      <a16:colId xmlns:a16="http://schemas.microsoft.com/office/drawing/2014/main" val="1102694158"/>
                    </a:ext>
                  </a:extLst>
                </a:gridCol>
                <a:gridCol w="2607235">
                  <a:extLst>
                    <a:ext uri="{9D8B030D-6E8A-4147-A177-3AD203B41FA5}">
                      <a16:colId xmlns:a16="http://schemas.microsoft.com/office/drawing/2014/main" val="1226050633"/>
                    </a:ext>
                  </a:extLst>
                </a:gridCol>
              </a:tblGrid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7) Creazione nuova recensione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905969435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RF_GU_8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238169882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374580602"/>
                  </a:ext>
                </a:extLst>
              </a:tr>
              <a:tr h="229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sul pulsante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 Review” nella pagina relativa alla </a:t>
                      </a:r>
                      <a:r>
                        <a:rPr lang="it-IT" sz="800" u="none" strike="noStrike" dirty="0" err="1">
                          <a:effectLst/>
                        </a:rPr>
                        <a:t>Spec</a:t>
                      </a:r>
                      <a:r>
                        <a:rPr lang="it-IT" sz="800" u="none" strike="noStrike" dirty="0">
                          <a:effectLst/>
                        </a:rPr>
                        <a:t> che sta visitando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Visualizza un popup che presenta delle informazioni per le quali l’utente deve indicare una votazione da 1 a 5, quali: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Total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Battery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Performance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Display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Camera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           e una recensione testuale dello Smartphone.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” e la recensione passa in fase di approvazione da parte di un Reviewer (stato: </a:t>
                      </a:r>
                      <a:r>
                        <a:rPr lang="it-IT" sz="800" u="none" strike="noStrike" dirty="0" err="1">
                          <a:effectLst/>
                        </a:rPr>
                        <a:t>pending</a:t>
                      </a:r>
                      <a:r>
                        <a:rPr lang="it-IT" sz="800" u="none" strike="noStrike" dirty="0">
                          <a:effectLst/>
                        </a:rPr>
                        <a:t>)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riceve un Toast di conferma per il corretto invio della Recensione</a:t>
                      </a:r>
                      <a:endParaRPr lang="it-IT" sz="7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265060301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si trova sulla scheda tecnica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215049871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La recensione passa allo stato “</a:t>
                      </a:r>
                      <a:r>
                        <a:rPr lang="it-IT" sz="800" dirty="0" err="1">
                          <a:effectLst/>
                        </a:rPr>
                        <a:t>Pending</a:t>
                      </a:r>
                      <a:r>
                        <a:rPr lang="it-IT" sz="800" dirty="0">
                          <a:effectLst/>
                        </a:rPr>
                        <a:t>” mostrando un messaggio di conferma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1191347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deve ricevere l’esito dell’operazione entro 5 secondi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49233355"/>
                  </a:ext>
                </a:extLst>
              </a:tr>
              <a:tr h="486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al passo 1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8600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CA43B0-C509-460E-9C38-E54FFB18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3" y="1805239"/>
            <a:ext cx="5462013" cy="31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- 3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it-IT" dirty="0"/>
              <a:t>Aggiunta/Modifica punteggi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C2597D6-BEA6-4C29-8520-47CE3B8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9900"/>
              </p:ext>
            </p:extLst>
          </p:nvPr>
        </p:nvGraphicFramePr>
        <p:xfrm>
          <a:off x="4704446" y="647800"/>
          <a:ext cx="4364177" cy="3847899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987636">
                  <a:extLst>
                    <a:ext uri="{9D8B030D-6E8A-4147-A177-3AD203B41FA5}">
                      <a16:colId xmlns:a16="http://schemas.microsoft.com/office/drawing/2014/main" val="382976298"/>
                    </a:ext>
                  </a:extLst>
                </a:gridCol>
                <a:gridCol w="3376541">
                  <a:extLst>
                    <a:ext uri="{9D8B030D-6E8A-4147-A177-3AD203B41FA5}">
                      <a16:colId xmlns:a16="http://schemas.microsoft.com/office/drawing/2014/main" val="2727161537"/>
                    </a:ext>
                  </a:extLst>
                </a:gridCol>
              </a:tblGrid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Use Case Name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10) Aggiunta o modifica Punteggi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136905734"/>
                  </a:ext>
                </a:extLst>
              </a:tr>
              <a:tr h="267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Referred FR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RF_GR_2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15460285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Participating actors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Iniziato da Reviewer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032407249"/>
                  </a:ext>
                </a:extLst>
              </a:tr>
              <a:tr h="1344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Flow of events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Reviewer aggiunge tutti i parametri richiesti in input dal sistema per aggiungere i punteggi, ossia: 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Performance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Display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Camera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Clicca sul pulsante “Confirm” per aggiungere le modifiche alla scheda tecnica</a:t>
                      </a:r>
                      <a:endParaRPr lang="it-IT" sz="9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35446147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Entry Condition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Reviewer si trova sul form per la modifica dei punteggi di una Spec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911052504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Exit conditions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La Spec presenta i campi relativi alla valutazione aggiornati con i nuovi valori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1544956008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Quality requirements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 dirty="0">
                          <a:effectLst/>
                        </a:rPr>
                        <a:t>Reviewer deve ricevere l’esito dell’operazione entro 5 secondi</a:t>
                      </a:r>
                      <a:endParaRPr lang="it-IT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9763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33D8BA-928E-4F1E-8074-1839EDA3D1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0"/>
          <a:stretch/>
        </p:blipFill>
        <p:spPr bwMode="auto">
          <a:xfrm>
            <a:off x="1874081" y="1853850"/>
            <a:ext cx="5395838" cy="328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9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Class Diagram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11A449-51E9-4668-93F6-E00E1A81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93" y="627617"/>
            <a:ext cx="5723263" cy="405971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80418C5-CD33-4FE0-8EB3-72524C5FBD3F}"/>
              </a:ext>
            </a:extLst>
          </p:cNvPr>
          <p:cNvSpPr/>
          <p:nvPr/>
        </p:nvSpPr>
        <p:spPr>
          <a:xfrm>
            <a:off x="3581400" y="2524125"/>
            <a:ext cx="123825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91503F-D027-44CB-8690-66985E0F9AB0}"/>
              </a:ext>
            </a:extLst>
          </p:cNvPr>
          <p:cNvSpPr txBox="1"/>
          <p:nvPr/>
        </p:nvSpPr>
        <p:spPr>
          <a:xfrm>
            <a:off x="3476624" y="2457420"/>
            <a:ext cx="195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1208130"/>
            <a:ext cx="4630911" cy="59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Suddivisione in sottosistemi</a:t>
            </a:r>
            <a:endParaRPr dirty="0"/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0CBC8DB5-AC3D-4F37-80B1-3C3CBF86B6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31" y="318770"/>
            <a:ext cx="3888105" cy="450596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D3294A-58B2-4B1C-A7FD-BC6D26FBE969}"/>
              </a:ext>
            </a:extLst>
          </p:cNvPr>
          <p:cNvSpPr txBox="1"/>
          <p:nvPr/>
        </p:nvSpPr>
        <p:spPr>
          <a:xfrm>
            <a:off x="693331" y="1796018"/>
            <a:ext cx="32442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Utenza: si occupa della creazione, modifica ed eliminazione degli account degli utenti.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Recensioni: si occupa della creazione, approvazione/rifiuto e visualizzazione delle recensioni effettuate dagli User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Schede Tecniche: si occupa della creazione, modifica, eliminazione e visualizzazione delle schede tecniche 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Lato" panose="020F0502020204030203" pitchFamily="34" charset="0"/>
                <a:cs typeface="Lato" panose="020F0502020204030203" pitchFamily="34" charset="0"/>
              </a:rPr>
              <a:t>DoraIA</a:t>
            </a: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: si occupa di fornire agli User un tool di Intelligenza Artificiale che gli consiglia una lista di Smartphone in base ai parametri da essi inseriti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9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294967295"/>
          </p:nvPr>
        </p:nvSpPr>
        <p:spPr>
          <a:xfrm>
            <a:off x="691075" y="2247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I dati persistenti sono salvati in un database relazionale SQL.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Per la logica di business e la realizzazione del server abbiamo scelto Java.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Nello specifico utilizziamo Tomcat come Web Server Container.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L’interfaccia sul front-end è realizzata con React. 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Questo framework Javascript consente di prototipare rapidamente.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63" y="2779362"/>
            <a:ext cx="1168275" cy="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663" y="3765519"/>
            <a:ext cx="1205251" cy="8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663" y="1768250"/>
            <a:ext cx="1205250" cy="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sicurezza in SmartBlog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813750" y="2057400"/>
            <a:ext cx="7853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controllo degli accessi è realizzato in maniera programmatica.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Utilizziamo la tecnologia JWT basata su un token per consentire all’utente di interagire con le nostre API REST.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Una volta validato il token verifichiamo il tipo di utente e garantiamo o meno l’accesso al servizio tramite dei filtri.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L’utilizzo di queste API ci consente di estendere in maniera molto semplice il nostro sistema, potendo ad esempio realizzare un’applicazione per smartphone senza dover modificare il Server.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unità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L’approccio utilizzato durante questa fase è quello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black-box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, dunque trarremo i test case dalla specifica dei requisiti e in particolare da quella in linguaggio OCL presente nel </a:t>
            </a:r>
            <a:r>
              <a:rPr lang="it-IT" sz="1600" i="1" dirty="0">
                <a:latin typeface="Lato" panose="020F0502020204030203" pitchFamily="34" charset="0"/>
                <a:cs typeface="Lato" panose="020F0502020204030203" pitchFamily="34" charset="0"/>
              </a:rPr>
              <a:t>Object Design Document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Per effettuarli è stato utilizzato il framework JUnit.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3ED9F-DF2C-4A67-B007-B918058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1" y="3056895"/>
            <a:ext cx="1768289" cy="5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407571F-0603-4441-B6AC-FF2281BE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27" y="1595284"/>
            <a:ext cx="1179979" cy="11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Analisi dei requisiti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che s’intende realizzare ha lo scopo di risolvere un problema ben noto a tutti gli utilizzatori di dispositivi mobili. La scelta di un nuovo device può essere complessa e molto spesso si sceglie senza tutte le informazioni necessarie.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fornisce agli utenti una serie di strumenti per valutare l’acquisto dello smartphone migliore.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Sarà semplice scegliere quale device acquistare grazie alle recensioni di altri utilizzatori, alle schede tecniche semplificate e ad un tool di intelligenza artificiale che segue l’utente passo passo nella scelta del suo smartphone ideale!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integrazione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Eseguito in maniera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bottom-up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 in modo conforme alla strategia seguita per lo sviluppo del sistema.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Sistema</a:t>
            </a: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724" y="471600"/>
            <a:ext cx="4077276" cy="4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21425" y="1951689"/>
            <a:ext cx="3892200" cy="28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Effettuato tramite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category partition 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inferendo i casi di test dai casi d’uso.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Abbiamo realizzato delle test suite per tutto ciò che potrebbe portare ad un fault sfruttando il tool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testing con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 oltre ad essere molto intuitivo ci ha consentito di verificare che anche sull’interfaccia grafica non ci fossero problemi nella comunicazione.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uro, decorato&#10;&#10;Descrizione generata automaticamente">
            <a:extLst>
              <a:ext uri="{FF2B5EF4-FFF2-40B4-BE49-F238E27FC236}">
                <a16:creationId xmlns:a16="http://schemas.microsoft.com/office/drawing/2014/main" id="{11CA4DA1-BB8B-4D28-8EEC-0C2F417FE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2982" y="2675960"/>
            <a:ext cx="1743898" cy="1331703"/>
          </a:xfrm>
          <a:prstGeom prst="rect">
            <a:avLst/>
          </a:prstGeom>
        </p:spPr>
      </p:pic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61209D-5154-4674-80E4-CD38C5970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94" y="1744973"/>
            <a:ext cx="3196873" cy="3193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Sistemi esistenti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15657" r="14879"/>
          <a:stretch/>
        </p:blipFill>
        <p:spPr>
          <a:xfrm>
            <a:off x="4804025" y="1147125"/>
            <a:ext cx="4114799" cy="2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4950" y="1888500"/>
            <a:ext cx="3300900" cy="29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Attualmente esistono piattaforme concorrenti a SmartBlog che consentono la consultazione di schede tecniche di vari dispositivi.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Le schede tecniche però spesso non sono chiare per i non addetti ai lavori.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L’utente rischia di perdersi in una mole di informazioni che non sempre sono realmente importanti.</a:t>
            </a: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Il sistema proposto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Un’interfaccia minimale e delle funzioni alla portata di tutti sono gli elementi differenzianti di SmartBlog.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Il nostro obiettivo è riuscire a trasmettere le poche informazioni importanti anche ad un utente medio.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Per questo forniamo dei punteggi, assegnati da professionisti, che fanno subito capire all’utente cosa pensiamo di un device.</a:t>
            </a: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25" y="1128488"/>
            <a:ext cx="4130050" cy="28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502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DoraIA, un assistente a servizio dell’utente </a:t>
            </a:r>
            <a:endParaRPr sz="24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748325" y="2095775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DoraIA è l’equivalente virtuale di un commesso.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Una volta che conosce il nostro budget e le nostre preferenze in materia di batteria, fotocamera, display e performance saprà indicarci una lista di smartphone che rispondono al meglio alle nostre esigenze.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Questo tool è stato sviluppato con un algoritmo genetico ma l’interfaccia molto semplice consente a qualsiasi utente di utilizzarlo.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2234738"/>
            <a:ext cx="1607550" cy="24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Attori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User: utente che naviga e fruisce dei servizi offerti dalla piattaforma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Reviewer: esperto del settore che si occupa di moderare le recensioni degli utenti e valutare i diversi device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Manager: gestore delle schede tecniche presenti sulla piattaforma</a:t>
            </a:r>
          </a:p>
        </p:txBody>
      </p:sp>
      <p:pic>
        <p:nvPicPr>
          <p:cNvPr id="5" name="image26.png">
            <a:extLst>
              <a:ext uri="{FF2B5EF4-FFF2-40B4-BE49-F238E27FC236}">
                <a16:creationId xmlns:a16="http://schemas.microsoft.com/office/drawing/2014/main" id="{406A7AC7-B351-4062-B845-85CEB82F90D1}"/>
              </a:ext>
            </a:extLst>
          </p:cNvPr>
          <p:cNvPicPr/>
          <p:nvPr/>
        </p:nvPicPr>
        <p:blipFill rotWithShape="1">
          <a:blip r:embed="rId3"/>
          <a:srcRect t="21948"/>
          <a:stretch/>
        </p:blipFill>
        <p:spPr>
          <a:xfrm>
            <a:off x="4928346" y="1996037"/>
            <a:ext cx="3933863" cy="11514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devono avere accesso ad un tool di intelligenza artificiale che in base a dei parametri inseriti dall’utente genera una lista di possibili acquisti ottimali in base alle scelte dell’utente.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hanno la possibilità di scrivere recensioni dando un punteggio alle diverse caratteristiche dello Smartphone e fornendo una descrizione testuale delle proprie impressioni ed esperienze.</a:t>
            </a:r>
          </a:p>
          <a:p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Il Reviewer deve completare le schede tecniche degli Smartphone aggiungendo delle voci relative ai punteggi rispetto alle diverse caratteristiche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non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La palette di colori sarà indicativa per la semantica delle operazioni effettuabili dall’utente, in particolare i tasti che indicano un’azione di conferma saranno di colore azzurro, mentre i tasti che indicano un’azione di cancellazione saranno di colore grigio.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Le recensioni degli utenti non saranno rappresentate unicamente da una valutazione numerica ma avranno, grazie a delle stelline colorate, un supporto grafico che renderà immediata la comprensione da parte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7851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- 1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C5A54A3-7268-413E-A73E-87E94991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7899"/>
              </p:ext>
            </p:extLst>
          </p:nvPr>
        </p:nvGraphicFramePr>
        <p:xfrm>
          <a:off x="4928348" y="580441"/>
          <a:ext cx="3941729" cy="3982618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103684">
                  <a:extLst>
                    <a:ext uri="{9D8B030D-6E8A-4147-A177-3AD203B41FA5}">
                      <a16:colId xmlns:a16="http://schemas.microsoft.com/office/drawing/2014/main" val="2095982727"/>
                    </a:ext>
                  </a:extLst>
                </a:gridCol>
                <a:gridCol w="2838045">
                  <a:extLst>
                    <a:ext uri="{9D8B030D-6E8A-4147-A177-3AD203B41FA5}">
                      <a16:colId xmlns:a16="http://schemas.microsoft.com/office/drawing/2014/main" val="2743611497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5) Utilizzo di DoraIA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7026973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RF_GU_5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70921567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371007790"/>
                  </a:ext>
                </a:extLst>
              </a:tr>
              <a:tr h="2133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User inserisce tramite uno slider i parametri richiesti dal sistema che indicano il grado di interesse dal punto di vista dello User per una determinata caratteristica, ossia: 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Battery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Performance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Display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Camera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Budget (fino a €1000+)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Dopo una breve attesa di circa 5 secondi l’utente ottiene una lista di Smartphone di cui visualizza il nome del dispositivo, un’immagine e il prezzo, le cui caratteristiche sono quanto più conformi possibile a quelle da lui specificate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837002666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si trova sulla pagina di “DoraIA”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41374670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visualizza la lista di Smartphone consigliati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4784314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deve ricevere l’esito dell’operazione entro 5 secondi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699263043"/>
                  </a:ext>
                </a:extLst>
              </a:tr>
              <a:tr h="516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236725145"/>
                  </a:ext>
                </a:extLst>
              </a:tr>
            </a:tbl>
          </a:graphicData>
        </a:graphic>
      </p:graphicFrame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DoraIA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13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1321</Words>
  <Application>Microsoft Office PowerPoint</Application>
  <PresentationFormat>Presentazione su schermo (16:9)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Raleway</vt:lpstr>
      <vt:lpstr>Arial</vt:lpstr>
      <vt:lpstr>Lato</vt:lpstr>
      <vt:lpstr>Wingdings</vt:lpstr>
      <vt:lpstr>Streamline</vt:lpstr>
      <vt:lpstr>SmartBlog</vt:lpstr>
      <vt:lpstr>Analisi dei requisiti</vt:lpstr>
      <vt:lpstr>Sistemi esistenti</vt:lpstr>
      <vt:lpstr>Il sistema proposto</vt:lpstr>
      <vt:lpstr>DoraIA, un assistente a servizio dell’utente </vt:lpstr>
      <vt:lpstr>Attori</vt:lpstr>
      <vt:lpstr>Requisiti funzionali principali</vt:lpstr>
      <vt:lpstr>Requisiti non funzionali principali</vt:lpstr>
      <vt:lpstr>Casi d’uso - 1</vt:lpstr>
      <vt:lpstr>Sequence Diagram</vt:lpstr>
      <vt:lpstr>Casi d’uso - 2</vt:lpstr>
      <vt:lpstr>Sequence Diagram</vt:lpstr>
      <vt:lpstr>Casi d’uso - 3</vt:lpstr>
      <vt:lpstr>Sequence Diagram</vt:lpstr>
      <vt:lpstr>Class Diagram</vt:lpstr>
      <vt:lpstr>Suddivisione in sottosistemi</vt:lpstr>
      <vt:lpstr>Tecnologie utilizzate</vt:lpstr>
      <vt:lpstr>La sicurezza in SmartBlog</vt:lpstr>
      <vt:lpstr>Testing di unità</vt:lpstr>
      <vt:lpstr>Testing di integrazione</vt:lpstr>
      <vt:lpstr>Testing di Sistema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SmartBlog</dc:title>
  <dc:creator>Antonio Russo</dc:creator>
  <cp:lastModifiedBy>Emanuele Martone</cp:lastModifiedBy>
  <cp:revision>25</cp:revision>
  <dcterms:modified xsi:type="dcterms:W3CDTF">2021-01-09T10:40:02Z</dcterms:modified>
</cp:coreProperties>
</file>