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62" r:id="rId4"/>
    <p:sldId id="263" r:id="rId5"/>
    <p:sldId id="265" r:id="rId6"/>
    <p:sldId id="271" r:id="rId7"/>
    <p:sldId id="258" r:id="rId8"/>
    <p:sldId id="280" r:id="rId9"/>
    <p:sldId id="272" r:id="rId10"/>
    <p:sldId id="260" r:id="rId11"/>
    <p:sldId id="273" r:id="rId12"/>
    <p:sldId id="274" r:id="rId13"/>
    <p:sldId id="275" r:id="rId14"/>
    <p:sldId id="276" r:id="rId15"/>
    <p:sldId id="261" r:id="rId16"/>
    <p:sldId id="277" r:id="rId17"/>
    <p:sldId id="264" r:id="rId18"/>
    <p:sldId id="266" r:id="rId19"/>
    <p:sldId id="279" r:id="rId20"/>
    <p:sldId id="267" r:id="rId21"/>
    <p:sldId id="268" r:id="rId22"/>
    <p:sldId id="269" r:id="rId23"/>
  </p:sldIdLst>
  <p:sldSz cx="9144000" cy="5143500" type="screen16x9"/>
  <p:notesSz cx="6858000" cy="9144000"/>
  <p:embeddedFontLs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Raleway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817CCC-4298-4F02-999E-93E51B05EC77}">
  <a:tblStyle styleId="{BB817CCC-4298-4F02-999E-93E51B05EC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2de89084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2de89084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258873428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258873428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7933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2de89084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2de89084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8802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258873428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258873428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6380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2de89084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2de89084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4207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2de89084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2de89084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258873428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258873428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5739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258873428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258873428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258873428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258873428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258873428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258873428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7337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258873428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258873428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258873428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258873428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258873428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258873428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258873428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258873428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258873428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258873428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258873428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258873428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258873428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258873428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258873428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258873428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301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2de8908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2de8908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2de8908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2de8908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7676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258873428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258873428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597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hyperlink" Target="http://www.pngall.com/hamburger-p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438650" y="3875025"/>
            <a:ext cx="3160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SmartBlog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438650" y="4492575"/>
            <a:ext cx="1824000" cy="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AA 2020/2021</a:t>
            </a:r>
            <a:endParaRPr/>
          </a:p>
        </p:txBody>
      </p:sp>
      <p:graphicFrame>
        <p:nvGraphicFramePr>
          <p:cNvPr id="88" name="Google Shape;88;p13"/>
          <p:cNvGraphicFramePr/>
          <p:nvPr/>
        </p:nvGraphicFramePr>
        <p:xfrm>
          <a:off x="6353175" y="3875025"/>
          <a:ext cx="2629350" cy="1096000"/>
        </p:xfrm>
        <a:graphic>
          <a:graphicData uri="http://schemas.openxmlformats.org/drawingml/2006/table">
            <a:tbl>
              <a:tblPr>
                <a:noFill/>
                <a:tableStyleId>{BB817CCC-4298-4F02-999E-93E51B05EC77}</a:tableStyleId>
              </a:tblPr>
              <a:tblGrid>
                <a:gridCol w="181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>
                          <a:solidFill>
                            <a:srgbClr val="434343"/>
                          </a:solidFill>
                        </a:rPr>
                        <a:t>Vincenzo Emanuele Martone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>
                          <a:solidFill>
                            <a:srgbClr val="434343"/>
                          </a:solidFill>
                        </a:rPr>
                        <a:t>0512105758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>
                          <a:solidFill>
                            <a:srgbClr val="434343"/>
                          </a:solidFill>
                        </a:rPr>
                        <a:t>Antonio Russo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>
                          <a:solidFill>
                            <a:srgbClr val="434343"/>
                          </a:solidFill>
                        </a:rPr>
                        <a:t>0512106058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>
                          <a:solidFill>
                            <a:srgbClr val="434343"/>
                          </a:solidFill>
                        </a:rPr>
                        <a:t>Felice De Chiara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 dirty="0">
                          <a:solidFill>
                            <a:srgbClr val="434343"/>
                          </a:solidFill>
                        </a:rPr>
                        <a:t>0512105866</a:t>
                      </a:r>
                      <a:endParaRPr sz="700" dirty="0">
                        <a:solidFill>
                          <a:srgbClr val="434343"/>
                        </a:solidFill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>
                          <a:solidFill>
                            <a:srgbClr val="434343"/>
                          </a:solidFill>
                        </a:rPr>
                        <a:t>Alfonso Graziano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 dirty="0">
                          <a:solidFill>
                            <a:srgbClr val="434343"/>
                          </a:solidFill>
                        </a:rPr>
                        <a:t>0512105776</a:t>
                      </a:r>
                      <a:endParaRPr sz="700" dirty="0">
                        <a:solidFill>
                          <a:srgbClr val="434343"/>
                        </a:solidFill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7450" y="137875"/>
            <a:ext cx="752250" cy="75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6425" y="-279550"/>
            <a:ext cx="4323475" cy="432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33.png">
            <a:extLst>
              <a:ext uri="{FF2B5EF4-FFF2-40B4-BE49-F238E27FC236}">
                <a16:creationId xmlns:a16="http://schemas.microsoft.com/office/drawing/2014/main" id="{06B808B3-D079-4B88-93E9-4B3758E2C5D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656397" y="1853850"/>
            <a:ext cx="5831205" cy="3261360"/>
          </a:xfrm>
          <a:prstGeom prst="rect">
            <a:avLst/>
          </a:prstGeom>
          <a:ln/>
        </p:spPr>
      </p:pic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Sequence Diagram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Casi d’uso - 2</a:t>
            </a:r>
            <a:endParaRPr dirty="0"/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CCC69EB7-699E-4B78-815A-B27C054A3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471" y="1812750"/>
            <a:ext cx="3300900" cy="759000"/>
          </a:xfrm>
        </p:spPr>
        <p:txBody>
          <a:bodyPr/>
          <a:lstStyle/>
          <a:p>
            <a:r>
              <a:rPr lang="en-US" dirty="0" err="1"/>
              <a:t>Aggiunta</a:t>
            </a:r>
            <a:r>
              <a:rPr lang="en-US" dirty="0"/>
              <a:t> di una </a:t>
            </a:r>
            <a:r>
              <a:rPr lang="en-US" dirty="0" err="1"/>
              <a:t>recensione</a:t>
            </a:r>
            <a:endParaRPr lang="it-IT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F0BA948C-48CD-41F2-B270-AA5ADC3EE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055418"/>
              </p:ext>
            </p:extLst>
          </p:nvPr>
        </p:nvGraphicFramePr>
        <p:xfrm>
          <a:off x="5113102" y="405558"/>
          <a:ext cx="3612797" cy="4472592"/>
        </p:xfrm>
        <a:graphic>
          <a:graphicData uri="http://schemas.openxmlformats.org/drawingml/2006/table">
            <a:tbl>
              <a:tblPr>
                <a:tableStyleId>{BB817CCC-4298-4F02-999E-93E51B05EC77}</a:tableStyleId>
              </a:tblPr>
              <a:tblGrid>
                <a:gridCol w="1005562">
                  <a:extLst>
                    <a:ext uri="{9D8B030D-6E8A-4147-A177-3AD203B41FA5}">
                      <a16:colId xmlns:a16="http://schemas.microsoft.com/office/drawing/2014/main" val="1102694158"/>
                    </a:ext>
                  </a:extLst>
                </a:gridCol>
                <a:gridCol w="2607235">
                  <a:extLst>
                    <a:ext uri="{9D8B030D-6E8A-4147-A177-3AD203B41FA5}">
                      <a16:colId xmlns:a16="http://schemas.microsoft.com/office/drawing/2014/main" val="1226050633"/>
                    </a:ext>
                  </a:extLst>
                </a:gridCol>
              </a:tblGrid>
              <a:tr h="2076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Use Case Name</a:t>
                      </a:r>
                      <a:endParaRPr lang="it-IT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7) Creazione nuova recensione</a:t>
                      </a:r>
                      <a:endParaRPr lang="it-IT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extLst>
                  <a:ext uri="{0D108BD9-81ED-4DB2-BD59-A6C34878D82A}">
                    <a16:rowId xmlns:a16="http://schemas.microsoft.com/office/drawing/2014/main" val="1905969435"/>
                  </a:ext>
                </a:extLst>
              </a:tr>
              <a:tr h="2076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Referred FR</a:t>
                      </a:r>
                      <a:endParaRPr lang="it-IT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RF_GU_8</a:t>
                      </a:r>
                      <a:endParaRPr lang="it-IT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extLst>
                  <a:ext uri="{0D108BD9-81ED-4DB2-BD59-A6C34878D82A}">
                    <a16:rowId xmlns:a16="http://schemas.microsoft.com/office/drawing/2014/main" val="2238169882"/>
                  </a:ext>
                </a:extLst>
              </a:tr>
              <a:tr h="2076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Participating actors</a:t>
                      </a:r>
                      <a:endParaRPr lang="it-IT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Iniziato da User</a:t>
                      </a:r>
                      <a:endParaRPr lang="it-IT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extLst>
                  <a:ext uri="{0D108BD9-81ED-4DB2-BD59-A6C34878D82A}">
                    <a16:rowId xmlns:a16="http://schemas.microsoft.com/office/drawing/2014/main" val="2374580602"/>
                  </a:ext>
                </a:extLst>
              </a:tr>
              <a:tr h="22954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Flow of events</a:t>
                      </a:r>
                      <a:endParaRPr lang="it-IT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+mj-lt"/>
                        <a:buAutoNum type="arabicPeriod"/>
                      </a:pPr>
                      <a:r>
                        <a:rPr lang="it-IT" sz="800" u="none" strike="noStrike" dirty="0">
                          <a:effectLst/>
                        </a:rPr>
                        <a:t>User clicca sul pulsante “</a:t>
                      </a:r>
                      <a:r>
                        <a:rPr lang="it-IT" sz="800" u="none" strike="noStrike" dirty="0" err="1">
                          <a:effectLst/>
                        </a:rPr>
                        <a:t>Add</a:t>
                      </a:r>
                      <a:r>
                        <a:rPr lang="it-IT" sz="800" u="none" strike="noStrike" dirty="0">
                          <a:effectLst/>
                        </a:rPr>
                        <a:t> Review” nella pagina relativa alla </a:t>
                      </a:r>
                      <a:r>
                        <a:rPr lang="it-IT" sz="800" u="none" strike="noStrike" dirty="0" err="1">
                          <a:effectLst/>
                        </a:rPr>
                        <a:t>Spec</a:t>
                      </a:r>
                      <a:r>
                        <a:rPr lang="it-IT" sz="800" u="none" strike="noStrike" dirty="0">
                          <a:effectLst/>
                        </a:rPr>
                        <a:t> che sta visitando</a:t>
                      </a:r>
                      <a:endParaRPr lang="it-IT" sz="700" u="none" strike="noStrike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+mj-lt"/>
                        <a:buAutoNum type="arabicPeriod"/>
                      </a:pPr>
                      <a:r>
                        <a:rPr lang="it-IT" sz="800" u="none" strike="noStrike" dirty="0">
                          <a:effectLst/>
                        </a:rPr>
                        <a:t>Visualizza un popup che presenta delle informazioni per le quali l’utente deve indicare una votazione da 1 a 5, quali:</a:t>
                      </a:r>
                      <a:endParaRPr lang="it-IT" sz="700" u="none" strike="noStrike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it-IT" sz="800" u="none" strike="noStrike" dirty="0">
                          <a:effectLst/>
                        </a:rPr>
                        <a:t>Total score</a:t>
                      </a:r>
                      <a:endParaRPr lang="it-IT" sz="700" u="none" strike="noStrike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it-IT" sz="800" u="none" strike="noStrike" dirty="0">
                          <a:effectLst/>
                        </a:rPr>
                        <a:t>Battery score</a:t>
                      </a:r>
                      <a:endParaRPr lang="it-IT" sz="700" u="none" strike="noStrike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it-IT" sz="800" u="none" strike="noStrike" dirty="0">
                          <a:effectLst/>
                        </a:rPr>
                        <a:t>Performance score</a:t>
                      </a:r>
                      <a:endParaRPr lang="it-IT" sz="700" u="none" strike="noStrike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it-IT" sz="800" u="none" strike="noStrike" dirty="0">
                          <a:effectLst/>
                        </a:rPr>
                        <a:t>Display score</a:t>
                      </a:r>
                      <a:endParaRPr lang="it-IT" sz="700" u="none" strike="noStrike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it-IT" sz="800" u="none" strike="noStrike" dirty="0">
                          <a:effectLst/>
                        </a:rPr>
                        <a:t>Camera score</a:t>
                      </a:r>
                      <a:endParaRPr lang="it-IT" sz="700" u="none" strike="noStrike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 dirty="0">
                          <a:effectLst/>
                        </a:rPr>
                        <a:t>           e una recensione testuale dello Smartphone.</a:t>
                      </a:r>
                      <a:endParaRPr lang="it-IT" sz="7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+mj-lt"/>
                        <a:buAutoNum type="arabicPeriod"/>
                      </a:pPr>
                      <a:r>
                        <a:rPr lang="it-IT" sz="800" u="none" strike="noStrike" dirty="0">
                          <a:effectLst/>
                        </a:rPr>
                        <a:t>User clicca su “</a:t>
                      </a:r>
                      <a:r>
                        <a:rPr lang="it-IT" sz="800" u="none" strike="noStrike" dirty="0" err="1">
                          <a:effectLst/>
                        </a:rPr>
                        <a:t>Add</a:t>
                      </a:r>
                      <a:r>
                        <a:rPr lang="it-IT" sz="800" u="none" strike="noStrike" dirty="0">
                          <a:effectLst/>
                        </a:rPr>
                        <a:t>” e la recensione passa in fase di approvazione da parte di un Reviewer (stato: </a:t>
                      </a:r>
                      <a:r>
                        <a:rPr lang="it-IT" sz="800" u="none" strike="noStrike" dirty="0" err="1">
                          <a:effectLst/>
                        </a:rPr>
                        <a:t>pending</a:t>
                      </a:r>
                      <a:r>
                        <a:rPr lang="it-IT" sz="800" u="none" strike="noStrike" dirty="0">
                          <a:effectLst/>
                        </a:rPr>
                        <a:t>)</a:t>
                      </a:r>
                      <a:endParaRPr lang="it-IT" sz="700" u="none" strike="noStrike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+mj-lt"/>
                        <a:buAutoNum type="arabicPeriod"/>
                      </a:pPr>
                      <a:r>
                        <a:rPr lang="it-IT" sz="800" u="none" strike="noStrike" dirty="0">
                          <a:effectLst/>
                        </a:rPr>
                        <a:t>User riceve un Toast di conferma per il corretto invio della Recensione</a:t>
                      </a:r>
                      <a:endParaRPr lang="it-IT" sz="700" u="none" strike="noStrike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extLst>
                  <a:ext uri="{0D108BD9-81ED-4DB2-BD59-A6C34878D82A}">
                    <a16:rowId xmlns:a16="http://schemas.microsoft.com/office/drawing/2014/main" val="3265060301"/>
                  </a:ext>
                </a:extLst>
              </a:tr>
              <a:tr h="2076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Entry Condition</a:t>
                      </a:r>
                      <a:endParaRPr lang="it-IT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 dirty="0">
                          <a:effectLst/>
                        </a:rPr>
                        <a:t>User si trova sulla scheda tecnica</a:t>
                      </a:r>
                      <a:endParaRPr lang="it-IT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extLst>
                  <a:ext uri="{0D108BD9-81ED-4DB2-BD59-A6C34878D82A}">
                    <a16:rowId xmlns:a16="http://schemas.microsoft.com/office/drawing/2014/main" val="1215049871"/>
                  </a:ext>
                </a:extLst>
              </a:tr>
              <a:tr h="3468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Exit conditions</a:t>
                      </a:r>
                      <a:endParaRPr lang="it-IT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 dirty="0">
                          <a:effectLst/>
                        </a:rPr>
                        <a:t>La recensione passa allo stato “</a:t>
                      </a:r>
                      <a:r>
                        <a:rPr lang="it-IT" sz="800" dirty="0" err="1">
                          <a:effectLst/>
                        </a:rPr>
                        <a:t>Pending</a:t>
                      </a:r>
                      <a:r>
                        <a:rPr lang="it-IT" sz="800" dirty="0">
                          <a:effectLst/>
                        </a:rPr>
                        <a:t>” mostrando un messaggio di conferma</a:t>
                      </a:r>
                      <a:endParaRPr lang="it-IT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extLst>
                  <a:ext uri="{0D108BD9-81ED-4DB2-BD59-A6C34878D82A}">
                    <a16:rowId xmlns:a16="http://schemas.microsoft.com/office/drawing/2014/main" val="211191347"/>
                  </a:ext>
                </a:extLst>
              </a:tr>
              <a:tr h="3468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Quality requirements</a:t>
                      </a:r>
                      <a:endParaRPr lang="it-IT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 dirty="0">
                          <a:effectLst/>
                        </a:rPr>
                        <a:t>User deve ricevere l’esito dell’operazione entro 5 secondi</a:t>
                      </a:r>
                      <a:endParaRPr lang="it-IT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extLst>
                  <a:ext uri="{0D108BD9-81ED-4DB2-BD59-A6C34878D82A}">
                    <a16:rowId xmlns:a16="http://schemas.microsoft.com/office/drawing/2014/main" val="2149233355"/>
                  </a:ext>
                </a:extLst>
              </a:tr>
              <a:tr h="4860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Exceptions</a:t>
                      </a:r>
                      <a:endParaRPr lang="it-IT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 dirty="0">
                          <a:effectLst/>
                        </a:rPr>
                        <a:t>Utente non loggato:</a:t>
                      </a:r>
                      <a:endParaRPr lang="it-IT" sz="7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 panose="020B0604020202020204" pitchFamily="34" charset="0"/>
                        <a:buChar char="➔"/>
                      </a:pPr>
                      <a:r>
                        <a:rPr lang="it-IT" sz="800" u="none" strike="noStrike" dirty="0">
                          <a:effectLst/>
                        </a:rPr>
                        <a:t>Se al passo 1 l’utente non è loggato il sistema notifica la necessità di effettuare l’accesso per proseguire</a:t>
                      </a:r>
                      <a:endParaRPr lang="it-IT" sz="800" u="none" strike="noStrike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extLst>
                  <a:ext uri="{0D108BD9-81ED-4DB2-BD59-A6C34878D82A}">
                    <a16:rowId xmlns:a16="http://schemas.microsoft.com/office/drawing/2014/main" val="3860072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380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Sequence Diagram</a:t>
            </a:r>
            <a:endParaRPr dirty="0"/>
          </a:p>
        </p:txBody>
      </p:sp>
      <p:pic>
        <p:nvPicPr>
          <p:cNvPr id="4" name="image29.png">
            <a:extLst>
              <a:ext uri="{FF2B5EF4-FFF2-40B4-BE49-F238E27FC236}">
                <a16:creationId xmlns:a16="http://schemas.microsoft.com/office/drawing/2014/main" id="{FAB21064-1BC1-45AA-89B0-F7F32BAE2929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929373" y="1853850"/>
            <a:ext cx="5285254" cy="320672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73201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Casi d’uso - 3</a:t>
            </a:r>
            <a:endParaRPr dirty="0"/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CCC69EB7-699E-4B78-815A-B27C054A3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471" y="1812750"/>
            <a:ext cx="3300900" cy="759000"/>
          </a:xfrm>
        </p:spPr>
        <p:txBody>
          <a:bodyPr/>
          <a:lstStyle/>
          <a:p>
            <a:r>
              <a:rPr lang="it-IT" dirty="0"/>
              <a:t>Aggiunta/Modifica punteggi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C2597D6-BEA6-4C29-8520-47CE3B8A4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069900"/>
              </p:ext>
            </p:extLst>
          </p:nvPr>
        </p:nvGraphicFramePr>
        <p:xfrm>
          <a:off x="4704446" y="647800"/>
          <a:ext cx="4364177" cy="3847899"/>
        </p:xfrm>
        <a:graphic>
          <a:graphicData uri="http://schemas.openxmlformats.org/drawingml/2006/table">
            <a:tbl>
              <a:tblPr>
                <a:tableStyleId>{BB817CCC-4298-4F02-999E-93E51B05EC77}</a:tableStyleId>
              </a:tblPr>
              <a:tblGrid>
                <a:gridCol w="987636">
                  <a:extLst>
                    <a:ext uri="{9D8B030D-6E8A-4147-A177-3AD203B41FA5}">
                      <a16:colId xmlns:a16="http://schemas.microsoft.com/office/drawing/2014/main" val="382976298"/>
                    </a:ext>
                  </a:extLst>
                </a:gridCol>
                <a:gridCol w="3376541">
                  <a:extLst>
                    <a:ext uri="{9D8B030D-6E8A-4147-A177-3AD203B41FA5}">
                      <a16:colId xmlns:a16="http://schemas.microsoft.com/office/drawing/2014/main" val="2727161537"/>
                    </a:ext>
                  </a:extLst>
                </a:gridCol>
              </a:tblGrid>
              <a:tr h="4470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000">
                          <a:effectLst/>
                        </a:rPr>
                        <a:t>Use Case Name</a:t>
                      </a:r>
                      <a:endParaRPr lang="it-IT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000">
                          <a:effectLst/>
                        </a:rPr>
                        <a:t>10) Aggiunta o modifica Punteggi</a:t>
                      </a:r>
                      <a:endParaRPr lang="it-IT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extLst>
                  <a:ext uri="{0D108BD9-81ED-4DB2-BD59-A6C34878D82A}">
                    <a16:rowId xmlns:a16="http://schemas.microsoft.com/office/drawing/2014/main" val="4136905734"/>
                  </a:ext>
                </a:extLst>
              </a:tr>
              <a:tr h="2675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000">
                          <a:effectLst/>
                        </a:rPr>
                        <a:t>Referred FR</a:t>
                      </a:r>
                      <a:endParaRPr lang="it-IT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000">
                          <a:effectLst/>
                        </a:rPr>
                        <a:t>RF_GR_2</a:t>
                      </a:r>
                      <a:endParaRPr lang="it-IT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extLst>
                  <a:ext uri="{0D108BD9-81ED-4DB2-BD59-A6C34878D82A}">
                    <a16:rowId xmlns:a16="http://schemas.microsoft.com/office/drawing/2014/main" val="2154602855"/>
                  </a:ext>
                </a:extLst>
              </a:tr>
              <a:tr h="4470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000">
                          <a:effectLst/>
                        </a:rPr>
                        <a:t>Participating actors</a:t>
                      </a:r>
                      <a:endParaRPr lang="it-IT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000">
                          <a:effectLst/>
                        </a:rPr>
                        <a:t>Iniziato da Reviewer</a:t>
                      </a:r>
                      <a:endParaRPr lang="it-IT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extLst>
                  <a:ext uri="{0D108BD9-81ED-4DB2-BD59-A6C34878D82A}">
                    <a16:rowId xmlns:a16="http://schemas.microsoft.com/office/drawing/2014/main" val="2032407249"/>
                  </a:ext>
                </a:extLst>
              </a:tr>
              <a:tr h="13449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000">
                          <a:effectLst/>
                        </a:rPr>
                        <a:t>Flow of events</a:t>
                      </a:r>
                      <a:endParaRPr lang="it-IT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+mj-lt"/>
                        <a:buAutoNum type="arabicPeriod"/>
                      </a:pPr>
                      <a:r>
                        <a:rPr lang="it-IT" sz="1000" u="none" strike="noStrike">
                          <a:effectLst/>
                        </a:rPr>
                        <a:t>Reviewer aggiunge tutti i parametri richiesti in input dal sistema per aggiungere i punteggi, ossia: </a:t>
                      </a:r>
                      <a:endParaRPr lang="it-IT" sz="900" u="none" strike="noStrike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it-IT" sz="1000" u="none" strike="noStrike">
                          <a:effectLst/>
                        </a:rPr>
                        <a:t>Performance score</a:t>
                      </a:r>
                      <a:endParaRPr lang="it-IT" sz="900" u="none" strike="noStrike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it-IT" sz="1000" u="none" strike="noStrike">
                          <a:effectLst/>
                        </a:rPr>
                        <a:t>Display score</a:t>
                      </a:r>
                      <a:endParaRPr lang="it-IT" sz="900" u="none" strike="noStrike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it-IT" sz="1000" u="none" strike="noStrike">
                          <a:effectLst/>
                        </a:rPr>
                        <a:t>Camera score</a:t>
                      </a:r>
                      <a:endParaRPr lang="it-IT" sz="900" u="none" strike="noStrike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+mj-lt"/>
                        <a:buAutoNum type="arabicPeriod"/>
                      </a:pPr>
                      <a:r>
                        <a:rPr lang="it-IT" sz="1000" u="none" strike="noStrike">
                          <a:effectLst/>
                        </a:rPr>
                        <a:t>Clicca sul pulsante “Confirm” per aggiungere le modifiche alla scheda tecnica</a:t>
                      </a:r>
                      <a:endParaRPr lang="it-IT" sz="900" u="none" strike="noStrike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extLst>
                  <a:ext uri="{0D108BD9-81ED-4DB2-BD59-A6C34878D82A}">
                    <a16:rowId xmlns:a16="http://schemas.microsoft.com/office/drawing/2014/main" val="3354461475"/>
                  </a:ext>
                </a:extLst>
              </a:tr>
              <a:tr h="4470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000">
                          <a:effectLst/>
                        </a:rPr>
                        <a:t>Entry Condition</a:t>
                      </a:r>
                      <a:endParaRPr lang="it-IT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000">
                          <a:effectLst/>
                        </a:rPr>
                        <a:t>Reviewer si trova sul form per la modifica dei punteggi di una Spec</a:t>
                      </a:r>
                      <a:endParaRPr lang="it-IT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extLst>
                  <a:ext uri="{0D108BD9-81ED-4DB2-BD59-A6C34878D82A}">
                    <a16:rowId xmlns:a16="http://schemas.microsoft.com/office/drawing/2014/main" val="3911052504"/>
                  </a:ext>
                </a:extLst>
              </a:tr>
              <a:tr h="4470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000">
                          <a:effectLst/>
                        </a:rPr>
                        <a:t>Exit conditions</a:t>
                      </a:r>
                      <a:endParaRPr lang="it-IT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000">
                          <a:effectLst/>
                        </a:rPr>
                        <a:t>La Spec presenta i campi relativi alla valutazione aggiornati con i nuovi valori</a:t>
                      </a:r>
                      <a:endParaRPr lang="it-IT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extLst>
                  <a:ext uri="{0D108BD9-81ED-4DB2-BD59-A6C34878D82A}">
                    <a16:rowId xmlns:a16="http://schemas.microsoft.com/office/drawing/2014/main" val="1544956008"/>
                  </a:ext>
                </a:extLst>
              </a:tr>
              <a:tr h="4470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000">
                          <a:effectLst/>
                        </a:rPr>
                        <a:t>Quality requirements</a:t>
                      </a:r>
                      <a:endParaRPr lang="it-IT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000" dirty="0">
                          <a:effectLst/>
                        </a:rPr>
                        <a:t>Reviewer deve ricevere l’esito dell’operazione entro 5 secondi</a:t>
                      </a:r>
                      <a:endParaRPr lang="it-IT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extLst>
                  <a:ext uri="{0D108BD9-81ED-4DB2-BD59-A6C34878D82A}">
                    <a16:rowId xmlns:a16="http://schemas.microsoft.com/office/drawing/2014/main" val="497631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618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Sequence Diagram</a:t>
            </a:r>
            <a:endParaRPr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433D8BA-928E-4F1E-8074-1839EDA3D12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30"/>
          <a:stretch/>
        </p:blipFill>
        <p:spPr bwMode="auto">
          <a:xfrm>
            <a:off x="1874081" y="1853850"/>
            <a:ext cx="5395838" cy="32896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88960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Class Diagram</a:t>
            </a:r>
            <a:endParaRPr dirty="0"/>
          </a:p>
        </p:txBody>
      </p:sp>
      <p:pic>
        <p:nvPicPr>
          <p:cNvPr id="4" name="image18.jpg">
            <a:extLst>
              <a:ext uri="{FF2B5EF4-FFF2-40B4-BE49-F238E27FC236}">
                <a16:creationId xmlns:a16="http://schemas.microsoft.com/office/drawing/2014/main" id="{A25D6B6F-28F5-41A7-A5BB-E00FBEF2FFE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49732" y="684129"/>
            <a:ext cx="5730875" cy="4064000"/>
          </a:xfrm>
          <a:prstGeom prst="rect">
            <a:avLst/>
          </a:prstGeom>
          <a:ln/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F0A17962-484A-48F9-956A-64272EF8AF32}"/>
              </a:ext>
            </a:extLst>
          </p:cNvPr>
          <p:cNvCxnSpPr/>
          <p:nvPr/>
        </p:nvCxnSpPr>
        <p:spPr>
          <a:xfrm>
            <a:off x="5816077" y="1568879"/>
            <a:ext cx="35560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0" y="1208130"/>
            <a:ext cx="4630911" cy="5908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Suddivisione in sottosistemi</a:t>
            </a:r>
            <a:endParaRPr dirty="0"/>
          </a:p>
        </p:txBody>
      </p:sp>
      <p:pic>
        <p:nvPicPr>
          <p:cNvPr id="5" name="image2.jpg">
            <a:extLst>
              <a:ext uri="{FF2B5EF4-FFF2-40B4-BE49-F238E27FC236}">
                <a16:creationId xmlns:a16="http://schemas.microsoft.com/office/drawing/2014/main" id="{0CBC8DB5-AC3D-4F37-80B1-3C3CBF86B6A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78631" y="318770"/>
            <a:ext cx="3888105" cy="4505960"/>
          </a:xfrm>
          <a:prstGeom prst="rect">
            <a:avLst/>
          </a:prstGeom>
          <a:ln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41D3294A-58B2-4B1C-A7FD-BC6D26FBE969}"/>
              </a:ext>
            </a:extLst>
          </p:cNvPr>
          <p:cNvSpPr txBox="1"/>
          <p:nvPr/>
        </p:nvSpPr>
        <p:spPr>
          <a:xfrm>
            <a:off x="693331" y="1796018"/>
            <a:ext cx="3244247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it-IT" sz="1200" dirty="0">
                <a:latin typeface="Lato" panose="020F0502020204030203" pitchFamily="34" charset="0"/>
                <a:cs typeface="Lato" panose="020F0502020204030203" pitchFamily="34" charset="0"/>
              </a:rPr>
              <a:t>Gestione Utenza: si occupa della creazione, modifica ed eliminazione degli account degli utenti.</a:t>
            </a:r>
          </a:p>
          <a:p>
            <a:endParaRPr lang="it-IT" sz="12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it-IT" sz="1200" dirty="0">
                <a:latin typeface="Lato" panose="020F0502020204030203" pitchFamily="34" charset="0"/>
                <a:cs typeface="Lato" panose="020F0502020204030203" pitchFamily="34" charset="0"/>
              </a:rPr>
              <a:t>Gestione Recensioni: si occupa della creazione, approvazione/rifiuto e visualizzazione delle recensioni effettuate dagli User</a:t>
            </a:r>
          </a:p>
          <a:p>
            <a:endParaRPr lang="it-IT" sz="12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it-IT" sz="1200" dirty="0">
                <a:latin typeface="Lato" panose="020F0502020204030203" pitchFamily="34" charset="0"/>
                <a:cs typeface="Lato" panose="020F0502020204030203" pitchFamily="34" charset="0"/>
              </a:rPr>
              <a:t>Gestione Schede Tecniche: si occupa della creazione, modifica, eliminazione e visualizzazione delle schede tecniche </a:t>
            </a:r>
          </a:p>
          <a:p>
            <a:endParaRPr lang="it-IT" sz="12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it-IT" sz="1200" dirty="0" err="1">
                <a:latin typeface="Lato" panose="020F0502020204030203" pitchFamily="34" charset="0"/>
                <a:cs typeface="Lato" panose="020F0502020204030203" pitchFamily="34" charset="0"/>
              </a:rPr>
              <a:t>DoraIA</a:t>
            </a:r>
            <a:r>
              <a:rPr lang="it-IT" sz="1200" dirty="0">
                <a:latin typeface="Lato" panose="020F0502020204030203" pitchFamily="34" charset="0"/>
                <a:cs typeface="Lato" panose="020F0502020204030203" pitchFamily="34" charset="0"/>
              </a:rPr>
              <a:t>: si occupa di fornire agli User un tool di Intelligenza Artificiale che gli consiglia una lista di Smartphone in base ai parametri da essi inseriti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0901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Tecnologie utilizzate</a:t>
            </a:r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4294967295"/>
          </p:nvPr>
        </p:nvSpPr>
        <p:spPr>
          <a:xfrm>
            <a:off x="691075" y="22477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>
                <a:solidFill>
                  <a:srgbClr val="000000"/>
                </a:solidFill>
              </a:rPr>
              <a:t>I dati persistenti sono salvati in un database relazionale SQL.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 dirty="0">
                <a:solidFill>
                  <a:srgbClr val="000000"/>
                </a:solidFill>
              </a:rPr>
              <a:t>Per la logica di business e la realizzazione del server abbiamo scelto Java.</a:t>
            </a:r>
            <a:br>
              <a:rPr lang="it" sz="1600" dirty="0">
                <a:solidFill>
                  <a:srgbClr val="000000"/>
                </a:solidFill>
              </a:rPr>
            </a:br>
            <a:r>
              <a:rPr lang="it" sz="1600" dirty="0">
                <a:solidFill>
                  <a:srgbClr val="000000"/>
                </a:solidFill>
              </a:rPr>
              <a:t>Nello specifico utilizziamo Tomcat come Web Server Container.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1600" dirty="0">
                <a:solidFill>
                  <a:srgbClr val="000000"/>
                </a:solidFill>
              </a:rPr>
              <a:t>L’interfaccia sul front-end è realizzata con React. </a:t>
            </a:r>
            <a:br>
              <a:rPr lang="it" sz="1600" dirty="0">
                <a:solidFill>
                  <a:srgbClr val="000000"/>
                </a:solidFill>
              </a:rPr>
            </a:br>
            <a:r>
              <a:rPr lang="it" sz="1600" dirty="0">
                <a:solidFill>
                  <a:srgbClr val="000000"/>
                </a:solidFill>
              </a:rPr>
              <a:t>Questo framework Javascript consente di prototipare rapidamente.</a:t>
            </a:r>
            <a:endParaRPr sz="1600" dirty="0">
              <a:solidFill>
                <a:srgbClr val="000000"/>
              </a:solidFill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6163" y="2779362"/>
            <a:ext cx="1168275" cy="77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663" y="3765519"/>
            <a:ext cx="1205251" cy="85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7663" y="1768250"/>
            <a:ext cx="1205250" cy="8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sicurezza in SmartBlog</a:t>
            </a:r>
            <a:endParaRPr/>
          </a:p>
        </p:txBody>
      </p:sp>
      <p:sp>
        <p:nvSpPr>
          <p:cNvPr id="152" name="Google Shape;152;p23"/>
          <p:cNvSpPr txBox="1"/>
          <p:nvPr/>
        </p:nvSpPr>
        <p:spPr>
          <a:xfrm>
            <a:off x="813750" y="2057400"/>
            <a:ext cx="7853400" cy="28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Lato"/>
                <a:ea typeface="Lato"/>
                <a:cs typeface="Lato"/>
                <a:sym typeface="Lato"/>
              </a:rPr>
              <a:t>Il controllo degli accessi è realizzato in maniera programmatica.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Lato"/>
                <a:ea typeface="Lato"/>
                <a:cs typeface="Lato"/>
                <a:sym typeface="Lato"/>
              </a:rPr>
              <a:t>Utilizziamo la tecnologia JWT basata su un token per consentire all’utente di interagire con le nostre API REST.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Lato"/>
                <a:ea typeface="Lato"/>
                <a:cs typeface="Lato"/>
                <a:sym typeface="Lato"/>
              </a:rPr>
              <a:t>Una volta validato il token verifichiamo il tipo di utente e garantiamo o meno l’accesso al servizio tramite dei filtri.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Lato"/>
                <a:ea typeface="Lato"/>
                <a:cs typeface="Lato"/>
                <a:sym typeface="Lato"/>
              </a:rPr>
              <a:t>L’utilizzo di queste API ci consente di estendere in maniera molto semplice il nostro sistema, potendo ad esempio realizzare un’applicazione per smartphone senza dover modificare il Server.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Testing di unità</a:t>
            </a:r>
            <a:endParaRPr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4CA9199-D7A5-464D-8979-A94E37207B99}"/>
              </a:ext>
            </a:extLst>
          </p:cNvPr>
          <p:cNvSpPr txBox="1"/>
          <p:nvPr/>
        </p:nvSpPr>
        <p:spPr>
          <a:xfrm>
            <a:off x="833718" y="2003612"/>
            <a:ext cx="5116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Lato" panose="020F0502020204030203" pitchFamily="34" charset="0"/>
                <a:cs typeface="Lato" panose="020F0502020204030203" pitchFamily="34" charset="0"/>
              </a:rPr>
              <a:t>L’approccio utilizzato durante questa fase è quello </a:t>
            </a:r>
            <a:r>
              <a:rPr lang="it-IT" sz="1600" b="1" dirty="0">
                <a:latin typeface="Lato" panose="020F0502020204030203" pitchFamily="34" charset="0"/>
                <a:cs typeface="Lato" panose="020F0502020204030203" pitchFamily="34" charset="0"/>
              </a:rPr>
              <a:t>black-box</a:t>
            </a:r>
            <a:r>
              <a:rPr lang="it-IT" sz="1600" dirty="0">
                <a:latin typeface="Lato" panose="020F0502020204030203" pitchFamily="34" charset="0"/>
                <a:cs typeface="Lato" panose="020F0502020204030203" pitchFamily="34" charset="0"/>
              </a:rPr>
              <a:t>, dunque trarremo i test case dalla specifica dei requisiti e in particolare da quella in linguaggio OCL presente nel </a:t>
            </a:r>
            <a:r>
              <a:rPr lang="it-IT" sz="1600" i="1" dirty="0">
                <a:latin typeface="Lato" panose="020F0502020204030203" pitchFamily="34" charset="0"/>
                <a:cs typeface="Lato" panose="020F0502020204030203" pitchFamily="34" charset="0"/>
              </a:rPr>
              <a:t>Object Design Document</a:t>
            </a:r>
            <a:r>
              <a:rPr lang="it-IT" sz="1600" dirty="0">
                <a:latin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r>
              <a:rPr lang="it-IT" sz="1600" dirty="0">
                <a:latin typeface="Lato" panose="020F0502020204030203" pitchFamily="34" charset="0"/>
                <a:cs typeface="Lato" panose="020F0502020204030203" pitchFamily="34" charset="0"/>
              </a:rPr>
              <a:t>Per effettuarli è stato utilizzato il framework JUnit.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2F3ED9F-DF2C-4A67-B007-B9180580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551" y="3056895"/>
            <a:ext cx="1768289" cy="54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3407571F-0603-4441-B6AC-FF2281BE7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727" y="1595284"/>
            <a:ext cx="1179979" cy="117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483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Analisi dei requisiti</a:t>
            </a:r>
            <a:endParaRPr dirty="0"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5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rgbClr val="000000"/>
                </a:solidFill>
              </a:rPr>
              <a:t>Il sistema SmartBlog che s’intende realizzare ha lo scopo di risolvere un problema ben noto a tutti gli utilizzatori di dispositivi mobili. La scelta di un nuovo device può essere complessa e molto spesso si sceglie senza tutte le informazioni necessarie. 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rgbClr val="000000"/>
                </a:solidFill>
              </a:rPr>
              <a:t>Il sistema SmartBlog fornisce agli utenti una serie di strumenti per valutare l’acquisto dello smartphone migliore. 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rgbClr val="000000"/>
                </a:solidFill>
              </a:rPr>
              <a:t>Sarà semplice scegliere quale device acquistare grazie alle recensioni di altri utilizzatori, alle schede tecniche semplificate e ad un tool di intelligenza artificiale che segue l’utente passo passo nella scelta del suo smartphone ideale!</a:t>
            </a:r>
            <a:endParaRPr sz="1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Testing di integrazione</a:t>
            </a:r>
            <a:endParaRPr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4CA9199-D7A5-464D-8979-A94E37207B99}"/>
              </a:ext>
            </a:extLst>
          </p:cNvPr>
          <p:cNvSpPr txBox="1"/>
          <p:nvPr/>
        </p:nvSpPr>
        <p:spPr>
          <a:xfrm>
            <a:off x="833718" y="2003612"/>
            <a:ext cx="5116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Lato" panose="020F0502020204030203" pitchFamily="34" charset="0"/>
                <a:cs typeface="Lato" panose="020F0502020204030203" pitchFamily="34" charset="0"/>
              </a:rPr>
              <a:t>Eseguito in maniera </a:t>
            </a:r>
            <a:r>
              <a:rPr lang="it-IT" sz="1600" b="1" dirty="0">
                <a:latin typeface="Lato" panose="020F0502020204030203" pitchFamily="34" charset="0"/>
                <a:cs typeface="Lato" panose="020F0502020204030203" pitchFamily="34" charset="0"/>
              </a:rPr>
              <a:t>bottom-up</a:t>
            </a:r>
            <a:r>
              <a:rPr lang="it-IT" sz="1600" dirty="0">
                <a:latin typeface="Lato" panose="020F0502020204030203" pitchFamily="34" charset="0"/>
                <a:cs typeface="Lato" panose="020F0502020204030203" pitchFamily="34" charset="0"/>
              </a:rPr>
              <a:t> in modo conforme alla strategia seguita per lo sviluppo del sistema.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Testing di Sistema</a:t>
            </a:r>
            <a:endParaRPr dirty="0"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6724" y="471600"/>
            <a:ext cx="4077276" cy="46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/>
        </p:nvSpPr>
        <p:spPr>
          <a:xfrm>
            <a:off x="821425" y="1951689"/>
            <a:ext cx="3892200" cy="28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Lato"/>
                <a:ea typeface="Lato"/>
                <a:cs typeface="Lato"/>
                <a:sym typeface="Lato"/>
              </a:rPr>
              <a:t>Effettuato tramite </a:t>
            </a:r>
            <a:r>
              <a:rPr lang="it" i="1" dirty="0">
                <a:latin typeface="Lato"/>
                <a:ea typeface="Lato"/>
                <a:cs typeface="Lato"/>
                <a:sym typeface="Lato"/>
              </a:rPr>
              <a:t>category partition </a:t>
            </a:r>
            <a:r>
              <a:rPr lang="it" dirty="0">
                <a:latin typeface="Lato"/>
                <a:ea typeface="Lato"/>
                <a:cs typeface="Lato"/>
                <a:sym typeface="Lato"/>
              </a:rPr>
              <a:t>inferendo i casi di test dai casi d’uso.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Lato"/>
                <a:ea typeface="Lato"/>
                <a:cs typeface="Lato"/>
                <a:sym typeface="Lato"/>
              </a:rPr>
              <a:t>Abbiamo realizzato delle test suite per tutto ciò che potrebbe portare ad un fault sfruttando il tool </a:t>
            </a:r>
            <a:r>
              <a:rPr lang="it" i="1" dirty="0">
                <a:latin typeface="Lato"/>
                <a:ea typeface="Lato"/>
                <a:cs typeface="Lato"/>
                <a:sym typeface="Lato"/>
              </a:rPr>
              <a:t>Selenium IDE</a:t>
            </a:r>
            <a:r>
              <a:rPr lang="it" dirty="0">
                <a:latin typeface="Lato"/>
                <a:ea typeface="Lato"/>
                <a:cs typeface="Lato"/>
                <a:sym typeface="Lato"/>
              </a:rPr>
              <a:t>. 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Lato"/>
                <a:ea typeface="Lato"/>
                <a:cs typeface="Lato"/>
                <a:sym typeface="Lato"/>
              </a:rPr>
              <a:t>Il testing con </a:t>
            </a:r>
            <a:r>
              <a:rPr lang="it" i="1" dirty="0">
                <a:latin typeface="Lato"/>
                <a:ea typeface="Lato"/>
                <a:cs typeface="Lato"/>
                <a:sym typeface="Lato"/>
              </a:rPr>
              <a:t>Selenium IDE</a:t>
            </a:r>
            <a:r>
              <a:rPr lang="it" dirty="0">
                <a:latin typeface="Lato"/>
                <a:ea typeface="Lato"/>
                <a:cs typeface="Lato"/>
                <a:sym typeface="Lato"/>
              </a:rPr>
              <a:t> oltre ad essere molto intuitivo ci ha consentito di verificare che anche sull’interfaccia grafica non ci fossero problemi nella comunicazione.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scuro, decorato&#10;&#10;Descrizione generata automaticamente">
            <a:extLst>
              <a:ext uri="{FF2B5EF4-FFF2-40B4-BE49-F238E27FC236}">
                <a16:creationId xmlns:a16="http://schemas.microsoft.com/office/drawing/2014/main" id="{11CA4DA1-BB8B-4D28-8EEC-0C2F417FE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652982" y="2675960"/>
            <a:ext cx="1743898" cy="1331703"/>
          </a:xfrm>
          <a:prstGeom prst="rect">
            <a:avLst/>
          </a:prstGeom>
        </p:spPr>
      </p:pic>
      <p:sp>
        <p:nvSpPr>
          <p:cNvPr id="169" name="Google Shape;169;p2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Grazie per l’attenzione</a:t>
            </a:r>
            <a:endParaRPr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4D61209D-5154-4674-80E4-CD38C59702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6494" y="1744973"/>
            <a:ext cx="3196873" cy="31936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Sistemi esistenti</a:t>
            </a:r>
            <a:endParaRPr dirty="0"/>
          </a:p>
        </p:txBody>
      </p:sp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 l="15657" r="14879"/>
          <a:stretch/>
        </p:blipFill>
        <p:spPr>
          <a:xfrm>
            <a:off x="4804025" y="1147125"/>
            <a:ext cx="4114799" cy="284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>
            <a:spLocks noGrp="1"/>
          </p:cNvSpPr>
          <p:nvPr>
            <p:ph type="subTitle" idx="1"/>
          </p:nvPr>
        </p:nvSpPr>
        <p:spPr>
          <a:xfrm>
            <a:off x="724950" y="1888500"/>
            <a:ext cx="3300900" cy="29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dirty="0">
                <a:solidFill>
                  <a:srgbClr val="000000"/>
                </a:solidFill>
              </a:rPr>
              <a:t>Attualmente esistono piattaforme concorrenti a SmartBlog che consentono la consultazione di schede tecniche di vari dispositivi. </a:t>
            </a:r>
            <a:endParaRPr sz="13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dirty="0">
                <a:solidFill>
                  <a:srgbClr val="000000"/>
                </a:solidFill>
              </a:rPr>
              <a:t>Le schede tecniche però spesso non sono chiare per i non addetti ai lavori. </a:t>
            </a:r>
            <a:endParaRPr sz="13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dirty="0">
                <a:solidFill>
                  <a:srgbClr val="000000"/>
                </a:solidFill>
              </a:rPr>
              <a:t>L’utente rischia di perdersi in una mole di informazioni che non sempre sono realmente importanti.</a:t>
            </a:r>
            <a:endParaRPr sz="13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Il sistema proposto</a:t>
            </a:r>
            <a:endParaRPr dirty="0"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1"/>
          </p:nvPr>
        </p:nvSpPr>
        <p:spPr>
          <a:xfrm>
            <a:off x="724950" y="1972950"/>
            <a:ext cx="3300900" cy="26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dirty="0">
                <a:solidFill>
                  <a:srgbClr val="000000"/>
                </a:solidFill>
              </a:rPr>
              <a:t>Un’interfaccia minimale e delle funzioni alla portata di tutti sono gli elementi differenzianti di SmartBlog. </a:t>
            </a:r>
            <a:endParaRPr sz="13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dirty="0">
                <a:solidFill>
                  <a:srgbClr val="000000"/>
                </a:solidFill>
              </a:rPr>
              <a:t>Il nostro obiettivo è riuscire a trasmettere le poche informazioni importanti anche ad un utente medio.</a:t>
            </a:r>
            <a:endParaRPr sz="13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dirty="0">
                <a:solidFill>
                  <a:srgbClr val="000000"/>
                </a:solidFill>
              </a:rPr>
              <a:t>Per questo forniamo dei punteggi, assegnati da professionisti, che fanno subito capire all’utente cosa pensiamo di un device.</a:t>
            </a:r>
            <a:endParaRPr sz="1300" dirty="0">
              <a:solidFill>
                <a:srgbClr val="000000"/>
              </a:solidFill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1325" y="1128488"/>
            <a:ext cx="4130050" cy="288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65022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DoraIA, un assistente a servizio dell’utente </a:t>
            </a:r>
            <a:endParaRPr sz="2400"/>
          </a:p>
        </p:txBody>
      </p:sp>
      <p:sp>
        <p:nvSpPr>
          <p:cNvPr id="145" name="Google Shape;145;p22"/>
          <p:cNvSpPr txBox="1">
            <a:spLocks noGrp="1"/>
          </p:cNvSpPr>
          <p:nvPr>
            <p:ph type="subTitle" idx="1"/>
          </p:nvPr>
        </p:nvSpPr>
        <p:spPr>
          <a:xfrm>
            <a:off x="2748325" y="2095775"/>
            <a:ext cx="5669400" cy="26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rgbClr val="000000"/>
                </a:solidFill>
              </a:rPr>
              <a:t>DoraIA è l’equivalente virtuale di un commesso. 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rgbClr val="000000"/>
                </a:solidFill>
              </a:rPr>
              <a:t>Una volta che conosce il nostro budget e le nostre preferenze in materia di batteria, fotocamera, display e performance saprà indicarci una lista di smartphone che rispondono al meglio alle nostre esigenze.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rgbClr val="000000"/>
                </a:solidFill>
              </a:rPr>
              <a:t>Questo tool è stato sviluppato con un algoritmo genetico ma l’interfaccia molto semplice consente a qualsiasi utente di utilizzarlo.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300" y="2234738"/>
            <a:ext cx="1607550" cy="2417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Attori</a:t>
            </a:r>
            <a:endParaRPr dirty="0"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1"/>
          </p:nvPr>
        </p:nvSpPr>
        <p:spPr>
          <a:xfrm>
            <a:off x="724950" y="1972950"/>
            <a:ext cx="3300900" cy="26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it-IT" sz="1300" dirty="0">
                <a:solidFill>
                  <a:srgbClr val="000000"/>
                </a:solidFill>
              </a:rPr>
              <a:t>User: utente che naviga e fruisce dei servizi offerti dalla piattaforma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it-IT" sz="1300" dirty="0">
              <a:solidFill>
                <a:srgbClr val="000000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it-IT" sz="1300" dirty="0">
                <a:solidFill>
                  <a:srgbClr val="000000"/>
                </a:solidFill>
              </a:rPr>
              <a:t>Reviewer: esperto del settore che si occupa di moderare le recensioni degli utenti e valutare i diversi device 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it-IT" sz="1300" dirty="0">
              <a:solidFill>
                <a:srgbClr val="000000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it-IT" sz="1300" dirty="0">
                <a:solidFill>
                  <a:srgbClr val="000000"/>
                </a:solidFill>
              </a:rPr>
              <a:t>Manager: gestore delle schede tecniche presenti sulla piattaforma</a:t>
            </a:r>
          </a:p>
        </p:txBody>
      </p:sp>
      <p:pic>
        <p:nvPicPr>
          <p:cNvPr id="5" name="image26.png">
            <a:extLst>
              <a:ext uri="{FF2B5EF4-FFF2-40B4-BE49-F238E27FC236}">
                <a16:creationId xmlns:a16="http://schemas.microsoft.com/office/drawing/2014/main" id="{406A7AC7-B351-4062-B845-85CEB82F90D1}"/>
              </a:ext>
            </a:extLst>
          </p:cNvPr>
          <p:cNvPicPr/>
          <p:nvPr/>
        </p:nvPicPr>
        <p:blipFill rotWithShape="1">
          <a:blip r:embed="rId3"/>
          <a:srcRect t="21948"/>
          <a:stretch/>
        </p:blipFill>
        <p:spPr>
          <a:xfrm>
            <a:off x="4928346" y="1996037"/>
            <a:ext cx="3933863" cy="115142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880128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" dirty="0"/>
              <a:t>Requisiti funzionali principali</a:t>
            </a:r>
            <a:endParaRPr dirty="0"/>
          </a:p>
        </p:txBody>
      </p:sp>
      <p:sp>
        <p:nvSpPr>
          <p:cNvPr id="4" name="Google Shape;145;p22">
            <a:extLst>
              <a:ext uri="{FF2B5EF4-FFF2-40B4-BE49-F238E27FC236}">
                <a16:creationId xmlns:a16="http://schemas.microsoft.com/office/drawing/2014/main" id="{CFF54C0B-0831-4979-B0D2-9E7B0F9E5E20}"/>
              </a:ext>
            </a:extLst>
          </p:cNvPr>
          <p:cNvSpPr txBox="1">
            <a:spLocks/>
          </p:cNvSpPr>
          <p:nvPr/>
        </p:nvSpPr>
        <p:spPr>
          <a:xfrm>
            <a:off x="1737300" y="1853850"/>
            <a:ext cx="5669400" cy="26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Lato" panose="020F0502020204030203" pitchFamily="34" charset="0"/>
                <a:cs typeface="Lato" panose="020F0502020204030203" pitchFamily="34" charset="0"/>
              </a:rPr>
              <a:t>Gli utenti registrati devono avere accesso ad un tool di intelligenza artificiale che in base a dei parametri inseriti dall’utente genera una lista di possibili acquisti ottimali in base alle scelte dell’utente.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Lato" panose="020F0502020204030203" pitchFamily="34" charset="0"/>
                <a:cs typeface="Lato" panose="020F0502020204030203" pitchFamily="34" charset="0"/>
              </a:rPr>
              <a:t>Gli utenti registrati hanno la possibilità di scrivere recensioni dando un punteggio alle diverse caratteristiche dello Smartphone e fornendo una descrizione testuale delle proprie impressioni ed esperienze.</a:t>
            </a:r>
          </a:p>
          <a:p>
            <a:endParaRPr lang="it-IT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Lato" panose="020F0502020204030203" pitchFamily="34" charset="0"/>
                <a:cs typeface="Lato" panose="020F0502020204030203" pitchFamily="34" charset="0"/>
              </a:rPr>
              <a:t>Il Reviewer deve completare le schede tecniche degli Smartphone aggiungendo delle voci relative ai punteggi rispetto alle diverse caratteristiche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" dirty="0"/>
              <a:t>Requisiti non funzionali principali</a:t>
            </a:r>
            <a:endParaRPr dirty="0"/>
          </a:p>
        </p:txBody>
      </p:sp>
      <p:sp>
        <p:nvSpPr>
          <p:cNvPr id="4" name="Google Shape;145;p22">
            <a:extLst>
              <a:ext uri="{FF2B5EF4-FFF2-40B4-BE49-F238E27FC236}">
                <a16:creationId xmlns:a16="http://schemas.microsoft.com/office/drawing/2014/main" id="{CFF54C0B-0831-4979-B0D2-9E7B0F9E5E20}"/>
              </a:ext>
            </a:extLst>
          </p:cNvPr>
          <p:cNvSpPr txBox="1">
            <a:spLocks/>
          </p:cNvSpPr>
          <p:nvPr/>
        </p:nvSpPr>
        <p:spPr>
          <a:xfrm>
            <a:off x="1737300" y="1853850"/>
            <a:ext cx="5669400" cy="26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Lato" panose="020F0502020204030203" pitchFamily="34" charset="0"/>
                <a:cs typeface="Lato" panose="020F0502020204030203" pitchFamily="34" charset="0"/>
              </a:rPr>
              <a:t>La palette di colori sarà indicativa per la semantica delle operazioni effettuabili dall’utente, in particolare i tasti che indicano un’azione di conferma saranno di colore azzurro, mentre i tasti che indicano un’azione di cancellazione saranno di colore grigio.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Lato" panose="020F0502020204030203" pitchFamily="34" charset="0"/>
                <a:cs typeface="Lato" panose="020F0502020204030203" pitchFamily="34" charset="0"/>
              </a:rPr>
              <a:t>Le recensioni degli utenti non saranno rappresentate unicamente da una valutazione numerica ma avranno, grazie a delle stelline colorate, un supporto grafico che renderà immediata la comprensione da parte dell’utente.</a:t>
            </a:r>
          </a:p>
        </p:txBody>
      </p:sp>
    </p:spTree>
    <p:extLst>
      <p:ext uri="{BB962C8B-B14F-4D97-AF65-F5344CB8AC3E}">
        <p14:creationId xmlns:p14="http://schemas.microsoft.com/office/powerpoint/2010/main" val="785117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Casi d’uso - 1</a:t>
            </a:r>
            <a:endParaRPr dirty="0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2C5A54A3-7268-413E-A73E-87E94991F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107899"/>
              </p:ext>
            </p:extLst>
          </p:nvPr>
        </p:nvGraphicFramePr>
        <p:xfrm>
          <a:off x="4928348" y="580441"/>
          <a:ext cx="3941729" cy="3982618"/>
        </p:xfrm>
        <a:graphic>
          <a:graphicData uri="http://schemas.openxmlformats.org/drawingml/2006/table">
            <a:tbl>
              <a:tblPr>
                <a:tableStyleId>{BB817CCC-4298-4F02-999E-93E51B05EC77}</a:tableStyleId>
              </a:tblPr>
              <a:tblGrid>
                <a:gridCol w="1103684">
                  <a:extLst>
                    <a:ext uri="{9D8B030D-6E8A-4147-A177-3AD203B41FA5}">
                      <a16:colId xmlns:a16="http://schemas.microsoft.com/office/drawing/2014/main" val="2095982727"/>
                    </a:ext>
                  </a:extLst>
                </a:gridCol>
                <a:gridCol w="2838045">
                  <a:extLst>
                    <a:ext uri="{9D8B030D-6E8A-4147-A177-3AD203B41FA5}">
                      <a16:colId xmlns:a16="http://schemas.microsoft.com/office/drawing/2014/main" val="2743611497"/>
                    </a:ext>
                  </a:extLst>
                </a:gridCol>
              </a:tblGrid>
              <a:tr h="2221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Use Case Name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5) Utilizzo di DoraIA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extLst>
                  <a:ext uri="{0D108BD9-81ED-4DB2-BD59-A6C34878D82A}">
                    <a16:rowId xmlns:a16="http://schemas.microsoft.com/office/drawing/2014/main" val="747026973"/>
                  </a:ext>
                </a:extLst>
              </a:tr>
              <a:tr h="2221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Referred FR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RF_GU_5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extLst>
                  <a:ext uri="{0D108BD9-81ED-4DB2-BD59-A6C34878D82A}">
                    <a16:rowId xmlns:a16="http://schemas.microsoft.com/office/drawing/2014/main" val="2709215675"/>
                  </a:ext>
                </a:extLst>
              </a:tr>
              <a:tr h="2221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Participating actors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Iniziato da User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extLst>
                  <a:ext uri="{0D108BD9-81ED-4DB2-BD59-A6C34878D82A}">
                    <a16:rowId xmlns:a16="http://schemas.microsoft.com/office/drawing/2014/main" val="3371007790"/>
                  </a:ext>
                </a:extLst>
              </a:tr>
              <a:tr h="21336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Flow of events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+mj-lt"/>
                        <a:buAutoNum type="arabicPeriod"/>
                      </a:pPr>
                      <a:r>
                        <a:rPr lang="it-IT" sz="8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User inserisce tramite uno slider i parametri richiesti dal sistema che indicano il grado di interesse dal punto di vista dello User per una determinata caratteristica, ossia: </a:t>
                      </a:r>
                      <a:endParaRPr lang="it-IT" sz="800" u="none" strike="noStrike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it-IT" sz="8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Battery (da 1 a 5)</a:t>
                      </a:r>
                      <a:endParaRPr lang="it-IT" sz="800" u="none" strike="noStrike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it-IT" sz="8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Performance (da 1 a 5)</a:t>
                      </a:r>
                      <a:endParaRPr lang="it-IT" sz="800" u="none" strike="noStrike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it-IT" sz="8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Display (da 1 a 5)</a:t>
                      </a:r>
                      <a:endParaRPr lang="it-IT" sz="800" u="none" strike="noStrike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it-IT" sz="8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Camera (da 1 a 5)</a:t>
                      </a:r>
                      <a:endParaRPr lang="it-IT" sz="800" u="none" strike="noStrike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it-IT" sz="8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Budget (fino a €1000+)</a:t>
                      </a:r>
                      <a:endParaRPr lang="it-IT" sz="800" u="none" strike="noStrike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+mj-lt"/>
                        <a:buAutoNum type="arabicPeriod"/>
                      </a:pPr>
                      <a:r>
                        <a:rPr lang="it-IT" sz="800" u="none" strike="noStrike" dirty="0">
                          <a:effectLst/>
                        </a:rPr>
                        <a:t>Dopo una breve attesa di circa 5 secondi l’utente ottiene una lista di Smartphone di cui visualizza il nome del dispositivo, un’immagine e il prezzo, le cui caratteristiche sono quanto più conformi possibile a quelle da lui specificate</a:t>
                      </a:r>
                      <a:endParaRPr lang="it-IT" sz="800" u="none" strike="noStrike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extLst>
                  <a:ext uri="{0D108BD9-81ED-4DB2-BD59-A6C34878D82A}">
                    <a16:rowId xmlns:a16="http://schemas.microsoft.com/office/drawing/2014/main" val="2837002666"/>
                  </a:ext>
                </a:extLst>
              </a:tr>
              <a:tr h="2221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Entry Condition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User si trova sulla pagina di “DoraIA”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extLst>
                  <a:ext uri="{0D108BD9-81ED-4DB2-BD59-A6C34878D82A}">
                    <a16:rowId xmlns:a16="http://schemas.microsoft.com/office/drawing/2014/main" val="3413746705"/>
                  </a:ext>
                </a:extLst>
              </a:tr>
              <a:tr h="2221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Exit conditions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User visualizza la lista di Smartphone consigliati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extLst>
                  <a:ext uri="{0D108BD9-81ED-4DB2-BD59-A6C34878D82A}">
                    <a16:rowId xmlns:a16="http://schemas.microsoft.com/office/drawing/2014/main" val="744784314"/>
                  </a:ext>
                </a:extLst>
              </a:tr>
              <a:tr h="2221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Quality requirements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User deve ricevere l’esito dell’operazione entro 5 secondi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extLst>
                  <a:ext uri="{0D108BD9-81ED-4DB2-BD59-A6C34878D82A}">
                    <a16:rowId xmlns:a16="http://schemas.microsoft.com/office/drawing/2014/main" val="1699263043"/>
                  </a:ext>
                </a:extLst>
              </a:tr>
              <a:tr h="5162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Exception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 dirty="0">
                          <a:effectLst/>
                        </a:rPr>
                        <a:t>Utente non loggato: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 panose="020B0604020202020204" pitchFamily="34" charset="0"/>
                        <a:buChar char="➔"/>
                      </a:pPr>
                      <a:r>
                        <a:rPr lang="it-IT" sz="800" u="none" strike="noStrike" dirty="0">
                          <a:effectLst/>
                        </a:rPr>
                        <a:t>Se l’utente non è loggato il sistema notifica la necessità di effettuare l’accesso per proseguire</a:t>
                      </a:r>
                      <a:endParaRPr lang="it-IT" sz="800" u="none" strike="noStrike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extLst>
                  <a:ext uri="{0D108BD9-81ED-4DB2-BD59-A6C34878D82A}">
                    <a16:rowId xmlns:a16="http://schemas.microsoft.com/office/drawing/2014/main" val="1236725145"/>
                  </a:ext>
                </a:extLst>
              </a:tr>
            </a:tbl>
          </a:graphicData>
        </a:graphic>
      </p:graphicFrame>
      <p:sp>
        <p:nvSpPr>
          <p:cNvPr id="4" name="Sottotitolo 3">
            <a:extLst>
              <a:ext uri="{FF2B5EF4-FFF2-40B4-BE49-F238E27FC236}">
                <a16:creationId xmlns:a16="http://schemas.microsoft.com/office/drawing/2014/main" id="{CCC69EB7-699E-4B78-815A-B27C054A3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471" y="1812750"/>
            <a:ext cx="3300900" cy="759000"/>
          </a:xfrm>
        </p:spPr>
        <p:txBody>
          <a:bodyPr/>
          <a:lstStyle/>
          <a:p>
            <a:r>
              <a:rPr lang="en-US" dirty="0" err="1"/>
              <a:t>Utilizzo</a:t>
            </a:r>
            <a:r>
              <a:rPr lang="en-US" dirty="0"/>
              <a:t> di </a:t>
            </a:r>
            <a:r>
              <a:rPr lang="en-US" dirty="0" err="1"/>
              <a:t>DoraIA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5513412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1320</Words>
  <Application>Microsoft Office PowerPoint</Application>
  <PresentationFormat>Presentazione su schermo (16:9)</PresentationFormat>
  <Paragraphs>159</Paragraphs>
  <Slides>22</Slides>
  <Notes>22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7" baseType="lpstr">
      <vt:lpstr>Wingdings</vt:lpstr>
      <vt:lpstr>Raleway</vt:lpstr>
      <vt:lpstr>Arial</vt:lpstr>
      <vt:lpstr>Lato</vt:lpstr>
      <vt:lpstr>Streamline</vt:lpstr>
      <vt:lpstr>SmartBlog</vt:lpstr>
      <vt:lpstr>Analisi dei requisiti</vt:lpstr>
      <vt:lpstr>Sistemi esistenti</vt:lpstr>
      <vt:lpstr>Il sistema proposto</vt:lpstr>
      <vt:lpstr>DoraIA, un assistente a servizio dell’utente </vt:lpstr>
      <vt:lpstr>Attori</vt:lpstr>
      <vt:lpstr>Requisiti funzionali principali</vt:lpstr>
      <vt:lpstr>Requisiti non funzionali principali</vt:lpstr>
      <vt:lpstr>Casi d’uso - 1</vt:lpstr>
      <vt:lpstr>Sequence Diagram</vt:lpstr>
      <vt:lpstr>Casi d’uso - 2</vt:lpstr>
      <vt:lpstr>Sequence Diagram</vt:lpstr>
      <vt:lpstr>Casi d’uso - 3</vt:lpstr>
      <vt:lpstr>Sequence Diagram</vt:lpstr>
      <vt:lpstr>Class Diagram</vt:lpstr>
      <vt:lpstr>Suddivisione in sottosistemi</vt:lpstr>
      <vt:lpstr>Tecnologie utilizzate</vt:lpstr>
      <vt:lpstr>La sicurezza in SmartBlog</vt:lpstr>
      <vt:lpstr>Testing di unità</vt:lpstr>
      <vt:lpstr>Testing di integrazione</vt:lpstr>
      <vt:lpstr>Testing di Sistema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SmartBlog</dc:title>
  <dc:creator>Antonio Russo</dc:creator>
  <cp:lastModifiedBy>Antonio Russo</cp:lastModifiedBy>
  <cp:revision>19</cp:revision>
  <dcterms:modified xsi:type="dcterms:W3CDTF">2020-12-29T12:30:49Z</dcterms:modified>
</cp:coreProperties>
</file>