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8" r:id="rId2"/>
    <p:sldId id="270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7D31"/>
    <a:srgbClr val="EC7728"/>
    <a:srgbClr val="A64C0E"/>
    <a:srgbClr val="ED7D31"/>
    <a:srgbClr val="0F6404"/>
    <a:srgbClr val="9ACD32"/>
    <a:srgbClr val="B151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DA2B7-9D84-4B30-A18A-1CC93E07B8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A44B-2B98-48F4-9A97-D074C9E1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48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DA2B7-9D84-4B30-A18A-1CC93E07B8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A44B-2B98-48F4-9A97-D074C9E1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0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DA2B7-9D84-4B30-A18A-1CC93E07B8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A44B-2B98-48F4-9A97-D074C9E1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DA2B7-9D84-4B30-A18A-1CC93E07B8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A44B-2B98-48F4-9A97-D074C9E1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0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DA2B7-9D84-4B30-A18A-1CC93E07B8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A44B-2B98-48F4-9A97-D074C9E1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89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DA2B7-9D84-4B30-A18A-1CC93E07B8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A44B-2B98-48F4-9A97-D074C9E1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44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DA2B7-9D84-4B30-A18A-1CC93E07B8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A44B-2B98-48F4-9A97-D074C9E1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79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DA2B7-9D84-4B30-A18A-1CC93E07B8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A44B-2B98-48F4-9A97-D074C9E1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37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DA2B7-9D84-4B30-A18A-1CC93E07B8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A44B-2B98-48F4-9A97-D074C9E1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22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DA2B7-9D84-4B30-A18A-1CC93E07B8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A44B-2B98-48F4-9A97-D074C9E1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04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DA2B7-9D84-4B30-A18A-1CC93E07B8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A44B-2B98-48F4-9A97-D074C9E1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6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DA2B7-9D84-4B30-A18A-1CC93E07B8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4A44B-2B98-48F4-9A97-D074C9E1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92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505498"/>
            <a:ext cx="12192000" cy="2352501"/>
          </a:xfrm>
          <a:prstGeom prst="rect">
            <a:avLst/>
          </a:prstGeom>
          <a:solidFill>
            <a:srgbClr val="89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86ECE-52A0-49DA-AF76-EAC763F2FC38}"/>
              </a:ext>
            </a:extLst>
          </p:cNvPr>
          <p:cNvSpPr txBox="1"/>
          <p:nvPr/>
        </p:nvSpPr>
        <p:spPr>
          <a:xfrm>
            <a:off x="3158836" y="1928552"/>
            <a:ext cx="704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>
                    <a:lumMod val="95000"/>
                  </a:schemeClr>
                </a:solidFill>
              </a:rPr>
              <a:t>RabbitMQ command-line Tool</a:t>
            </a:r>
          </a:p>
        </p:txBody>
      </p:sp>
    </p:spTree>
    <p:extLst>
      <p:ext uri="{BB962C8B-B14F-4D97-AF65-F5344CB8AC3E}">
        <p14:creationId xmlns:p14="http://schemas.microsoft.com/office/powerpoint/2010/main" val="318495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18514"/>
            <a:ext cx="12192000" cy="239485"/>
          </a:xfrm>
          <a:prstGeom prst="rect">
            <a:avLst/>
          </a:prstGeom>
          <a:solidFill>
            <a:srgbClr val="89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57201" y="779929"/>
            <a:ext cx="40340" cy="58385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09250" y="420379"/>
            <a:ext cx="394128" cy="407587"/>
          </a:xfrm>
          <a:prstGeom prst="ellipse">
            <a:avLst/>
          </a:prstGeom>
          <a:solidFill>
            <a:srgbClr val="89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9406" y="409254"/>
            <a:ext cx="10131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Rabbitmqctl – User Management</a:t>
            </a:r>
            <a:endParaRPr kumimoji="0" lang="nn-NO" sz="28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93A863B-7626-4F4C-9DF6-73A631AF2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959554"/>
              </p:ext>
            </p:extLst>
          </p:nvPr>
        </p:nvGraphicFramePr>
        <p:xfrm>
          <a:off x="908942" y="932474"/>
          <a:ext cx="11099435" cy="2438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238">
                  <a:extLst>
                    <a:ext uri="{9D8B030D-6E8A-4147-A177-3AD203B41FA5}">
                      <a16:colId xmlns:a16="http://schemas.microsoft.com/office/drawing/2014/main" val="1092206288"/>
                    </a:ext>
                  </a:extLst>
                </a:gridCol>
                <a:gridCol w="5131148">
                  <a:extLst>
                    <a:ext uri="{9D8B030D-6E8A-4147-A177-3AD203B41FA5}">
                      <a16:colId xmlns:a16="http://schemas.microsoft.com/office/drawing/2014/main" val="640807822"/>
                    </a:ext>
                  </a:extLst>
                </a:gridCol>
                <a:gridCol w="4083049">
                  <a:extLst>
                    <a:ext uri="{9D8B030D-6E8A-4147-A177-3AD203B41FA5}">
                      <a16:colId xmlns:a16="http://schemas.microsoft.com/office/drawing/2014/main" val="2595474612"/>
                    </a:ext>
                  </a:extLst>
                </a:gridCol>
              </a:tblGrid>
              <a:tr h="37183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Command</a:t>
                      </a:r>
                    </a:p>
                  </a:txBody>
                  <a:tcPr>
                    <a:solidFill>
                      <a:srgbClr val="89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Description</a:t>
                      </a:r>
                    </a:p>
                  </a:txBody>
                  <a:tcPr>
                    <a:solidFill>
                      <a:srgbClr val="89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Sample Command</a:t>
                      </a:r>
                    </a:p>
                  </a:txBody>
                  <a:tcPr>
                    <a:solidFill>
                      <a:srgbClr val="89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058286"/>
                  </a:ext>
                </a:extLst>
              </a:tr>
              <a:tr h="371835">
                <a:tc>
                  <a:txBody>
                    <a:bodyPr/>
                    <a:lstStyle/>
                    <a:p>
                      <a:r>
                        <a:rPr lang="en-IN" sz="1600" dirty="0" err="1"/>
                        <a:t>add_user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Create a new user by getting in username and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rabbitmqctl</a:t>
                      </a:r>
                      <a:r>
                        <a:rPr lang="en-IN" sz="1600" dirty="0"/>
                        <a:t> </a:t>
                      </a:r>
                      <a:r>
                        <a:rPr lang="en-IN" sz="1600" dirty="0" err="1"/>
                        <a:t>add_user</a:t>
                      </a:r>
                      <a:r>
                        <a:rPr lang="en-IN" sz="1600" dirty="0"/>
                        <a:t> tom </a:t>
                      </a:r>
                      <a:r>
                        <a:rPr lang="en-IN" sz="1600" dirty="0" err="1"/>
                        <a:t>changeit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5535"/>
                  </a:ext>
                </a:extLst>
              </a:tr>
              <a:tr h="371835">
                <a:tc>
                  <a:txBody>
                    <a:bodyPr/>
                    <a:lstStyle/>
                    <a:p>
                      <a:r>
                        <a:rPr lang="en-IN" sz="1600" dirty="0" err="1"/>
                        <a:t>delete_user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Deletes a user by getting username as 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rabbitmqctl</a:t>
                      </a:r>
                      <a:r>
                        <a:rPr lang="en-IN" sz="1600" dirty="0"/>
                        <a:t> </a:t>
                      </a:r>
                      <a:r>
                        <a:rPr lang="en-IN" sz="1600" dirty="0" err="1"/>
                        <a:t>delete_user</a:t>
                      </a:r>
                      <a:r>
                        <a:rPr lang="en-IN" sz="1600" dirty="0"/>
                        <a:t> tom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532796"/>
                  </a:ext>
                </a:extLst>
              </a:tr>
              <a:tr h="371835">
                <a:tc>
                  <a:txBody>
                    <a:bodyPr/>
                    <a:lstStyle/>
                    <a:p>
                      <a:r>
                        <a:rPr lang="en-IN" sz="1600" dirty="0" err="1"/>
                        <a:t>change_password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Will change user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rabbitmqctl</a:t>
                      </a:r>
                      <a:r>
                        <a:rPr lang="en-IN" sz="1600" dirty="0"/>
                        <a:t> </a:t>
                      </a:r>
                      <a:r>
                        <a:rPr lang="en-IN" sz="1600" dirty="0" err="1"/>
                        <a:t>change_password</a:t>
                      </a:r>
                      <a:r>
                        <a:rPr lang="en-IN" sz="1600" dirty="0"/>
                        <a:t> tom </a:t>
                      </a:r>
                      <a:r>
                        <a:rPr lang="en-IN" sz="1600" dirty="0" err="1"/>
                        <a:t>newpass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66960"/>
                  </a:ext>
                </a:extLst>
              </a:tr>
              <a:tr h="446704">
                <a:tc>
                  <a:txBody>
                    <a:bodyPr/>
                    <a:lstStyle/>
                    <a:p>
                      <a:r>
                        <a:rPr lang="en-IN" sz="1600" dirty="0" err="1"/>
                        <a:t>set_user_tags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This will set a tag for users, tagging will in giving required permissions to a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rabbitmqctl</a:t>
                      </a:r>
                      <a:r>
                        <a:rPr lang="en-IN" sz="1600" dirty="0"/>
                        <a:t> </a:t>
                      </a:r>
                      <a:r>
                        <a:rPr lang="en-IN" sz="1600" dirty="0" err="1"/>
                        <a:t>set_user_tags</a:t>
                      </a:r>
                      <a:r>
                        <a:rPr lang="en-IN" sz="1600" dirty="0"/>
                        <a:t> </a:t>
                      </a:r>
                      <a:r>
                        <a:rPr lang="en-IN" sz="1600" dirty="0" err="1"/>
                        <a:t>tonyg</a:t>
                      </a:r>
                      <a:r>
                        <a:rPr lang="en-IN" sz="1600" dirty="0"/>
                        <a:t> administrator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38948"/>
                  </a:ext>
                </a:extLst>
              </a:tr>
              <a:tr h="371835">
                <a:tc>
                  <a:txBody>
                    <a:bodyPr/>
                    <a:lstStyle/>
                    <a:p>
                      <a:r>
                        <a:rPr lang="en-IN" sz="1600" dirty="0" err="1"/>
                        <a:t>list_users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This will display a list of current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rabbitmqctl</a:t>
                      </a:r>
                      <a:r>
                        <a:rPr lang="en-IN" sz="1600" dirty="0"/>
                        <a:t> </a:t>
                      </a:r>
                      <a:r>
                        <a:rPr lang="en-IN" sz="1600" dirty="0" err="1"/>
                        <a:t>list_users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942717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FDE60B13-B3E7-43BE-B97E-10F9C1AB7EB9}"/>
              </a:ext>
            </a:extLst>
          </p:cNvPr>
          <p:cNvSpPr/>
          <p:nvPr/>
        </p:nvSpPr>
        <p:spPr>
          <a:xfrm>
            <a:off x="300477" y="3623594"/>
            <a:ext cx="394128" cy="407587"/>
          </a:xfrm>
          <a:prstGeom prst="ellipse">
            <a:avLst/>
          </a:prstGeom>
          <a:solidFill>
            <a:srgbClr val="89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884192-3E1A-4CF0-AF36-F79D7C83904A}"/>
              </a:ext>
            </a:extLst>
          </p:cNvPr>
          <p:cNvSpPr txBox="1"/>
          <p:nvPr/>
        </p:nvSpPr>
        <p:spPr>
          <a:xfrm>
            <a:off x="799405" y="3565777"/>
            <a:ext cx="10131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Rabbitmqctl –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vhost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Management</a:t>
            </a:r>
            <a:endParaRPr kumimoji="0" lang="nn-NO" sz="28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7CB7F2E-80D8-4348-97B5-1F42ECF70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46356"/>
              </p:ext>
            </p:extLst>
          </p:nvPr>
        </p:nvGraphicFramePr>
        <p:xfrm>
          <a:off x="908942" y="4440791"/>
          <a:ext cx="11059094" cy="171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386">
                  <a:extLst>
                    <a:ext uri="{9D8B030D-6E8A-4147-A177-3AD203B41FA5}">
                      <a16:colId xmlns:a16="http://schemas.microsoft.com/office/drawing/2014/main" val="1092206288"/>
                    </a:ext>
                  </a:extLst>
                </a:gridCol>
                <a:gridCol w="5112499">
                  <a:extLst>
                    <a:ext uri="{9D8B030D-6E8A-4147-A177-3AD203B41FA5}">
                      <a16:colId xmlns:a16="http://schemas.microsoft.com/office/drawing/2014/main" val="640807822"/>
                    </a:ext>
                  </a:extLst>
                </a:gridCol>
                <a:gridCol w="4068209">
                  <a:extLst>
                    <a:ext uri="{9D8B030D-6E8A-4147-A177-3AD203B41FA5}">
                      <a16:colId xmlns:a16="http://schemas.microsoft.com/office/drawing/2014/main" val="2595474612"/>
                    </a:ext>
                  </a:extLst>
                </a:gridCol>
              </a:tblGrid>
              <a:tr h="33751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Command</a:t>
                      </a:r>
                    </a:p>
                  </a:txBody>
                  <a:tcPr>
                    <a:solidFill>
                      <a:srgbClr val="89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Description</a:t>
                      </a:r>
                    </a:p>
                  </a:txBody>
                  <a:tcPr>
                    <a:solidFill>
                      <a:srgbClr val="89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Sample Command</a:t>
                      </a:r>
                    </a:p>
                  </a:txBody>
                  <a:tcPr>
                    <a:solidFill>
                      <a:srgbClr val="89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058286"/>
                  </a:ext>
                </a:extLst>
              </a:tr>
              <a:tr h="337510">
                <a:tc>
                  <a:txBody>
                    <a:bodyPr/>
                    <a:lstStyle/>
                    <a:p>
                      <a:r>
                        <a:rPr lang="en-IN" sz="1600" dirty="0" err="1"/>
                        <a:t>add_vhost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Create a new </a:t>
                      </a:r>
                      <a:r>
                        <a:rPr lang="en-IN" sz="1600" dirty="0" err="1"/>
                        <a:t>vhost</a:t>
                      </a:r>
                      <a:r>
                        <a:rPr lang="en-IN" sz="16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rabbitmqctl</a:t>
                      </a:r>
                      <a:r>
                        <a:rPr lang="en-IN" sz="1600" dirty="0"/>
                        <a:t> </a:t>
                      </a:r>
                      <a:r>
                        <a:rPr lang="en-IN" sz="1600" dirty="0" err="1"/>
                        <a:t>add_vhost</a:t>
                      </a:r>
                      <a:r>
                        <a:rPr lang="en-IN" sz="1600" dirty="0"/>
                        <a:t>  </a:t>
                      </a:r>
                      <a:r>
                        <a:rPr lang="en-IN" sz="1600" dirty="0" err="1"/>
                        <a:t>vhostname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5535"/>
                  </a:ext>
                </a:extLst>
              </a:tr>
              <a:tr h="337510">
                <a:tc>
                  <a:txBody>
                    <a:bodyPr/>
                    <a:lstStyle/>
                    <a:p>
                      <a:r>
                        <a:rPr lang="en-IN" sz="1600" dirty="0" err="1"/>
                        <a:t>delete_vhost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Deletes a </a:t>
                      </a:r>
                      <a:r>
                        <a:rPr lang="en-IN" sz="1600" dirty="0" err="1"/>
                        <a:t>vhost</a:t>
                      </a:r>
                      <a:r>
                        <a:rPr lang="en-IN" sz="1600" dirty="0"/>
                        <a:t> by getting </a:t>
                      </a:r>
                      <a:r>
                        <a:rPr lang="en-IN" sz="1600" dirty="0" err="1"/>
                        <a:t>vhost</a:t>
                      </a:r>
                      <a:r>
                        <a:rPr lang="en-IN" sz="1600" dirty="0"/>
                        <a:t> name as 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rabbitmqctl</a:t>
                      </a:r>
                      <a:r>
                        <a:rPr lang="en-IN" sz="1600" dirty="0"/>
                        <a:t> </a:t>
                      </a:r>
                      <a:r>
                        <a:rPr lang="en-IN" sz="1600" dirty="0" err="1"/>
                        <a:t>delete_vhost</a:t>
                      </a:r>
                      <a:r>
                        <a:rPr lang="en-IN" sz="1600" dirty="0"/>
                        <a:t> </a:t>
                      </a:r>
                      <a:r>
                        <a:rPr lang="en-IN" sz="1600" dirty="0" err="1"/>
                        <a:t>vhostname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532796"/>
                  </a:ext>
                </a:extLst>
              </a:tr>
              <a:tr h="337510">
                <a:tc>
                  <a:txBody>
                    <a:bodyPr/>
                    <a:lstStyle/>
                    <a:p>
                      <a:r>
                        <a:rPr lang="en-IN" sz="1600" dirty="0" err="1"/>
                        <a:t>list_vhosts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Will list all </a:t>
                      </a:r>
                      <a:r>
                        <a:rPr lang="en-IN" sz="1600" dirty="0" err="1"/>
                        <a:t>vhost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rabbitmqctl</a:t>
                      </a:r>
                      <a:r>
                        <a:rPr lang="en-IN" sz="1600" dirty="0"/>
                        <a:t> </a:t>
                      </a:r>
                      <a:r>
                        <a:rPr lang="en-IN" sz="1600" dirty="0" err="1"/>
                        <a:t>list_vhosts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66960"/>
                  </a:ext>
                </a:extLst>
              </a:tr>
              <a:tr h="337510">
                <a:tc>
                  <a:txBody>
                    <a:bodyPr/>
                    <a:lstStyle/>
                    <a:p>
                      <a:r>
                        <a:rPr lang="en-IN" sz="1600" dirty="0" err="1"/>
                        <a:t>list_permissions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This will list permissions of  each users under </a:t>
                      </a:r>
                      <a:r>
                        <a:rPr lang="en-IN" sz="1600" dirty="0" err="1"/>
                        <a:t>vhost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rabbitmqctl</a:t>
                      </a:r>
                      <a:r>
                        <a:rPr lang="en-IN" sz="1600" dirty="0"/>
                        <a:t> </a:t>
                      </a:r>
                      <a:r>
                        <a:rPr lang="en-IN" sz="1600" dirty="0" err="1"/>
                        <a:t>list_permissions</a:t>
                      </a:r>
                      <a:r>
                        <a:rPr lang="en-IN" sz="1600" dirty="0"/>
                        <a:t> -p /</a:t>
                      </a:r>
                      <a:r>
                        <a:rPr lang="en-IN" sz="1600" dirty="0" err="1"/>
                        <a:t>myvhost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942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16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/>
      <p:bldP spid="12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18514"/>
            <a:ext cx="12192000" cy="239485"/>
          </a:xfrm>
          <a:prstGeom prst="rect">
            <a:avLst/>
          </a:prstGeom>
          <a:solidFill>
            <a:srgbClr val="89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57201" y="779929"/>
            <a:ext cx="40340" cy="58385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09250" y="420379"/>
            <a:ext cx="394128" cy="407587"/>
          </a:xfrm>
          <a:prstGeom prst="ellipse">
            <a:avLst/>
          </a:prstGeom>
          <a:solidFill>
            <a:srgbClr val="89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9406" y="409254"/>
            <a:ext cx="10131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Rabbitmqctl – Parameter Management</a:t>
            </a:r>
            <a:endParaRPr kumimoji="0" lang="nn-NO" sz="28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B93B79-5D3D-4D2B-ADBF-697BC308663F}"/>
              </a:ext>
            </a:extLst>
          </p:cNvPr>
          <p:cNvGrpSpPr/>
          <p:nvPr/>
        </p:nvGrpSpPr>
        <p:grpSpPr>
          <a:xfrm>
            <a:off x="894821" y="932474"/>
            <a:ext cx="11057990" cy="5686039"/>
            <a:chOff x="799406" y="1728614"/>
            <a:chExt cx="11057990" cy="56860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6038B70-70AE-4847-BC32-2C80A4E39D18}"/>
                </a:ext>
              </a:extLst>
            </p:cNvPr>
            <p:cNvSpPr/>
            <p:nvPr/>
          </p:nvSpPr>
          <p:spPr>
            <a:xfrm>
              <a:off x="799406" y="1728614"/>
              <a:ext cx="11025252" cy="512064"/>
            </a:xfrm>
            <a:prstGeom prst="rect">
              <a:avLst/>
            </a:prstGeom>
            <a:solidFill>
              <a:srgbClr val="897D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dirty="0">
                  <a:solidFill>
                    <a:prstClr val="white"/>
                  </a:solidFill>
                  <a:latin typeface="Calibri" panose="020F0502020204030204"/>
                </a:rPr>
                <a:t>Syntax</a:t>
              </a: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BA03B0E-8C82-4529-9461-73EBF092119C}"/>
                </a:ext>
              </a:extLst>
            </p:cNvPr>
            <p:cNvSpPr/>
            <p:nvPr/>
          </p:nvSpPr>
          <p:spPr>
            <a:xfrm>
              <a:off x="799406" y="2240676"/>
              <a:ext cx="11025252" cy="5173977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C8ACAC5-BE9C-4677-9596-69A1C255B3E3}"/>
                </a:ext>
              </a:extLst>
            </p:cNvPr>
            <p:cNvSpPr/>
            <p:nvPr/>
          </p:nvSpPr>
          <p:spPr>
            <a:xfrm>
              <a:off x="832145" y="1944007"/>
              <a:ext cx="11025251" cy="54245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r>
                <a:rPr lang="en-US" sz="2400" dirty="0" err="1">
                  <a:solidFill>
                    <a:srgbClr val="E7E6E6"/>
                  </a:solidFill>
                </a:rPr>
                <a:t>set_parameter</a:t>
              </a:r>
              <a:endParaRPr lang="en-US" sz="2400" dirty="0">
                <a:solidFill>
                  <a:srgbClr val="E7E6E6"/>
                </a:solidFill>
              </a:endParaRPr>
            </a:p>
            <a:p>
              <a:endParaRPr lang="en-US" sz="1050" dirty="0">
                <a:solidFill>
                  <a:srgbClr val="E7E6E6"/>
                </a:solidFill>
              </a:endParaRPr>
            </a:p>
            <a:p>
              <a:r>
                <a:rPr lang="en-US" dirty="0">
                  <a:solidFill>
                    <a:srgbClr val="E7E6E6"/>
                  </a:solidFill>
                </a:rPr>
                <a:t>This command is used for setting a parameter at </a:t>
              </a:r>
              <a:r>
                <a:rPr lang="en-US" dirty="0" err="1">
                  <a:solidFill>
                    <a:srgbClr val="E7E6E6"/>
                  </a:solidFill>
                </a:rPr>
                <a:t>vhost</a:t>
              </a:r>
              <a:r>
                <a:rPr lang="en-US" dirty="0">
                  <a:solidFill>
                    <a:srgbClr val="E7E6E6"/>
                  </a:solidFill>
                </a:rPr>
                <a:t> scope, for specific rabbit component. </a:t>
              </a:r>
            </a:p>
            <a:p>
              <a:endParaRPr lang="en-US" dirty="0">
                <a:solidFill>
                  <a:srgbClr val="E7E6E6"/>
                </a:solidFill>
              </a:endParaRPr>
            </a:p>
            <a:p>
              <a:r>
                <a:rPr lang="en-US" dirty="0" err="1">
                  <a:solidFill>
                    <a:srgbClr val="E7E6E6"/>
                  </a:solidFill>
                </a:rPr>
                <a:t>Eg</a:t>
              </a:r>
              <a:r>
                <a:rPr lang="en-US" dirty="0">
                  <a:solidFill>
                    <a:srgbClr val="E7E6E6"/>
                  </a:solidFill>
                </a:rPr>
                <a:t>: </a:t>
              </a:r>
              <a:r>
                <a:rPr lang="en-US" sz="1700" dirty="0" err="1">
                  <a:solidFill>
                    <a:srgbClr val="E7E6E6"/>
                  </a:solidFill>
                </a:rPr>
                <a:t>rabbitmqctl</a:t>
              </a:r>
              <a:r>
                <a:rPr lang="en-US" sz="1700" dirty="0">
                  <a:solidFill>
                    <a:srgbClr val="E7E6E6"/>
                  </a:solidFill>
                </a:rPr>
                <a:t> </a:t>
              </a:r>
              <a:r>
                <a:rPr lang="en-US" sz="1700" dirty="0" err="1">
                  <a:solidFill>
                    <a:srgbClr val="E7E6E6"/>
                  </a:solidFill>
                </a:rPr>
                <a:t>set_parameter</a:t>
              </a:r>
              <a:r>
                <a:rPr lang="en-US" sz="1700" dirty="0">
                  <a:solidFill>
                    <a:srgbClr val="E7E6E6"/>
                  </a:solidFill>
                </a:rPr>
                <a:t> federation-upstream my-upstream  '{"</a:t>
              </a:r>
              <a:r>
                <a:rPr lang="en-US" sz="1700" dirty="0" err="1">
                  <a:solidFill>
                    <a:srgbClr val="E7E6E6"/>
                  </a:solidFill>
                </a:rPr>
                <a:t>uri</a:t>
              </a:r>
              <a:r>
                <a:rPr lang="en-US" sz="1700" dirty="0">
                  <a:solidFill>
                    <a:srgbClr val="E7E6E6"/>
                  </a:solidFill>
                </a:rPr>
                <a:t>":"</a:t>
              </a:r>
              <a:r>
                <a:rPr lang="en-US" sz="1700" dirty="0" err="1">
                  <a:solidFill>
                    <a:srgbClr val="E7E6E6"/>
                  </a:solidFill>
                </a:rPr>
                <a:t>amqp</a:t>
              </a:r>
              <a:r>
                <a:rPr lang="en-US" sz="1700" dirty="0">
                  <a:solidFill>
                    <a:srgbClr val="E7E6E6"/>
                  </a:solidFill>
                </a:rPr>
                <a:t>://server-name","expires":3600000}'</a:t>
              </a:r>
            </a:p>
            <a:p>
              <a:endParaRPr lang="en-US" dirty="0">
                <a:solidFill>
                  <a:srgbClr val="E7E6E6"/>
                </a:solidFill>
                <a:latin typeface="Calibri" panose="020F0502020204030204"/>
              </a:endParaRPr>
            </a:p>
            <a:p>
              <a:r>
                <a:rPr lang="en-US" sz="2400" dirty="0" err="1">
                  <a:solidFill>
                    <a:srgbClr val="E7E6E6"/>
                  </a:solidFill>
                </a:rPr>
                <a:t>clear_parameter</a:t>
              </a:r>
              <a:endParaRPr lang="en-US" sz="2400" dirty="0">
                <a:solidFill>
                  <a:srgbClr val="E7E6E6"/>
                </a:solidFill>
              </a:endParaRPr>
            </a:p>
            <a:p>
              <a:endParaRPr lang="en-US" dirty="0">
                <a:solidFill>
                  <a:srgbClr val="E7E6E6"/>
                </a:solidFill>
                <a:latin typeface="Calibri" panose="020F0502020204030204"/>
              </a:endParaRPr>
            </a:p>
            <a:p>
              <a:r>
                <a:rPr lang="en-US" dirty="0">
                  <a:solidFill>
                    <a:srgbClr val="E7E6E6"/>
                  </a:solidFill>
                  <a:latin typeface="Calibri" panose="020F0502020204030204"/>
                </a:rPr>
                <a:t>This command is used to clear a parameter which is already set.</a:t>
              </a:r>
            </a:p>
            <a:p>
              <a:endParaRPr lang="en-US" dirty="0">
                <a:solidFill>
                  <a:srgbClr val="E7E6E6"/>
                </a:solidFill>
                <a:latin typeface="Calibri" panose="020F0502020204030204"/>
              </a:endParaRPr>
            </a:p>
            <a:p>
              <a:r>
                <a:rPr lang="en-IN" dirty="0" err="1">
                  <a:solidFill>
                    <a:srgbClr val="E7E6E6"/>
                  </a:solidFill>
                </a:rPr>
                <a:t>Eg</a:t>
              </a:r>
              <a:r>
                <a:rPr lang="en-IN" dirty="0">
                  <a:solidFill>
                    <a:srgbClr val="E7E6E6"/>
                  </a:solidFill>
                </a:rPr>
                <a:t>: </a:t>
              </a:r>
              <a:r>
                <a:rPr lang="en-US" dirty="0" err="1">
                  <a:solidFill>
                    <a:srgbClr val="E7E6E6"/>
                  </a:solidFill>
                </a:rPr>
                <a:t>rabbitmqctl</a:t>
              </a:r>
              <a:r>
                <a:rPr lang="en-US" dirty="0">
                  <a:solidFill>
                    <a:srgbClr val="E7E6E6"/>
                  </a:solidFill>
                </a:rPr>
                <a:t> </a:t>
              </a:r>
              <a:r>
                <a:rPr lang="en-US" dirty="0" err="1">
                  <a:solidFill>
                    <a:srgbClr val="E7E6E6"/>
                  </a:solidFill>
                </a:rPr>
                <a:t>clear_parameter</a:t>
              </a:r>
              <a:r>
                <a:rPr lang="en-US" dirty="0">
                  <a:solidFill>
                    <a:srgbClr val="E7E6E6"/>
                  </a:solidFill>
                </a:rPr>
                <a:t> federation my-upstream</a:t>
              </a:r>
              <a:endParaRPr lang="en-US" dirty="0">
                <a:solidFill>
                  <a:srgbClr val="E7E6E6"/>
                </a:solidFill>
                <a:latin typeface="Calibri" panose="020F0502020204030204"/>
              </a:endParaRPr>
            </a:p>
            <a:p>
              <a:endPara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r>
                <a:rPr lang="en-US" dirty="0" err="1">
                  <a:solidFill>
                    <a:srgbClr val="E7E6E6"/>
                  </a:solidFill>
                </a:rPr>
                <a:t>list_parameters</a:t>
              </a:r>
              <a:endParaRPr lang="en-US" dirty="0">
                <a:solidFill>
                  <a:srgbClr val="E7E6E6"/>
                </a:solidFill>
              </a:endParaRPr>
            </a:p>
            <a:p>
              <a:endPara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r>
                <a:rPr lang="en-US" dirty="0">
                  <a:solidFill>
                    <a:srgbClr val="E7E6E6"/>
                  </a:solidFill>
                  <a:latin typeface="Calibri" panose="020F0502020204030204"/>
                </a:rPr>
                <a:t>This command is used to list all parameters, which is already set</a:t>
              </a:r>
            </a:p>
            <a:p>
              <a:endPara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r>
                <a:rPr lang="en-US" dirty="0" err="1">
                  <a:solidFill>
                    <a:srgbClr val="E7E6E6"/>
                  </a:solidFill>
                  <a:latin typeface="Calibri" panose="020F0502020204030204"/>
                </a:rPr>
                <a:t>Eg</a:t>
              </a:r>
              <a:r>
                <a:rPr lang="en-US" dirty="0">
                  <a:solidFill>
                    <a:srgbClr val="E7E6E6"/>
                  </a:solidFill>
                  <a:latin typeface="Calibri" panose="020F0502020204030204"/>
                </a:rPr>
                <a:t>: </a:t>
              </a:r>
              <a:r>
                <a:rPr lang="en-US" dirty="0" err="1">
                  <a:solidFill>
                    <a:srgbClr val="E7E6E6"/>
                  </a:solidFill>
                </a:rPr>
                <a:t>rabbitmqctl</a:t>
              </a:r>
              <a:r>
                <a:rPr lang="en-US" dirty="0">
                  <a:solidFill>
                    <a:srgbClr val="E7E6E6"/>
                  </a:solidFill>
                </a:rPr>
                <a:t> </a:t>
              </a:r>
              <a:r>
                <a:rPr lang="en-US" dirty="0" err="1">
                  <a:solidFill>
                    <a:srgbClr val="E7E6E6"/>
                  </a:solidFill>
                </a:rPr>
                <a:t>list_parameters</a:t>
              </a:r>
              <a:endPara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endPara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926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18514"/>
            <a:ext cx="12192000" cy="239485"/>
          </a:xfrm>
          <a:prstGeom prst="rect">
            <a:avLst/>
          </a:prstGeom>
          <a:solidFill>
            <a:srgbClr val="89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57201" y="779929"/>
            <a:ext cx="40340" cy="58385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09250" y="420379"/>
            <a:ext cx="394128" cy="407587"/>
          </a:xfrm>
          <a:prstGeom prst="ellipse">
            <a:avLst/>
          </a:prstGeom>
          <a:solidFill>
            <a:srgbClr val="89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9406" y="409254"/>
            <a:ext cx="10131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Rabbitmqctl – Parameter Management</a:t>
            </a:r>
            <a:endParaRPr kumimoji="0" lang="nn-NO" sz="28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B93B79-5D3D-4D2B-ADBF-697BC308663F}"/>
              </a:ext>
            </a:extLst>
          </p:cNvPr>
          <p:cNvGrpSpPr/>
          <p:nvPr/>
        </p:nvGrpSpPr>
        <p:grpSpPr>
          <a:xfrm>
            <a:off x="894821" y="932474"/>
            <a:ext cx="11057990" cy="5686039"/>
            <a:chOff x="799406" y="1728614"/>
            <a:chExt cx="11057990" cy="56860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6038B70-70AE-4847-BC32-2C80A4E39D18}"/>
                </a:ext>
              </a:extLst>
            </p:cNvPr>
            <p:cNvSpPr/>
            <p:nvPr/>
          </p:nvSpPr>
          <p:spPr>
            <a:xfrm>
              <a:off x="799406" y="1728614"/>
              <a:ext cx="11025252" cy="512064"/>
            </a:xfrm>
            <a:prstGeom prst="rect">
              <a:avLst/>
            </a:prstGeom>
            <a:solidFill>
              <a:srgbClr val="897D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dirty="0">
                  <a:solidFill>
                    <a:prstClr val="white"/>
                  </a:solidFill>
                  <a:latin typeface="Calibri" panose="020F0502020204030204"/>
                </a:rPr>
                <a:t>Syntax</a:t>
              </a: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BA03B0E-8C82-4529-9461-73EBF092119C}"/>
                </a:ext>
              </a:extLst>
            </p:cNvPr>
            <p:cNvSpPr/>
            <p:nvPr/>
          </p:nvSpPr>
          <p:spPr>
            <a:xfrm>
              <a:off x="799406" y="2240676"/>
              <a:ext cx="11025252" cy="5173977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C8ACAC5-BE9C-4677-9596-69A1C255B3E3}"/>
                </a:ext>
              </a:extLst>
            </p:cNvPr>
            <p:cNvSpPr/>
            <p:nvPr/>
          </p:nvSpPr>
          <p:spPr>
            <a:xfrm>
              <a:off x="832145" y="1944007"/>
              <a:ext cx="11025251" cy="51475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r>
                <a:rPr lang="en-US" sz="2400" dirty="0" err="1">
                  <a:solidFill>
                    <a:srgbClr val="E7E6E6"/>
                  </a:solidFill>
                </a:rPr>
                <a:t>set_global_parameter</a:t>
              </a:r>
              <a:endParaRPr lang="en-US" sz="2400" dirty="0">
                <a:solidFill>
                  <a:srgbClr val="E7E6E6"/>
                </a:solidFill>
              </a:endParaRPr>
            </a:p>
            <a:p>
              <a:endParaRPr lang="en-US" sz="1050" dirty="0">
                <a:solidFill>
                  <a:srgbClr val="E7E6E6"/>
                </a:solidFill>
              </a:endParaRPr>
            </a:p>
            <a:p>
              <a:r>
                <a:rPr lang="en-US" dirty="0">
                  <a:solidFill>
                    <a:srgbClr val="E7E6E6"/>
                  </a:solidFill>
                </a:rPr>
                <a:t>This command is used for setting a parameter at global scope.</a:t>
              </a:r>
            </a:p>
            <a:p>
              <a:endParaRPr lang="en-US" dirty="0">
                <a:solidFill>
                  <a:srgbClr val="E7E6E6"/>
                </a:solidFill>
              </a:endParaRPr>
            </a:p>
            <a:p>
              <a:r>
                <a:rPr lang="en-US" dirty="0" err="1">
                  <a:solidFill>
                    <a:srgbClr val="E7E6E6"/>
                  </a:solidFill>
                </a:rPr>
                <a:t>Eg</a:t>
              </a:r>
              <a:r>
                <a:rPr lang="en-US" dirty="0">
                  <a:solidFill>
                    <a:srgbClr val="E7E6E6"/>
                  </a:solidFill>
                </a:rPr>
                <a:t>: </a:t>
              </a:r>
              <a:r>
                <a:rPr lang="en-US" sz="1700" dirty="0" err="1">
                  <a:solidFill>
                    <a:srgbClr val="E7E6E6"/>
                  </a:solidFill>
                </a:rPr>
                <a:t>rabbitmqctl</a:t>
              </a:r>
              <a:r>
                <a:rPr lang="en-US" sz="1700" dirty="0">
                  <a:solidFill>
                    <a:srgbClr val="E7E6E6"/>
                  </a:solidFill>
                </a:rPr>
                <a:t> </a:t>
              </a:r>
              <a:r>
                <a:rPr lang="en-US" sz="1700" dirty="0" err="1">
                  <a:solidFill>
                    <a:srgbClr val="E7E6E6"/>
                  </a:solidFill>
                </a:rPr>
                <a:t>rabbitmqctl</a:t>
              </a:r>
              <a:r>
                <a:rPr lang="en-US" sz="1700" dirty="0">
                  <a:solidFill>
                    <a:srgbClr val="E7E6E6"/>
                  </a:solidFill>
                </a:rPr>
                <a:t> </a:t>
              </a:r>
              <a:r>
                <a:rPr lang="en-US" sz="1700" dirty="0" err="1">
                  <a:solidFill>
                    <a:srgbClr val="E7E6E6"/>
                  </a:solidFill>
                </a:rPr>
                <a:t>set_global_parameter</a:t>
              </a:r>
              <a:r>
                <a:rPr lang="en-US" sz="1700" dirty="0">
                  <a:solidFill>
                    <a:srgbClr val="E7E6E6"/>
                  </a:solidFill>
                </a:rPr>
                <a:t>  </a:t>
              </a:r>
              <a:r>
                <a:rPr lang="en-US" sz="1700" dirty="0" err="1">
                  <a:solidFill>
                    <a:srgbClr val="E7E6E6"/>
                  </a:solidFill>
                </a:rPr>
                <a:t>cluster_name</a:t>
              </a:r>
              <a:r>
                <a:rPr lang="en-US" sz="1700" dirty="0">
                  <a:solidFill>
                    <a:srgbClr val="E7E6E6"/>
                  </a:solidFill>
                </a:rPr>
                <a:t> ‘</a:t>
              </a:r>
              <a:r>
                <a:rPr lang="en-US" sz="1700" dirty="0" err="1">
                  <a:solidFill>
                    <a:srgbClr val="E7E6E6"/>
                  </a:solidFill>
                </a:rPr>
                <a:t>myclustername</a:t>
              </a:r>
              <a:r>
                <a:rPr lang="en-US" sz="1700" dirty="0">
                  <a:solidFill>
                    <a:srgbClr val="E7E6E6"/>
                  </a:solidFill>
                </a:rPr>
                <a:t>'</a:t>
              </a:r>
            </a:p>
            <a:p>
              <a:endParaRPr lang="en-US" dirty="0">
                <a:solidFill>
                  <a:srgbClr val="E7E6E6"/>
                </a:solidFill>
                <a:latin typeface="Calibri" panose="020F0502020204030204"/>
              </a:endParaRPr>
            </a:p>
            <a:p>
              <a:r>
                <a:rPr lang="en-US" sz="2400" dirty="0" err="1">
                  <a:solidFill>
                    <a:srgbClr val="E7E6E6"/>
                  </a:solidFill>
                </a:rPr>
                <a:t>clear_global_parameter</a:t>
              </a:r>
              <a:endParaRPr lang="en-US" sz="2400" dirty="0">
                <a:solidFill>
                  <a:srgbClr val="E7E6E6"/>
                </a:solidFill>
              </a:endParaRPr>
            </a:p>
            <a:p>
              <a:endParaRPr lang="en-US" dirty="0">
                <a:solidFill>
                  <a:srgbClr val="E7E6E6"/>
                </a:solidFill>
                <a:latin typeface="Calibri" panose="020F0502020204030204"/>
              </a:endParaRPr>
            </a:p>
            <a:p>
              <a:r>
                <a:rPr lang="en-US" dirty="0">
                  <a:solidFill>
                    <a:srgbClr val="E7E6E6"/>
                  </a:solidFill>
                  <a:latin typeface="Calibri" panose="020F0502020204030204"/>
                </a:rPr>
                <a:t>This command is used to clear a global parameter which is already set.</a:t>
              </a:r>
            </a:p>
            <a:p>
              <a:endParaRPr lang="en-US" dirty="0">
                <a:solidFill>
                  <a:srgbClr val="E7E6E6"/>
                </a:solidFill>
                <a:latin typeface="Calibri" panose="020F0502020204030204"/>
              </a:endParaRPr>
            </a:p>
            <a:p>
              <a:r>
                <a:rPr lang="en-IN" dirty="0" err="1">
                  <a:solidFill>
                    <a:srgbClr val="E7E6E6"/>
                  </a:solidFill>
                </a:rPr>
                <a:t>Eg</a:t>
              </a:r>
              <a:r>
                <a:rPr lang="en-IN" dirty="0">
                  <a:solidFill>
                    <a:srgbClr val="E7E6E6"/>
                  </a:solidFill>
                </a:rPr>
                <a:t>: </a:t>
              </a:r>
              <a:r>
                <a:rPr lang="en-US" dirty="0" err="1">
                  <a:solidFill>
                    <a:srgbClr val="E7E6E6"/>
                  </a:solidFill>
                </a:rPr>
                <a:t>rabbitmqctl</a:t>
              </a:r>
              <a:r>
                <a:rPr lang="en-US" dirty="0">
                  <a:solidFill>
                    <a:srgbClr val="E7E6E6"/>
                  </a:solidFill>
                </a:rPr>
                <a:t> </a:t>
              </a:r>
              <a:r>
                <a:rPr lang="en-US" dirty="0" err="1">
                  <a:solidFill>
                    <a:srgbClr val="E7E6E6"/>
                  </a:solidFill>
                </a:rPr>
                <a:t>clear_global_parameter</a:t>
              </a:r>
              <a:r>
                <a:rPr lang="en-US" dirty="0">
                  <a:solidFill>
                    <a:srgbClr val="E7E6E6"/>
                  </a:solidFill>
                </a:rPr>
                <a:t> </a:t>
              </a:r>
              <a:r>
                <a:rPr lang="en-US" dirty="0" err="1">
                  <a:solidFill>
                    <a:srgbClr val="E7E6E6"/>
                  </a:solidFill>
                </a:rPr>
                <a:t>cluster_name</a:t>
              </a:r>
              <a:r>
                <a:rPr lang="en-US" dirty="0">
                  <a:solidFill>
                    <a:srgbClr val="E7E6E6"/>
                  </a:solidFill>
                </a:rPr>
                <a:t> </a:t>
              </a:r>
              <a:endParaRPr lang="en-US" dirty="0">
                <a:solidFill>
                  <a:srgbClr val="E7E6E6"/>
                </a:solidFill>
                <a:latin typeface="Calibri" panose="020F0502020204030204"/>
              </a:endParaRPr>
            </a:p>
            <a:p>
              <a:endPara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r>
                <a:rPr lang="en-US" dirty="0" err="1">
                  <a:solidFill>
                    <a:srgbClr val="E7E6E6"/>
                  </a:solidFill>
                </a:rPr>
                <a:t>list_global_parameters</a:t>
              </a:r>
              <a:endParaRPr lang="en-US" dirty="0">
                <a:solidFill>
                  <a:srgbClr val="E7E6E6"/>
                </a:solidFill>
              </a:endParaRPr>
            </a:p>
            <a:p>
              <a:endPara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r>
                <a:rPr lang="en-US" dirty="0">
                  <a:solidFill>
                    <a:srgbClr val="E7E6E6"/>
                  </a:solidFill>
                  <a:latin typeface="Calibri" panose="020F0502020204030204"/>
                </a:rPr>
                <a:t>This command is used to list all global parameters, which is already set</a:t>
              </a:r>
            </a:p>
            <a:p>
              <a:endPara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r>
                <a:rPr lang="en-US" dirty="0" err="1">
                  <a:solidFill>
                    <a:srgbClr val="E7E6E6"/>
                  </a:solidFill>
                  <a:latin typeface="Calibri" panose="020F0502020204030204"/>
                </a:rPr>
                <a:t>Eg</a:t>
              </a:r>
              <a:r>
                <a:rPr lang="en-US" dirty="0">
                  <a:solidFill>
                    <a:srgbClr val="E7E6E6"/>
                  </a:solidFill>
                  <a:latin typeface="Calibri" panose="020F0502020204030204"/>
                </a:rPr>
                <a:t>: </a:t>
              </a:r>
              <a:r>
                <a:rPr lang="en-US" dirty="0" err="1">
                  <a:solidFill>
                    <a:srgbClr val="E7E6E6"/>
                  </a:solidFill>
                </a:rPr>
                <a:t>rabbitmqctl</a:t>
              </a:r>
              <a:r>
                <a:rPr lang="en-US" dirty="0">
                  <a:solidFill>
                    <a:srgbClr val="E7E6E6"/>
                  </a:solidFill>
                </a:rPr>
                <a:t> </a:t>
              </a:r>
              <a:r>
                <a:rPr lang="en-US" dirty="0" err="1">
                  <a:solidFill>
                    <a:srgbClr val="E7E6E6"/>
                  </a:solidFill>
                </a:rPr>
                <a:t>list_global_parameters</a:t>
              </a:r>
              <a:endPara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582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18514"/>
            <a:ext cx="12192000" cy="239485"/>
          </a:xfrm>
          <a:prstGeom prst="rect">
            <a:avLst/>
          </a:prstGeom>
          <a:solidFill>
            <a:srgbClr val="89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57201" y="779929"/>
            <a:ext cx="40340" cy="58385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09250" y="420379"/>
            <a:ext cx="394128" cy="407587"/>
          </a:xfrm>
          <a:prstGeom prst="ellipse">
            <a:avLst/>
          </a:prstGeom>
          <a:solidFill>
            <a:srgbClr val="89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9406" y="409254"/>
            <a:ext cx="10131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Rabbitmqctl – Policy Management</a:t>
            </a:r>
            <a:endParaRPr kumimoji="0" lang="nn-NO" sz="28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B93B79-5D3D-4D2B-ADBF-697BC308663F}"/>
              </a:ext>
            </a:extLst>
          </p:cNvPr>
          <p:cNvGrpSpPr/>
          <p:nvPr/>
        </p:nvGrpSpPr>
        <p:grpSpPr>
          <a:xfrm>
            <a:off x="894821" y="932474"/>
            <a:ext cx="11057990" cy="5686039"/>
            <a:chOff x="799406" y="1728614"/>
            <a:chExt cx="11057990" cy="56860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6038B70-70AE-4847-BC32-2C80A4E39D18}"/>
                </a:ext>
              </a:extLst>
            </p:cNvPr>
            <p:cNvSpPr/>
            <p:nvPr/>
          </p:nvSpPr>
          <p:spPr>
            <a:xfrm>
              <a:off x="799406" y="1728614"/>
              <a:ext cx="11025252" cy="512064"/>
            </a:xfrm>
            <a:prstGeom prst="rect">
              <a:avLst/>
            </a:prstGeom>
            <a:solidFill>
              <a:srgbClr val="897D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dirty="0">
                  <a:solidFill>
                    <a:prstClr val="white"/>
                  </a:solidFill>
                  <a:latin typeface="Calibri" panose="020F0502020204030204"/>
                </a:rPr>
                <a:t>Syntax</a:t>
              </a: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BA03B0E-8C82-4529-9461-73EBF092119C}"/>
                </a:ext>
              </a:extLst>
            </p:cNvPr>
            <p:cNvSpPr/>
            <p:nvPr/>
          </p:nvSpPr>
          <p:spPr>
            <a:xfrm>
              <a:off x="799406" y="2240676"/>
              <a:ext cx="11025252" cy="5173977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C8ACAC5-BE9C-4677-9596-69A1C255B3E3}"/>
                </a:ext>
              </a:extLst>
            </p:cNvPr>
            <p:cNvSpPr/>
            <p:nvPr/>
          </p:nvSpPr>
          <p:spPr>
            <a:xfrm>
              <a:off x="832145" y="1944007"/>
              <a:ext cx="11025251" cy="52398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r>
                <a:rPr lang="en-US" sz="2400" dirty="0" err="1">
                  <a:solidFill>
                    <a:srgbClr val="E7E6E6"/>
                  </a:solidFill>
                </a:rPr>
                <a:t>set_policy</a:t>
              </a:r>
              <a:endParaRPr lang="en-US" sz="2400" dirty="0">
                <a:solidFill>
                  <a:srgbClr val="E7E6E6"/>
                </a:solidFill>
              </a:endParaRPr>
            </a:p>
            <a:p>
              <a:endParaRPr lang="en-US" sz="1050" dirty="0">
                <a:solidFill>
                  <a:srgbClr val="E7E6E6"/>
                </a:solidFill>
              </a:endParaRPr>
            </a:p>
            <a:p>
              <a:r>
                <a:rPr lang="en-US" dirty="0">
                  <a:solidFill>
                    <a:srgbClr val="E7E6E6"/>
                  </a:solidFill>
                </a:rPr>
                <a:t>This command is used for setting a policy.</a:t>
              </a:r>
            </a:p>
            <a:p>
              <a:endParaRPr lang="en-US" dirty="0">
                <a:solidFill>
                  <a:srgbClr val="E7E6E6"/>
                </a:solidFill>
              </a:endParaRPr>
            </a:p>
            <a:p>
              <a:r>
                <a:rPr lang="en-US" dirty="0" err="1">
                  <a:solidFill>
                    <a:srgbClr val="E7E6E6"/>
                  </a:solidFill>
                </a:rPr>
                <a:t>Eg</a:t>
              </a:r>
              <a:r>
                <a:rPr lang="en-US" dirty="0">
                  <a:solidFill>
                    <a:srgbClr val="E7E6E6"/>
                  </a:solidFill>
                </a:rPr>
                <a:t>: </a:t>
              </a:r>
              <a:r>
                <a:rPr lang="en-IN" sz="1600" dirty="0" err="1">
                  <a:solidFill>
                    <a:srgbClr val="E7E6E6"/>
                  </a:solidFill>
                </a:rPr>
                <a:t>rabbitmqctl</a:t>
              </a:r>
              <a:r>
                <a:rPr lang="en-IN" sz="1600" dirty="0">
                  <a:solidFill>
                    <a:srgbClr val="E7E6E6"/>
                  </a:solidFill>
                </a:rPr>
                <a:t> </a:t>
              </a:r>
              <a:r>
                <a:rPr lang="en-IN" sz="1600" dirty="0" err="1">
                  <a:solidFill>
                    <a:srgbClr val="E7E6E6"/>
                  </a:solidFill>
                </a:rPr>
                <a:t>set_policy</a:t>
              </a:r>
              <a:r>
                <a:rPr lang="en-IN" sz="1600" dirty="0">
                  <a:solidFill>
                    <a:srgbClr val="E7E6E6"/>
                  </a:solidFill>
                </a:rPr>
                <a:t> --apply-to exchanges federate-me “</a:t>
              </a:r>
              <a:r>
                <a:rPr lang="en-IN" sz="1600" dirty="0" err="1">
                  <a:solidFill>
                    <a:srgbClr val="E7E6E6"/>
                  </a:solidFill>
                </a:rPr>
                <a:t>my_exchange</a:t>
              </a:r>
              <a:r>
                <a:rPr lang="en-IN" sz="1600" dirty="0">
                  <a:solidFill>
                    <a:srgbClr val="E7E6E6"/>
                  </a:solidFill>
                </a:rPr>
                <a:t>"  '{"</a:t>
              </a:r>
              <a:r>
                <a:rPr lang="en-IN" sz="1600" dirty="0" err="1">
                  <a:solidFill>
                    <a:srgbClr val="E7E6E6"/>
                  </a:solidFill>
                </a:rPr>
                <a:t>federation-upstream-set":"all</a:t>
              </a:r>
              <a:r>
                <a:rPr lang="en-IN" sz="1600" dirty="0">
                  <a:solidFill>
                    <a:srgbClr val="E7E6E6"/>
                  </a:solidFill>
                </a:rPr>
                <a:t>"}'</a:t>
              </a:r>
              <a:endParaRPr lang="en-US" sz="1600" dirty="0">
                <a:solidFill>
                  <a:srgbClr val="E7E6E6"/>
                </a:solidFill>
              </a:endParaRPr>
            </a:p>
            <a:p>
              <a:endParaRPr lang="en-US" dirty="0">
                <a:solidFill>
                  <a:srgbClr val="E7E6E6"/>
                </a:solidFill>
                <a:latin typeface="Calibri" panose="020F0502020204030204"/>
              </a:endParaRPr>
            </a:p>
            <a:p>
              <a:r>
                <a:rPr lang="en-US" sz="2400" dirty="0" err="1">
                  <a:solidFill>
                    <a:srgbClr val="E7E6E6"/>
                  </a:solidFill>
                </a:rPr>
                <a:t>clear_policy</a:t>
              </a:r>
              <a:endParaRPr lang="en-US" sz="2400" dirty="0">
                <a:solidFill>
                  <a:srgbClr val="E7E6E6"/>
                </a:solidFill>
              </a:endParaRPr>
            </a:p>
            <a:p>
              <a:endParaRPr lang="en-US" dirty="0">
                <a:solidFill>
                  <a:srgbClr val="E7E6E6"/>
                </a:solidFill>
                <a:latin typeface="Calibri" panose="020F0502020204030204"/>
              </a:endParaRPr>
            </a:p>
            <a:p>
              <a:r>
                <a:rPr lang="en-US" dirty="0">
                  <a:solidFill>
                    <a:srgbClr val="E7E6E6"/>
                  </a:solidFill>
                  <a:latin typeface="Calibri" panose="020F0502020204030204"/>
                </a:rPr>
                <a:t>This command is used to clear a policy which is already set.</a:t>
              </a:r>
            </a:p>
            <a:p>
              <a:endParaRPr lang="en-US" dirty="0">
                <a:solidFill>
                  <a:srgbClr val="E7E6E6"/>
                </a:solidFill>
                <a:latin typeface="Calibri" panose="020F0502020204030204"/>
              </a:endParaRPr>
            </a:p>
            <a:p>
              <a:r>
                <a:rPr lang="en-IN" dirty="0" err="1">
                  <a:solidFill>
                    <a:srgbClr val="E7E6E6"/>
                  </a:solidFill>
                </a:rPr>
                <a:t>Eg</a:t>
              </a:r>
              <a:r>
                <a:rPr lang="en-IN" dirty="0">
                  <a:solidFill>
                    <a:srgbClr val="E7E6E6"/>
                  </a:solidFill>
                </a:rPr>
                <a:t>: </a:t>
              </a:r>
              <a:r>
                <a:rPr lang="en-US" dirty="0" err="1">
                  <a:solidFill>
                    <a:srgbClr val="E7E6E6"/>
                  </a:solidFill>
                </a:rPr>
                <a:t>rabbitmqctl</a:t>
              </a:r>
              <a:r>
                <a:rPr lang="en-US" dirty="0">
                  <a:solidFill>
                    <a:srgbClr val="E7E6E6"/>
                  </a:solidFill>
                </a:rPr>
                <a:t> </a:t>
              </a:r>
              <a:r>
                <a:rPr lang="en-US" dirty="0" err="1">
                  <a:solidFill>
                    <a:srgbClr val="E7E6E6"/>
                  </a:solidFill>
                </a:rPr>
                <a:t>clear_policy</a:t>
              </a:r>
              <a:r>
                <a:rPr lang="en-US" dirty="0">
                  <a:solidFill>
                    <a:srgbClr val="E7E6E6"/>
                  </a:solidFill>
                </a:rPr>
                <a:t> federate-me</a:t>
              </a:r>
              <a:endParaRPr lang="en-US" dirty="0">
                <a:solidFill>
                  <a:srgbClr val="E7E6E6"/>
                </a:solidFill>
                <a:latin typeface="Calibri" panose="020F0502020204030204"/>
              </a:endParaRPr>
            </a:p>
            <a:p>
              <a:endPara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r>
                <a:rPr lang="en-US" sz="2400" dirty="0" err="1">
                  <a:solidFill>
                    <a:srgbClr val="E7E6E6"/>
                  </a:solidFill>
                </a:rPr>
                <a:t>list_policies</a:t>
              </a:r>
              <a:endParaRPr lang="en-US" sz="2400" dirty="0">
                <a:solidFill>
                  <a:srgbClr val="E7E6E6"/>
                </a:solidFill>
              </a:endParaRPr>
            </a:p>
            <a:p>
              <a:endPara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r>
                <a:rPr lang="en-US" dirty="0">
                  <a:solidFill>
                    <a:srgbClr val="E7E6E6"/>
                  </a:solidFill>
                  <a:latin typeface="Calibri" panose="020F0502020204030204"/>
                </a:rPr>
                <a:t>This command is used to list all policy, which is already set</a:t>
              </a:r>
            </a:p>
            <a:p>
              <a:endPara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r>
                <a:rPr lang="en-US" dirty="0" err="1">
                  <a:solidFill>
                    <a:srgbClr val="E7E6E6"/>
                  </a:solidFill>
                  <a:latin typeface="Calibri" panose="020F0502020204030204"/>
                </a:rPr>
                <a:t>Eg</a:t>
              </a:r>
              <a:r>
                <a:rPr lang="en-US" dirty="0">
                  <a:solidFill>
                    <a:srgbClr val="E7E6E6"/>
                  </a:solidFill>
                  <a:latin typeface="Calibri" panose="020F0502020204030204"/>
                </a:rPr>
                <a:t>: </a:t>
              </a:r>
              <a:r>
                <a:rPr lang="en-US" dirty="0" err="1">
                  <a:solidFill>
                    <a:srgbClr val="E7E6E6"/>
                  </a:solidFill>
                </a:rPr>
                <a:t>rabbitmqctl</a:t>
              </a:r>
              <a:r>
                <a:rPr lang="en-US" dirty="0">
                  <a:solidFill>
                    <a:srgbClr val="E7E6E6"/>
                  </a:solidFill>
                </a:rPr>
                <a:t> </a:t>
              </a:r>
              <a:r>
                <a:rPr lang="en-US" dirty="0" err="1">
                  <a:solidFill>
                    <a:srgbClr val="E7E6E6"/>
                  </a:solidFill>
                </a:rPr>
                <a:t>list_policies</a:t>
              </a:r>
              <a:endPara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404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18514"/>
            <a:ext cx="12192000" cy="239485"/>
          </a:xfrm>
          <a:prstGeom prst="rect">
            <a:avLst/>
          </a:prstGeom>
          <a:solidFill>
            <a:srgbClr val="89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57201" y="779929"/>
            <a:ext cx="40340" cy="58385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09250" y="420379"/>
            <a:ext cx="394128" cy="407587"/>
          </a:xfrm>
          <a:prstGeom prst="ellipse">
            <a:avLst/>
          </a:prstGeom>
          <a:solidFill>
            <a:srgbClr val="89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9406" y="409254"/>
            <a:ext cx="10131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Rabbitmqctl</a:t>
            </a:r>
            <a:endParaRPr kumimoji="0" lang="nn-NO" sz="28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99406" y="1047809"/>
            <a:ext cx="11057990" cy="5547622"/>
            <a:chOff x="799406" y="1728614"/>
            <a:chExt cx="11057990" cy="5547622"/>
          </a:xfrm>
        </p:grpSpPr>
        <p:sp>
          <p:nvSpPr>
            <p:cNvPr id="11" name="Rectangle 10"/>
            <p:cNvSpPr/>
            <p:nvPr/>
          </p:nvSpPr>
          <p:spPr>
            <a:xfrm>
              <a:off x="799406" y="1728614"/>
              <a:ext cx="11025252" cy="512064"/>
            </a:xfrm>
            <a:prstGeom prst="rect">
              <a:avLst/>
            </a:prstGeom>
            <a:solidFill>
              <a:srgbClr val="897D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dirty="0">
                  <a:solidFill>
                    <a:prstClr val="white"/>
                  </a:solidFill>
                  <a:latin typeface="Calibri" panose="020F0502020204030204"/>
                </a:rPr>
                <a:t>Syntax</a:t>
              </a: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99406" y="2240677"/>
              <a:ext cx="11025252" cy="4952246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32145" y="1944007"/>
              <a:ext cx="11025251" cy="53322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srgbClr val="E7E6E6"/>
                  </a:solidFill>
                  <a:latin typeface="Calibri" panose="020F0502020204030204"/>
                </a:rPr>
                <a:t>r</a:t>
              </a:r>
              <a:r>
                <a:rPr kumimoji="0" lang="en-US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abbitmqctl</a:t>
              </a: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&lt;operation&gt;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E7E6E6"/>
                </a:solidFill>
                <a:latin typeface="Calibri" panose="020F0502020204030204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E7E6E6"/>
                  </a:solidFill>
                  <a:latin typeface="Calibri" panose="020F0502020204030204"/>
                </a:rPr>
                <a:t>-n                        </a:t>
              </a:r>
              <a:r>
                <a:rPr lang="en-US" dirty="0">
                  <a:solidFill>
                    <a:srgbClr val="E7E6E6"/>
                  </a:solidFill>
                  <a:latin typeface="Calibri" panose="020F0502020204030204"/>
                  <a:sym typeface="Wingdings" panose="05000000000000000000" pitchFamily="2" charset="2"/>
                </a:rPr>
                <a:t>      Used to mention a specific </a:t>
              </a:r>
              <a:r>
                <a:rPr lang="en-US" dirty="0" err="1">
                  <a:solidFill>
                    <a:srgbClr val="E7E6E6"/>
                  </a:solidFill>
                  <a:latin typeface="Calibri" panose="020F0502020204030204"/>
                  <a:sym typeface="Wingdings" panose="05000000000000000000" pitchFamily="2" charset="2"/>
                </a:rPr>
                <a:t>n</a:t>
              </a:r>
              <a:r>
                <a:rPr lang="en-US" dirty="0" err="1">
                  <a:solidFill>
                    <a:srgbClr val="E7E6E6"/>
                  </a:solidFill>
                  <a:latin typeface="Calibri" panose="020F0502020204030204"/>
                </a:rPr>
                <a:t>odename</a:t>
              </a:r>
              <a:r>
                <a:rPr lang="en-US" dirty="0">
                  <a:solidFill>
                    <a:srgbClr val="E7E6E6"/>
                  </a:solidFill>
                  <a:latin typeface="Calibri" panose="020F0502020204030204"/>
                </a:rPr>
                <a:t>      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E7E6E6"/>
                </a:solidFill>
                <a:latin typeface="Calibri" panose="020F0502020204030204"/>
              </a:endParaRPr>
            </a:p>
            <a:p>
              <a:pPr lvl="0"/>
              <a:r>
                <a:rPr lang="en-US" dirty="0">
                  <a:solidFill>
                    <a:srgbClr val="E7E6E6"/>
                  </a:solidFill>
                  <a:latin typeface="Calibri" panose="020F0502020204030204"/>
                </a:rPr>
                <a:t>-q                        </a:t>
              </a:r>
              <a:r>
                <a:rPr lang="en-US" dirty="0">
                  <a:solidFill>
                    <a:srgbClr val="E7E6E6"/>
                  </a:solidFill>
                  <a:latin typeface="Calibri" panose="020F0502020204030204"/>
                  <a:sym typeface="Wingdings" panose="05000000000000000000" pitchFamily="2" charset="2"/>
                </a:rPr>
                <a:t>      </a:t>
              </a:r>
              <a:r>
                <a:rPr lang="en-US" dirty="0">
                  <a:solidFill>
                    <a:srgbClr val="E7E6E6"/>
                  </a:solidFill>
                  <a:latin typeface="Calibri" panose="020F0502020204030204"/>
                </a:rPr>
                <a:t>Used to run in quiet mode, informational messages </a:t>
              </a:r>
              <a:r>
                <a:rPr lang="en-US" dirty="0">
                  <a:solidFill>
                    <a:srgbClr val="E7E6E6"/>
                  </a:solidFill>
                </a:rPr>
                <a:t>are suppressed </a:t>
              </a:r>
              <a:endParaRPr lang="en-US" dirty="0">
                <a:solidFill>
                  <a:srgbClr val="E7E6E6"/>
                </a:solidFill>
                <a:latin typeface="Calibri" panose="020F0502020204030204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E7E6E6"/>
                </a:solidFill>
                <a:latin typeface="Calibri" panose="020F0502020204030204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E7E6E6"/>
                  </a:solidFill>
                  <a:latin typeface="Calibri" panose="020F0502020204030204"/>
                </a:rPr>
                <a:t>--dry-run            </a:t>
              </a:r>
              <a:r>
                <a:rPr lang="en-US" dirty="0">
                  <a:solidFill>
                    <a:srgbClr val="E7E6E6"/>
                  </a:solidFill>
                  <a:latin typeface="Calibri" panose="020F0502020204030204"/>
                  <a:sym typeface="Wingdings" panose="05000000000000000000" pitchFamily="2" charset="2"/>
                </a:rPr>
                <a:t>      Do not run the command, just print informational message.</a:t>
              </a:r>
              <a:endParaRPr lang="en-US" dirty="0">
                <a:solidFill>
                  <a:srgbClr val="E7E6E6"/>
                </a:solidFill>
                <a:latin typeface="Calibri" panose="020F0502020204030204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E7E6E6"/>
                </a:solidFill>
                <a:latin typeface="Calibri" panose="020F0502020204030204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E7E6E6"/>
                  </a:solidFill>
                  <a:latin typeface="Calibri" panose="020F0502020204030204"/>
                </a:rPr>
                <a:t>-t                         </a:t>
              </a:r>
              <a:r>
                <a:rPr lang="en-US" dirty="0">
                  <a:solidFill>
                    <a:srgbClr val="E7E6E6"/>
                  </a:solidFill>
                  <a:latin typeface="Calibri" panose="020F0502020204030204"/>
                  <a:sym typeface="Wingdings" panose="05000000000000000000" pitchFamily="2" charset="2"/>
                </a:rPr>
                <a:t>      Used to mention operational timeout, default is infinity </a:t>
              </a:r>
              <a:endParaRPr lang="en-US" dirty="0">
                <a:solidFill>
                  <a:srgbClr val="E7E6E6"/>
                </a:solidFill>
                <a:latin typeface="Calibri" panose="020F0502020204030204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E7E6E6"/>
                </a:solidFill>
                <a:latin typeface="Calibri" panose="020F0502020204030204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E7E6E6"/>
                  </a:solidFill>
                  <a:latin typeface="Calibri" panose="020F0502020204030204"/>
                </a:rPr>
                <a:t>-l                         </a:t>
              </a:r>
              <a:r>
                <a:rPr lang="en-US" dirty="0">
                  <a:solidFill>
                    <a:srgbClr val="E7E6E6"/>
                  </a:solidFill>
                  <a:latin typeface="Calibri" panose="020F0502020204030204"/>
                  <a:sym typeface="Wingdings" panose="05000000000000000000" pitchFamily="2" charset="2"/>
                </a:rPr>
                <a:t>       Used to support long node name </a:t>
              </a:r>
              <a:endParaRPr lang="en-US" dirty="0">
                <a:solidFill>
                  <a:srgbClr val="E7E6E6"/>
                </a:solidFill>
                <a:latin typeface="Calibri" panose="020F0502020204030204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lvl="0"/>
              <a:r>
                <a:rPr lang="en-US" dirty="0">
                  <a:solidFill>
                    <a:srgbClr val="E7E6E6"/>
                  </a:solidFill>
                </a:rPr>
                <a:t>--erlang-cookie </a:t>
              </a:r>
              <a:r>
                <a:rPr lang="en-US" dirty="0">
                  <a:solidFill>
                    <a:srgbClr val="E7E6E6"/>
                  </a:solidFill>
                  <a:sym typeface="Wingdings" panose="05000000000000000000" pitchFamily="2" charset="2"/>
                </a:rPr>
                <a:t>      Used to pass custom erlang cookie </a:t>
              </a:r>
            </a:p>
            <a:p>
              <a:pPr lvl="0"/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endParaRPr>
            </a:p>
            <a:p>
              <a:pPr lvl="0"/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Wingdings" panose="05000000000000000000" pitchFamily="2" charset="2"/>
                </a:rPr>
                <a:t>Sample Command</a:t>
              </a:r>
              <a:r>
                <a:rPr lang="en-US" dirty="0">
                  <a:solidFill>
                    <a:srgbClr val="E7E6E6"/>
                  </a:solidFill>
                  <a:sym typeface="Wingdings" panose="05000000000000000000" pitchFamily="2" charset="2"/>
                </a:rPr>
                <a:t>:  </a:t>
              </a:r>
            </a:p>
            <a:p>
              <a:pPr lvl="0"/>
              <a:endParaRPr lang="en-US" dirty="0">
                <a:solidFill>
                  <a:srgbClr val="E7E6E6"/>
                </a:solidFill>
                <a:sym typeface="Wingdings" panose="05000000000000000000" pitchFamily="2" charset="2"/>
              </a:endParaRPr>
            </a:p>
            <a:p>
              <a:pPr lvl="0"/>
              <a:r>
                <a:rPr lang="en-US" sz="1500" dirty="0">
                  <a:solidFill>
                    <a:srgbClr val="E7E6E6"/>
                  </a:solidFill>
                  <a:sym typeface="Wingdings" panose="05000000000000000000" pitchFamily="2" charset="2"/>
                </a:rPr>
                <a:t> </a:t>
              </a:r>
              <a:r>
                <a:rPr lang="en-US" sz="1650" dirty="0" err="1">
                  <a:solidFill>
                    <a:srgbClr val="E7E6E6"/>
                  </a:solidFill>
                  <a:sym typeface="Wingdings" panose="05000000000000000000" pitchFamily="2" charset="2"/>
                </a:rPr>
                <a:t>rabbitmqctl</a:t>
              </a:r>
              <a:r>
                <a:rPr lang="en-US" sz="1650" dirty="0">
                  <a:solidFill>
                    <a:srgbClr val="E7E6E6"/>
                  </a:solidFill>
                  <a:sym typeface="Wingdings" panose="05000000000000000000" pitchFamily="2" charset="2"/>
                </a:rPr>
                <a:t> -n rabbitmqtestnoe@hostname.com -q -l --dry-run -t 50 --erlang-cookie "ROXXSYIDHGRNXOEIPPCZ" </a:t>
              </a:r>
              <a:r>
                <a:rPr lang="en-US" sz="1650" dirty="0" err="1">
                  <a:solidFill>
                    <a:srgbClr val="E7E6E6"/>
                  </a:solidFill>
                  <a:sym typeface="Wingdings" panose="05000000000000000000" pitchFamily="2" charset="2"/>
                </a:rPr>
                <a:t>cluster_status</a:t>
              </a:r>
              <a:endParaRPr kumimoji="0" lang="en-US" sz="165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041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18514"/>
            <a:ext cx="12192000" cy="239485"/>
          </a:xfrm>
          <a:prstGeom prst="rect">
            <a:avLst/>
          </a:prstGeom>
          <a:solidFill>
            <a:srgbClr val="89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57201" y="779929"/>
            <a:ext cx="40340" cy="58385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09250" y="420379"/>
            <a:ext cx="394128" cy="407587"/>
          </a:xfrm>
          <a:prstGeom prst="ellipse">
            <a:avLst/>
          </a:prstGeom>
          <a:solidFill>
            <a:srgbClr val="89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9406" y="409254"/>
            <a:ext cx="10131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Rabbitmqctl – Application Management</a:t>
            </a:r>
            <a:endParaRPr kumimoji="0" lang="nn-NO" sz="28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99406" y="1047809"/>
            <a:ext cx="11057990" cy="5755371"/>
            <a:chOff x="799406" y="1728614"/>
            <a:chExt cx="11057990" cy="5755371"/>
          </a:xfrm>
        </p:grpSpPr>
        <p:sp>
          <p:nvSpPr>
            <p:cNvPr id="11" name="Rectangle 10"/>
            <p:cNvSpPr/>
            <p:nvPr/>
          </p:nvSpPr>
          <p:spPr>
            <a:xfrm>
              <a:off x="799406" y="1728614"/>
              <a:ext cx="11025252" cy="512064"/>
            </a:xfrm>
            <a:prstGeom prst="rect">
              <a:avLst/>
            </a:prstGeom>
            <a:solidFill>
              <a:srgbClr val="897D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dirty="0">
                  <a:solidFill>
                    <a:prstClr val="white"/>
                  </a:solidFill>
                  <a:latin typeface="Calibri" panose="020F0502020204030204"/>
                </a:rPr>
                <a:t>Syntax</a:t>
              </a: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99406" y="2240677"/>
              <a:ext cx="11025252" cy="4952246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32145" y="1944007"/>
              <a:ext cx="11025251" cy="55399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lvl="0"/>
              <a:r>
                <a:rPr lang="en-US" sz="2400" dirty="0">
                  <a:solidFill>
                    <a:srgbClr val="E7E6E6"/>
                  </a:solidFill>
                </a:rPr>
                <a:t>Reset</a:t>
              </a:r>
              <a:r>
                <a:rPr lang="en-US" dirty="0">
                  <a:solidFill>
                    <a:srgbClr val="E7E6E6"/>
                  </a:solidFill>
                </a:rPr>
                <a:t>  </a:t>
              </a:r>
            </a:p>
            <a:p>
              <a:pPr lvl="0"/>
              <a:endParaRPr lang="en-US" dirty="0">
                <a:solidFill>
                  <a:srgbClr val="E7E6E6"/>
                </a:solidFill>
                <a:sym typeface="Wingdings" panose="05000000000000000000" pitchFamily="2" charset="2"/>
              </a:endParaRPr>
            </a:p>
            <a:p>
              <a:pPr lvl="0"/>
              <a:r>
                <a:rPr lang="en-US" dirty="0">
                  <a:solidFill>
                    <a:srgbClr val="E7E6E6"/>
                  </a:solidFill>
                  <a:sym typeface="Wingdings" panose="05000000000000000000" pitchFamily="2" charset="2"/>
                </a:rPr>
                <a:t>This will return RabbitMQ node to its original state. It does below operations</a:t>
              </a:r>
            </a:p>
            <a:p>
              <a:pPr lvl="0"/>
              <a:endParaRPr lang="en-US" dirty="0">
                <a:solidFill>
                  <a:srgbClr val="E7E6E6"/>
                </a:solidFill>
                <a:sym typeface="Wingdings" panose="05000000000000000000" pitchFamily="2" charset="2"/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E7E6E6"/>
                  </a:solidFill>
                  <a:sym typeface="Wingdings" panose="05000000000000000000" pitchFamily="2" charset="2"/>
                </a:rPr>
                <a:t>It removes the node from cluster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E7E6E6"/>
                  </a:solidFill>
                  <a:sym typeface="Wingdings" panose="05000000000000000000" pitchFamily="2" charset="2"/>
                </a:rPr>
                <a:t>Removes all created users and </a:t>
              </a:r>
              <a:r>
                <a:rPr lang="en-US" dirty="0" err="1">
                  <a:solidFill>
                    <a:srgbClr val="E7E6E6"/>
                  </a:solidFill>
                  <a:sym typeface="Wingdings" panose="05000000000000000000" pitchFamily="2" charset="2"/>
                </a:rPr>
                <a:t>vhosts</a:t>
              </a:r>
              <a:endParaRPr lang="en-US" dirty="0">
                <a:solidFill>
                  <a:srgbClr val="E7E6E6"/>
                </a:solidFill>
                <a:sym typeface="Wingdings" panose="05000000000000000000" pitchFamily="2" charset="2"/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E7E6E6"/>
                  </a:solidFill>
                  <a:sym typeface="Wingdings" panose="05000000000000000000" pitchFamily="2" charset="2"/>
                </a:rPr>
                <a:t>Deletes all persistent messages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E7E6E6"/>
                </a:solidFill>
                <a:sym typeface="Wingdings" panose="05000000000000000000" pitchFamily="2" charset="2"/>
              </a:endParaRPr>
            </a:p>
            <a:p>
              <a:pPr lvl="0"/>
              <a:r>
                <a:rPr lang="en-US" dirty="0">
                  <a:solidFill>
                    <a:srgbClr val="E7E6E6"/>
                  </a:solidFill>
                  <a:sym typeface="Wingdings" panose="05000000000000000000" pitchFamily="2" charset="2"/>
                </a:rPr>
                <a:t>Sample command: </a:t>
              </a:r>
              <a:r>
                <a:rPr lang="en-US" dirty="0" err="1">
                  <a:solidFill>
                    <a:srgbClr val="E7E6E6"/>
                  </a:solidFill>
                  <a:sym typeface="Wingdings" panose="05000000000000000000" pitchFamily="2" charset="2"/>
                </a:rPr>
                <a:t>rabbitmqctl</a:t>
              </a:r>
              <a:r>
                <a:rPr lang="en-US" dirty="0">
                  <a:solidFill>
                    <a:srgbClr val="E7E6E6"/>
                  </a:solidFill>
                  <a:sym typeface="Wingdings" panose="05000000000000000000" pitchFamily="2" charset="2"/>
                </a:rPr>
                <a:t> reset</a:t>
              </a:r>
              <a:r>
                <a:rPr lang="en-US" dirty="0">
                  <a:solidFill>
                    <a:srgbClr val="E7E6E6"/>
                  </a:solidFill>
                </a:rPr>
                <a:t>     </a:t>
              </a:r>
            </a:p>
            <a:p>
              <a:pPr lvl="0"/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lvl="0"/>
              <a:r>
                <a:rPr lang="en-US" sz="2400" dirty="0">
                  <a:solidFill>
                    <a:srgbClr val="E7E6E6"/>
                  </a:solidFill>
                  <a:latin typeface="Calibri" panose="020F0502020204030204"/>
                </a:rPr>
                <a:t>Force_reset</a:t>
              </a:r>
            </a:p>
            <a:p>
              <a:pPr lvl="0"/>
              <a:endPara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lvl="0"/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This does the operation similar to “Reset”, but </a:t>
              </a:r>
              <a:r>
                <a:rPr lang="en-US" dirty="0">
                  <a:solidFill>
                    <a:srgbClr val="E7E6E6"/>
                  </a:solidFill>
                  <a:latin typeface="Calibri" panose="020F0502020204030204"/>
                </a:rPr>
                <a:t>this is one level above “Reset” </a:t>
              </a:r>
              <a:r>
                <a:rPr lang="en-US" dirty="0" err="1">
                  <a:solidFill>
                    <a:srgbClr val="E7E6E6"/>
                  </a:solidFill>
                  <a:latin typeface="Calibri" panose="020F0502020204030204"/>
                </a:rPr>
                <a:t>opteration</a:t>
              </a:r>
              <a:r>
                <a:rPr lang="en-US" dirty="0">
                  <a:solidFill>
                    <a:srgbClr val="E7E6E6"/>
                  </a:solidFill>
                  <a:latin typeface="Calibri" panose="020F0502020204030204"/>
                </a:rPr>
                <a:t>. This has to be done only when “Reset” operation didn’t work. Basically, “Force_reset” will reset unconditionally, without considering current database state.</a:t>
              </a: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lvl="0"/>
              <a:endParaRPr lang="en-US" dirty="0">
                <a:solidFill>
                  <a:srgbClr val="E7E6E6"/>
                </a:solidFill>
                <a:latin typeface="Calibri" panose="020F0502020204030204"/>
              </a:endParaRPr>
            </a:p>
            <a:p>
              <a:r>
                <a:rPr lang="en-US" dirty="0">
                  <a:solidFill>
                    <a:srgbClr val="E7E6E6"/>
                  </a:solidFill>
                  <a:sym typeface="Wingdings" panose="05000000000000000000" pitchFamily="2" charset="2"/>
                </a:rPr>
                <a:t>Sample command: </a:t>
              </a:r>
              <a:r>
                <a:rPr lang="en-US" dirty="0" err="1">
                  <a:solidFill>
                    <a:srgbClr val="E7E6E6"/>
                  </a:solidFill>
                  <a:sym typeface="Wingdings" panose="05000000000000000000" pitchFamily="2" charset="2"/>
                </a:rPr>
                <a:t>rabbitmqctl</a:t>
              </a:r>
              <a:r>
                <a:rPr lang="en-US" dirty="0">
                  <a:solidFill>
                    <a:srgbClr val="E7E6E6"/>
                  </a:solidFill>
                  <a:sym typeface="Wingdings" panose="05000000000000000000" pitchFamily="2" charset="2"/>
                </a:rPr>
                <a:t> </a:t>
              </a:r>
              <a:r>
                <a:rPr lang="en-US" dirty="0" err="1">
                  <a:solidFill>
                    <a:srgbClr val="E7E6E6"/>
                  </a:solidFill>
                  <a:sym typeface="Wingdings" panose="05000000000000000000" pitchFamily="2" charset="2"/>
                </a:rPr>
                <a:t>force_reset</a:t>
              </a:r>
              <a:r>
                <a:rPr lang="en-US" dirty="0">
                  <a:solidFill>
                    <a:srgbClr val="E7E6E6"/>
                  </a:solidFill>
                </a:rPr>
                <a:t>     </a:t>
              </a:r>
            </a:p>
            <a:p>
              <a:pPr lvl="0"/>
              <a:endPara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14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18514"/>
            <a:ext cx="12192000" cy="239485"/>
          </a:xfrm>
          <a:prstGeom prst="rect">
            <a:avLst/>
          </a:prstGeom>
          <a:solidFill>
            <a:srgbClr val="89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57201" y="779929"/>
            <a:ext cx="40340" cy="58385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09250" y="420379"/>
            <a:ext cx="394128" cy="407587"/>
          </a:xfrm>
          <a:prstGeom prst="ellipse">
            <a:avLst/>
          </a:prstGeom>
          <a:solidFill>
            <a:srgbClr val="89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9406" y="409254"/>
            <a:ext cx="10131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Rabbitmqctl – Application Management</a:t>
            </a:r>
            <a:endParaRPr kumimoji="0" lang="nn-NO" sz="28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99406" y="1047809"/>
            <a:ext cx="11057990" cy="5916954"/>
            <a:chOff x="799406" y="1728614"/>
            <a:chExt cx="11057990" cy="5916954"/>
          </a:xfrm>
        </p:grpSpPr>
        <p:sp>
          <p:nvSpPr>
            <p:cNvPr id="11" name="Rectangle 10"/>
            <p:cNvSpPr/>
            <p:nvPr/>
          </p:nvSpPr>
          <p:spPr>
            <a:xfrm>
              <a:off x="799406" y="1728614"/>
              <a:ext cx="11025252" cy="512064"/>
            </a:xfrm>
            <a:prstGeom prst="rect">
              <a:avLst/>
            </a:prstGeom>
            <a:solidFill>
              <a:srgbClr val="897D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dirty="0">
                  <a:solidFill>
                    <a:prstClr val="white"/>
                  </a:solidFill>
                  <a:latin typeface="Calibri" panose="020F0502020204030204"/>
                </a:rPr>
                <a:t>Syntax</a:t>
              </a: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99406" y="2240677"/>
              <a:ext cx="11025252" cy="505864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32145" y="1944007"/>
              <a:ext cx="11025251" cy="57015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lvl="0"/>
              <a:r>
                <a:rPr lang="en-US" sz="2400" dirty="0" err="1">
                  <a:solidFill>
                    <a:srgbClr val="E7E6E6"/>
                  </a:solidFill>
                </a:rPr>
                <a:t>Rotate_logs</a:t>
              </a:r>
              <a:r>
                <a:rPr lang="en-US" dirty="0">
                  <a:solidFill>
                    <a:srgbClr val="E7E6E6"/>
                  </a:solidFill>
                </a:rPr>
                <a:t> </a:t>
              </a:r>
            </a:p>
            <a:p>
              <a:pPr lvl="0"/>
              <a:endParaRPr lang="en-US" dirty="0">
                <a:solidFill>
                  <a:srgbClr val="E7E6E6"/>
                </a:solidFill>
                <a:sym typeface="Wingdings" panose="05000000000000000000" pitchFamily="2" charset="2"/>
              </a:endParaRPr>
            </a:p>
            <a:p>
              <a:pPr lvl="0"/>
              <a:r>
                <a:rPr lang="en-US" dirty="0">
                  <a:solidFill>
                    <a:srgbClr val="E7E6E6"/>
                  </a:solidFill>
                  <a:sym typeface="Wingdings" panose="05000000000000000000" pitchFamily="2" charset="2"/>
                </a:rPr>
                <a:t>This will make RabbitMQ node to perform internal log rotation based on the configuration in RabbitMQ config file</a:t>
              </a:r>
            </a:p>
            <a:p>
              <a:pPr lvl="0"/>
              <a:endParaRPr lang="en-US" dirty="0">
                <a:solidFill>
                  <a:srgbClr val="E7E6E6"/>
                </a:solidFill>
                <a:sym typeface="Wingdings" panose="05000000000000000000" pitchFamily="2" charset="2"/>
              </a:endParaRPr>
            </a:p>
            <a:p>
              <a:pPr lvl="0"/>
              <a:r>
                <a:rPr lang="en-US" dirty="0">
                  <a:solidFill>
                    <a:srgbClr val="E7E6E6"/>
                  </a:solidFill>
                  <a:sym typeface="Wingdings" panose="05000000000000000000" pitchFamily="2" charset="2"/>
                </a:rPr>
                <a:t>Sample command: </a:t>
              </a:r>
              <a:r>
                <a:rPr lang="en-US" dirty="0" err="1">
                  <a:solidFill>
                    <a:srgbClr val="E7E6E6"/>
                  </a:solidFill>
                  <a:sym typeface="Wingdings" panose="05000000000000000000" pitchFamily="2" charset="2"/>
                </a:rPr>
                <a:t>rabbitmqctl</a:t>
              </a:r>
              <a:r>
                <a:rPr lang="en-US" dirty="0">
                  <a:solidFill>
                    <a:srgbClr val="E7E6E6"/>
                  </a:solidFill>
                  <a:sym typeface="Wingdings" panose="05000000000000000000" pitchFamily="2" charset="2"/>
                </a:rPr>
                <a:t> </a:t>
              </a:r>
              <a:r>
                <a:rPr lang="en-US" dirty="0" err="1">
                  <a:solidFill>
                    <a:srgbClr val="E7E6E6"/>
                  </a:solidFill>
                  <a:sym typeface="Wingdings" panose="05000000000000000000" pitchFamily="2" charset="2"/>
                </a:rPr>
                <a:t>rotate_logs</a:t>
              </a:r>
              <a:r>
                <a:rPr lang="en-US" dirty="0">
                  <a:solidFill>
                    <a:srgbClr val="E7E6E6"/>
                  </a:solidFill>
                </a:rPr>
                <a:t>     </a:t>
              </a:r>
            </a:p>
            <a:p>
              <a:pPr lvl="0"/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lvl="0"/>
              <a:r>
                <a:rPr lang="en-US" sz="2400" dirty="0">
                  <a:solidFill>
                    <a:srgbClr val="E7E6E6"/>
                  </a:solidFill>
                  <a:latin typeface="Calibri" panose="020F0502020204030204"/>
                </a:rPr>
                <a:t>Shutdown</a:t>
              </a:r>
            </a:p>
            <a:p>
              <a:pPr lvl="0"/>
              <a:endParaRPr lang="en-US" b="1" dirty="0">
                <a:solidFill>
                  <a:srgbClr val="E7E6E6"/>
                </a:solidFill>
                <a:latin typeface="Calibri" panose="020F0502020204030204"/>
              </a:endParaRPr>
            </a:p>
            <a:p>
              <a:pPr lvl="0"/>
              <a:r>
                <a:rPr lang="en-US" dirty="0">
                  <a:solidFill>
                    <a:srgbClr val="E7E6E6"/>
                  </a:solidFill>
                  <a:latin typeface="Calibri" panose="020F0502020204030204"/>
                </a:rPr>
                <a:t>This will shutdown the erlang process, which is used by RabbitMQ. </a:t>
              </a:r>
            </a:p>
            <a:p>
              <a:pPr lvl="0"/>
              <a:endParaRPr lang="en-US" dirty="0">
                <a:solidFill>
                  <a:srgbClr val="E7E6E6"/>
                </a:solidFill>
                <a:latin typeface="Calibri" panose="020F0502020204030204"/>
              </a:endParaRPr>
            </a:p>
            <a:p>
              <a:r>
                <a:rPr lang="en-US" dirty="0">
                  <a:solidFill>
                    <a:srgbClr val="E7E6E6"/>
                  </a:solidFill>
                  <a:sym typeface="Wingdings" panose="05000000000000000000" pitchFamily="2" charset="2"/>
                </a:rPr>
                <a:t>Sample command: </a:t>
              </a:r>
              <a:r>
                <a:rPr lang="en-US" dirty="0" err="1">
                  <a:solidFill>
                    <a:srgbClr val="E7E6E6"/>
                  </a:solidFill>
                  <a:sym typeface="Wingdings" panose="05000000000000000000" pitchFamily="2" charset="2"/>
                </a:rPr>
                <a:t>rabbitmqctl</a:t>
              </a:r>
              <a:r>
                <a:rPr lang="en-US" dirty="0">
                  <a:solidFill>
                    <a:srgbClr val="E7E6E6"/>
                  </a:solidFill>
                  <a:sym typeface="Wingdings" panose="05000000000000000000" pitchFamily="2" charset="2"/>
                </a:rPr>
                <a:t> shutdown</a:t>
              </a:r>
            </a:p>
            <a:p>
              <a:endParaRPr lang="en-US" dirty="0">
                <a:solidFill>
                  <a:srgbClr val="E7E6E6"/>
                </a:solidFill>
                <a:sym typeface="Wingdings" panose="05000000000000000000" pitchFamily="2" charset="2"/>
              </a:endParaRPr>
            </a:p>
            <a:p>
              <a:r>
                <a:rPr lang="en-US" sz="2400" dirty="0" err="1">
                  <a:solidFill>
                    <a:srgbClr val="E7E6E6"/>
                  </a:solidFill>
                </a:rPr>
                <a:t>start_app</a:t>
              </a:r>
              <a:endParaRPr lang="en-US" sz="2400" dirty="0">
                <a:solidFill>
                  <a:srgbClr val="E7E6E6"/>
                </a:solidFill>
              </a:endParaRPr>
            </a:p>
            <a:p>
              <a:endParaRPr lang="en-US" sz="1050" dirty="0">
                <a:solidFill>
                  <a:srgbClr val="E7E6E6"/>
                </a:solidFill>
              </a:endParaRPr>
            </a:p>
            <a:p>
              <a:r>
                <a:rPr lang="en-US" dirty="0">
                  <a:solidFill>
                    <a:srgbClr val="E7E6E6"/>
                  </a:solidFill>
                </a:rPr>
                <a:t>This is used to start RabbitMQ application</a:t>
              </a: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endParaRPr lang="en-US" dirty="0">
                <a:solidFill>
                  <a:srgbClr val="E7E6E6"/>
                </a:solidFill>
                <a:latin typeface="Calibri" panose="020F0502020204030204"/>
              </a:endParaRPr>
            </a:p>
            <a:p>
              <a:r>
                <a:rPr lang="en-US" dirty="0">
                  <a:solidFill>
                    <a:srgbClr val="E7E6E6"/>
                  </a:solidFill>
                  <a:latin typeface="Calibri" panose="020F0502020204030204"/>
                </a:rPr>
                <a:t>Sample command: </a:t>
              </a:r>
              <a:r>
                <a:rPr lang="en-US" dirty="0" err="1">
                  <a:solidFill>
                    <a:srgbClr val="E7E6E6"/>
                  </a:solidFill>
                  <a:sym typeface="Wingdings" panose="05000000000000000000" pitchFamily="2" charset="2"/>
                </a:rPr>
                <a:t>rabbitmqctl</a:t>
              </a:r>
              <a:r>
                <a:rPr lang="en-US" dirty="0">
                  <a:solidFill>
                    <a:srgbClr val="E7E6E6"/>
                  </a:solidFill>
                  <a:sym typeface="Wingdings" panose="05000000000000000000" pitchFamily="2" charset="2"/>
                </a:rPr>
                <a:t> </a:t>
              </a:r>
              <a:r>
                <a:rPr lang="en-US" dirty="0" err="1">
                  <a:solidFill>
                    <a:srgbClr val="E7E6E6"/>
                  </a:solidFill>
                  <a:sym typeface="Wingdings" panose="05000000000000000000" pitchFamily="2" charset="2"/>
                </a:rPr>
                <a:t>start_app</a:t>
              </a:r>
              <a:endParaRPr lang="en-US" dirty="0">
                <a:solidFill>
                  <a:srgbClr val="E7E6E6"/>
                </a:solidFill>
                <a:latin typeface="Calibri" panose="020F0502020204030204"/>
              </a:endParaRPr>
            </a:p>
            <a:p>
              <a:endPara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216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18514"/>
            <a:ext cx="12192000" cy="239485"/>
          </a:xfrm>
          <a:prstGeom prst="rect">
            <a:avLst/>
          </a:prstGeom>
          <a:solidFill>
            <a:srgbClr val="89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57201" y="779929"/>
            <a:ext cx="40340" cy="58385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09250" y="420379"/>
            <a:ext cx="394128" cy="407587"/>
          </a:xfrm>
          <a:prstGeom prst="ellipse">
            <a:avLst/>
          </a:prstGeom>
          <a:solidFill>
            <a:srgbClr val="89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9406" y="409254"/>
            <a:ext cx="10131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Rabbitmqctl – Application Management</a:t>
            </a:r>
            <a:endParaRPr kumimoji="0" lang="nn-NO" sz="28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99406" y="1047809"/>
            <a:ext cx="11057990" cy="6724867"/>
            <a:chOff x="799406" y="1728614"/>
            <a:chExt cx="11057990" cy="6724867"/>
          </a:xfrm>
        </p:grpSpPr>
        <p:sp>
          <p:nvSpPr>
            <p:cNvPr id="11" name="Rectangle 10"/>
            <p:cNvSpPr/>
            <p:nvPr/>
          </p:nvSpPr>
          <p:spPr>
            <a:xfrm>
              <a:off x="799406" y="1728614"/>
              <a:ext cx="11025252" cy="512064"/>
            </a:xfrm>
            <a:prstGeom prst="rect">
              <a:avLst/>
            </a:prstGeom>
            <a:solidFill>
              <a:srgbClr val="897D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dirty="0">
                  <a:solidFill>
                    <a:prstClr val="white"/>
                  </a:solidFill>
                  <a:latin typeface="Calibri" panose="020F0502020204030204"/>
                </a:rPr>
                <a:t>Syntax</a:t>
              </a: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99406" y="2240677"/>
              <a:ext cx="11025252" cy="505864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32145" y="1944007"/>
              <a:ext cx="11025251" cy="65094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endParaRPr lang="en-US" dirty="0">
                <a:solidFill>
                  <a:srgbClr val="E7E6E6"/>
                </a:solidFill>
                <a:latin typeface="Calibri" panose="020F0502020204030204"/>
                <a:sym typeface="Wingdings" panose="05000000000000000000" pitchFamily="2" charset="2"/>
              </a:endParaRPr>
            </a:p>
            <a:p>
              <a:r>
                <a:rPr lang="en-US" sz="2400" dirty="0" err="1">
                  <a:solidFill>
                    <a:srgbClr val="E7E6E6"/>
                  </a:solidFill>
                </a:rPr>
                <a:t>Stop_app</a:t>
              </a:r>
              <a:endParaRPr lang="en-US" sz="2400" dirty="0">
                <a:solidFill>
                  <a:srgbClr val="E7E6E6"/>
                </a:solidFill>
              </a:endParaRPr>
            </a:p>
            <a:p>
              <a:endParaRPr lang="en-US" sz="1050" dirty="0">
                <a:solidFill>
                  <a:srgbClr val="E7E6E6"/>
                </a:solidFill>
              </a:endParaRPr>
            </a:p>
            <a:p>
              <a:r>
                <a:rPr lang="en-US" dirty="0">
                  <a:solidFill>
                    <a:srgbClr val="E7E6E6"/>
                  </a:solidFill>
                </a:rPr>
                <a:t>This is used to stop RabbitMQ application, but this not stop erlang node like “stop” command</a:t>
              </a:r>
            </a:p>
            <a:p>
              <a:endParaRPr lang="en-US" dirty="0">
                <a:solidFill>
                  <a:srgbClr val="E7E6E6"/>
                </a:solidFill>
              </a:endParaRPr>
            </a:p>
            <a:p>
              <a:r>
                <a:rPr lang="en-US" dirty="0">
                  <a:solidFill>
                    <a:srgbClr val="E7E6E6"/>
                  </a:solidFill>
                </a:rPr>
                <a:t>Sample command: </a:t>
              </a:r>
              <a:r>
                <a:rPr lang="en-US" dirty="0" err="1">
                  <a:solidFill>
                    <a:srgbClr val="E7E6E6"/>
                  </a:solidFill>
                  <a:sym typeface="Wingdings" panose="05000000000000000000" pitchFamily="2" charset="2"/>
                </a:rPr>
                <a:t>rabbitmqctl</a:t>
              </a:r>
              <a:r>
                <a:rPr lang="en-US" dirty="0">
                  <a:solidFill>
                    <a:srgbClr val="E7E6E6"/>
                  </a:solidFill>
                  <a:sym typeface="Wingdings" panose="05000000000000000000" pitchFamily="2" charset="2"/>
                </a:rPr>
                <a:t> </a:t>
              </a:r>
              <a:r>
                <a:rPr lang="en-US" dirty="0" err="1">
                  <a:solidFill>
                    <a:srgbClr val="E7E6E6"/>
                  </a:solidFill>
                  <a:sym typeface="Wingdings" panose="05000000000000000000" pitchFamily="2" charset="2"/>
                </a:rPr>
                <a:t>stop_app</a:t>
              </a:r>
              <a:endParaRPr lang="en-US" dirty="0">
                <a:solidFill>
                  <a:srgbClr val="E7E6E6"/>
                </a:solidFill>
                <a:sym typeface="Wingdings" panose="05000000000000000000" pitchFamily="2" charset="2"/>
              </a:endParaRPr>
            </a:p>
            <a:p>
              <a:endParaRPr lang="en-US" dirty="0">
                <a:solidFill>
                  <a:srgbClr val="E7E6E6"/>
                </a:solidFill>
                <a:sym typeface="Wingdings" panose="05000000000000000000" pitchFamily="2" charset="2"/>
              </a:endParaRPr>
            </a:p>
            <a:p>
              <a:r>
                <a:rPr lang="en-US" sz="2400" dirty="0">
                  <a:solidFill>
                    <a:srgbClr val="E7E6E6"/>
                  </a:solidFill>
                </a:rPr>
                <a:t>stop</a:t>
              </a:r>
            </a:p>
            <a:p>
              <a:endParaRPr lang="en-US" sz="1050" dirty="0">
                <a:solidFill>
                  <a:srgbClr val="E7E6E6"/>
                </a:solidFill>
              </a:endParaRPr>
            </a:p>
            <a:p>
              <a:r>
                <a:rPr lang="en-US" dirty="0">
                  <a:solidFill>
                    <a:srgbClr val="E7E6E6"/>
                  </a:solidFill>
                </a:rPr>
                <a:t>This is used to stop Erlang node, on which RabbitMQ is running.</a:t>
              </a:r>
            </a:p>
            <a:p>
              <a:r>
                <a:rPr lang="en-US" dirty="0">
                  <a:solidFill>
                    <a:srgbClr val="E7E6E6"/>
                  </a:solidFill>
                </a:rPr>
                <a:t>Sample command: </a:t>
              </a:r>
              <a:r>
                <a:rPr lang="en-US" dirty="0" err="1">
                  <a:solidFill>
                    <a:srgbClr val="E7E6E6"/>
                  </a:solidFill>
                  <a:sym typeface="Wingdings" panose="05000000000000000000" pitchFamily="2" charset="2"/>
                </a:rPr>
                <a:t>rabbitmqctl</a:t>
              </a:r>
              <a:r>
                <a:rPr lang="en-US" dirty="0">
                  <a:solidFill>
                    <a:srgbClr val="E7E6E6"/>
                  </a:solidFill>
                  <a:sym typeface="Wingdings" panose="05000000000000000000" pitchFamily="2" charset="2"/>
                </a:rPr>
                <a:t> stop</a:t>
              </a:r>
            </a:p>
            <a:p>
              <a:endParaRPr lang="en-US" dirty="0">
                <a:solidFill>
                  <a:srgbClr val="E7E6E6"/>
                </a:solidFill>
                <a:latin typeface="Calibri" panose="020F0502020204030204"/>
              </a:endParaRPr>
            </a:p>
            <a:p>
              <a:r>
                <a:rPr lang="en-US" sz="2400" dirty="0">
                  <a:solidFill>
                    <a:srgbClr val="E7E6E6"/>
                  </a:solidFill>
                  <a:latin typeface="Calibri" panose="020F0502020204030204"/>
                </a:rPr>
                <a:t>Wait &lt;</a:t>
              </a:r>
              <a:r>
                <a:rPr lang="en-US" sz="2400" dirty="0" err="1">
                  <a:solidFill>
                    <a:srgbClr val="E7E6E6"/>
                  </a:solidFill>
                  <a:latin typeface="Calibri" panose="020F0502020204030204"/>
                </a:rPr>
                <a:t>pid</a:t>
              </a:r>
              <a:r>
                <a:rPr lang="en-US" sz="2400" dirty="0">
                  <a:solidFill>
                    <a:srgbClr val="E7E6E6"/>
                  </a:solidFill>
                  <a:latin typeface="Calibri" panose="020F0502020204030204"/>
                </a:rPr>
                <a:t> file&gt;</a:t>
              </a:r>
            </a:p>
            <a:p>
              <a:endParaRPr lang="en-US" dirty="0">
                <a:solidFill>
                  <a:srgbClr val="E7E6E6"/>
                </a:solidFill>
                <a:latin typeface="Calibri" panose="020F0502020204030204"/>
              </a:endParaRPr>
            </a:p>
            <a:p>
              <a:r>
                <a:rPr lang="en-US" dirty="0">
                  <a:solidFill>
                    <a:srgbClr val="E7E6E6"/>
                  </a:solidFill>
                  <a:latin typeface="Calibri" panose="020F0502020204030204"/>
                </a:rPr>
                <a:t>This command is used to hold your automation script until RabbitMQ application is started. We pass a file name as argument to this command. And the command will wait until the </a:t>
              </a:r>
              <a:r>
                <a:rPr lang="en-US" dirty="0" err="1">
                  <a:solidFill>
                    <a:srgbClr val="E7E6E6"/>
                  </a:solidFill>
                  <a:latin typeface="Calibri" panose="020F0502020204030204"/>
                </a:rPr>
                <a:t>pid</a:t>
              </a:r>
              <a:r>
                <a:rPr lang="en-US" dirty="0">
                  <a:solidFill>
                    <a:srgbClr val="E7E6E6"/>
                  </a:solidFill>
                  <a:latin typeface="Calibri" panose="020F0502020204030204"/>
                </a:rPr>
                <a:t> file is created, then it waits for a process with </a:t>
              </a:r>
              <a:r>
                <a:rPr lang="en-US" dirty="0" err="1">
                  <a:solidFill>
                    <a:srgbClr val="E7E6E6"/>
                  </a:solidFill>
                  <a:latin typeface="Calibri" panose="020F0502020204030204"/>
                </a:rPr>
                <a:t>pid</a:t>
              </a:r>
              <a:r>
                <a:rPr lang="en-US" dirty="0">
                  <a:solidFill>
                    <a:srgbClr val="E7E6E6"/>
                  </a:solidFill>
                  <a:latin typeface="Calibri" panose="020F0502020204030204"/>
                </a:rPr>
                <a:t> mentioned in </a:t>
              </a:r>
              <a:r>
                <a:rPr lang="en-US" dirty="0" err="1">
                  <a:solidFill>
                    <a:srgbClr val="E7E6E6"/>
                  </a:solidFill>
                  <a:latin typeface="Calibri" panose="020F0502020204030204"/>
                </a:rPr>
                <a:t>pid</a:t>
              </a:r>
              <a:r>
                <a:rPr lang="en-US" dirty="0">
                  <a:solidFill>
                    <a:srgbClr val="E7E6E6"/>
                  </a:solidFill>
                  <a:latin typeface="Calibri" panose="020F0502020204030204"/>
                </a:rPr>
                <a:t> file and finally it waits for RabbitMQ application tow start in that process</a:t>
              </a:r>
            </a:p>
            <a:p>
              <a:endParaRPr lang="en-US" dirty="0">
                <a:solidFill>
                  <a:srgbClr val="E7E6E6"/>
                </a:solidFill>
                <a:latin typeface="Calibri" panose="020F0502020204030204"/>
              </a:endParaRPr>
            </a:p>
            <a:p>
              <a:r>
                <a:rPr lang="en-US" dirty="0">
                  <a:solidFill>
                    <a:srgbClr val="E7E6E6"/>
                  </a:solidFill>
                </a:rPr>
                <a:t>Sample command: </a:t>
              </a:r>
              <a:r>
                <a:rPr lang="en-US" dirty="0" err="1">
                  <a:solidFill>
                    <a:srgbClr val="E7E6E6"/>
                  </a:solidFill>
                  <a:sym typeface="Wingdings" panose="05000000000000000000" pitchFamily="2" charset="2"/>
                </a:rPr>
                <a:t>rabbitmqctl</a:t>
              </a:r>
              <a:r>
                <a:rPr lang="en-US" dirty="0">
                  <a:solidFill>
                    <a:srgbClr val="E7E6E6"/>
                  </a:solidFill>
                  <a:sym typeface="Wingdings" panose="05000000000000000000" pitchFamily="2" charset="2"/>
                </a:rPr>
                <a:t> wait /</a:t>
              </a:r>
              <a:r>
                <a:rPr lang="en-US" dirty="0" err="1">
                  <a:solidFill>
                    <a:srgbClr val="E7E6E6"/>
                  </a:solidFill>
                  <a:sym typeface="Wingdings" panose="05000000000000000000" pitchFamily="2" charset="2"/>
                </a:rPr>
                <a:t>var</a:t>
              </a:r>
              <a:r>
                <a:rPr lang="en-US" dirty="0">
                  <a:solidFill>
                    <a:srgbClr val="E7E6E6"/>
                  </a:solidFill>
                  <a:sym typeface="Wingdings" panose="05000000000000000000" pitchFamily="2" charset="2"/>
                </a:rPr>
                <a:t>/run/</a:t>
              </a:r>
              <a:r>
                <a:rPr lang="en-US" dirty="0" err="1">
                  <a:solidFill>
                    <a:srgbClr val="E7E6E6"/>
                  </a:solidFill>
                  <a:sym typeface="Wingdings" panose="05000000000000000000" pitchFamily="2" charset="2"/>
                </a:rPr>
                <a:t>rabbitmq</a:t>
              </a:r>
              <a:r>
                <a:rPr lang="en-US" dirty="0">
                  <a:solidFill>
                    <a:srgbClr val="E7E6E6"/>
                  </a:solidFill>
                  <a:sym typeface="Wingdings" panose="05000000000000000000" pitchFamily="2" charset="2"/>
                </a:rPr>
                <a:t>/</a:t>
              </a:r>
              <a:r>
                <a:rPr lang="en-US" dirty="0" err="1">
                  <a:solidFill>
                    <a:srgbClr val="E7E6E6"/>
                  </a:solidFill>
                  <a:sym typeface="Wingdings" panose="05000000000000000000" pitchFamily="2" charset="2"/>
                </a:rPr>
                <a:t>pid</a:t>
              </a:r>
              <a:endParaRPr lang="en-US" dirty="0">
                <a:solidFill>
                  <a:srgbClr val="E7E6E6"/>
                </a:solidFill>
              </a:endParaRPr>
            </a:p>
            <a:p>
              <a:endParaRPr lang="en-US" dirty="0">
                <a:solidFill>
                  <a:srgbClr val="E7E6E6"/>
                </a:solidFill>
                <a:latin typeface="Calibri" panose="020F0502020204030204"/>
              </a:endParaRPr>
            </a:p>
            <a:p>
              <a:endParaRPr lang="en-US" dirty="0">
                <a:solidFill>
                  <a:srgbClr val="E7E6E6"/>
                </a:solidFill>
                <a:latin typeface="Calibri" panose="020F0502020204030204"/>
              </a:endParaRPr>
            </a:p>
            <a:p>
              <a:endPara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220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18514"/>
            <a:ext cx="12192000" cy="239485"/>
          </a:xfrm>
          <a:prstGeom prst="rect">
            <a:avLst/>
          </a:prstGeom>
          <a:solidFill>
            <a:srgbClr val="89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57201" y="779929"/>
            <a:ext cx="40340" cy="58385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09250" y="420379"/>
            <a:ext cx="394128" cy="407587"/>
          </a:xfrm>
          <a:prstGeom prst="ellipse">
            <a:avLst/>
          </a:prstGeom>
          <a:solidFill>
            <a:srgbClr val="89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9406" y="409254"/>
            <a:ext cx="10131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Rabbitmqctl – Cluster Management</a:t>
            </a:r>
            <a:endParaRPr kumimoji="0" lang="nn-NO" sz="28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99406" y="1047809"/>
            <a:ext cx="11057990" cy="5639955"/>
            <a:chOff x="799406" y="1728614"/>
            <a:chExt cx="11057990" cy="5639955"/>
          </a:xfrm>
        </p:grpSpPr>
        <p:sp>
          <p:nvSpPr>
            <p:cNvPr id="11" name="Rectangle 10"/>
            <p:cNvSpPr/>
            <p:nvPr/>
          </p:nvSpPr>
          <p:spPr>
            <a:xfrm>
              <a:off x="799406" y="1728614"/>
              <a:ext cx="11025252" cy="512064"/>
            </a:xfrm>
            <a:prstGeom prst="rect">
              <a:avLst/>
            </a:prstGeom>
            <a:solidFill>
              <a:srgbClr val="897D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dirty="0">
                  <a:solidFill>
                    <a:prstClr val="white"/>
                  </a:solidFill>
                  <a:latin typeface="Calibri" panose="020F0502020204030204"/>
                </a:rPr>
                <a:t>Syntax</a:t>
              </a: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99406" y="2240677"/>
              <a:ext cx="11025252" cy="505864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32145" y="1944007"/>
              <a:ext cx="11025251" cy="54245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r>
                <a:rPr lang="en-US" sz="2400" dirty="0" err="1">
                  <a:solidFill>
                    <a:srgbClr val="E7E6E6"/>
                  </a:solidFill>
                </a:rPr>
                <a:t>Join_cluster</a:t>
              </a:r>
              <a:r>
                <a:rPr lang="en-US" sz="2400" dirty="0">
                  <a:solidFill>
                    <a:srgbClr val="E7E6E6"/>
                  </a:solidFill>
                </a:rPr>
                <a:t> </a:t>
              </a:r>
              <a:r>
                <a:rPr lang="en-US" sz="2400" dirty="0" err="1">
                  <a:solidFill>
                    <a:srgbClr val="E7E6E6"/>
                  </a:solidFill>
                </a:rPr>
                <a:t>clusternode</a:t>
              </a:r>
              <a:r>
                <a:rPr lang="en-US" sz="2400" dirty="0">
                  <a:solidFill>
                    <a:srgbClr val="E7E6E6"/>
                  </a:solidFill>
                </a:rPr>
                <a:t> [--ram]</a:t>
              </a:r>
            </a:p>
            <a:p>
              <a:endParaRPr lang="en-US" sz="1050" dirty="0">
                <a:solidFill>
                  <a:srgbClr val="E7E6E6"/>
                </a:solidFill>
              </a:endParaRPr>
            </a:p>
            <a:p>
              <a:r>
                <a:rPr lang="en-US" dirty="0">
                  <a:solidFill>
                    <a:srgbClr val="E7E6E6"/>
                  </a:solidFill>
                </a:rPr>
                <a:t>This command will join the node to a cluster, here the “</a:t>
              </a:r>
              <a:r>
                <a:rPr lang="en-US" dirty="0" err="1">
                  <a:solidFill>
                    <a:srgbClr val="E7E6E6"/>
                  </a:solidFill>
                </a:rPr>
                <a:t>clusternode</a:t>
              </a:r>
              <a:r>
                <a:rPr lang="en-US" dirty="0">
                  <a:solidFill>
                    <a:srgbClr val="E7E6E6"/>
                  </a:solidFill>
                </a:rPr>
                <a:t>” is the </a:t>
              </a:r>
              <a:r>
                <a:rPr lang="en-US" dirty="0" err="1">
                  <a:solidFill>
                    <a:srgbClr val="E7E6E6"/>
                  </a:solidFill>
                </a:rPr>
                <a:t>masternode</a:t>
              </a:r>
              <a:r>
                <a:rPr lang="en-US" dirty="0">
                  <a:solidFill>
                    <a:srgbClr val="E7E6E6"/>
                  </a:solidFill>
                </a:rPr>
                <a:t> name of the cluster to which we want to join this node. Next we are mentioning whether the node has to be joined ram node or disc node</a:t>
              </a:r>
            </a:p>
            <a:p>
              <a:endParaRPr lang="en-US" dirty="0">
                <a:solidFill>
                  <a:srgbClr val="E7E6E6"/>
                </a:solidFill>
                <a:latin typeface="Calibri" panose="020F0502020204030204"/>
              </a:endParaRPr>
            </a:p>
            <a:p>
              <a:r>
                <a:rPr lang="en-US" dirty="0">
                  <a:solidFill>
                    <a:srgbClr val="E7E6E6"/>
                  </a:solidFill>
                  <a:latin typeface="Calibri" panose="020F0502020204030204"/>
                </a:rPr>
                <a:t>Sample command: </a:t>
              </a:r>
              <a:r>
                <a:rPr lang="en-US" dirty="0" err="1">
                  <a:solidFill>
                    <a:srgbClr val="E7E6E6"/>
                  </a:solidFill>
                  <a:sym typeface="Wingdings" panose="05000000000000000000" pitchFamily="2" charset="2"/>
                </a:rPr>
                <a:t>rabbitmqctl</a:t>
              </a:r>
              <a:r>
                <a:rPr lang="en-US" dirty="0">
                  <a:solidFill>
                    <a:srgbClr val="E7E6E6"/>
                  </a:solidFill>
                  <a:sym typeface="Wingdings" panose="05000000000000000000" pitchFamily="2" charset="2"/>
                </a:rPr>
                <a:t>  </a:t>
              </a:r>
              <a:r>
                <a:rPr lang="en-US" dirty="0" err="1">
                  <a:solidFill>
                    <a:srgbClr val="E7E6E6"/>
                  </a:solidFill>
                  <a:sym typeface="Wingdings" panose="05000000000000000000" pitchFamily="2" charset="2"/>
                </a:rPr>
                <a:t>join_cluster</a:t>
              </a:r>
              <a:r>
                <a:rPr lang="en-US" dirty="0">
                  <a:solidFill>
                    <a:srgbClr val="E7E6E6"/>
                  </a:solidFill>
                  <a:sym typeface="Wingdings" panose="05000000000000000000" pitchFamily="2" charset="2"/>
                </a:rPr>
                <a:t> </a:t>
              </a:r>
              <a:r>
                <a:rPr lang="en-US" dirty="0" err="1">
                  <a:solidFill>
                    <a:srgbClr val="E7E6E6"/>
                  </a:solidFill>
                  <a:sym typeface="Wingdings" panose="05000000000000000000" pitchFamily="2" charset="2"/>
                </a:rPr>
                <a:t>rabbit_masternode@user</a:t>
              </a:r>
              <a:r>
                <a:rPr lang="en-US" dirty="0">
                  <a:solidFill>
                    <a:srgbClr val="E7E6E6"/>
                  </a:solidFill>
                  <a:sym typeface="Wingdings" panose="05000000000000000000" pitchFamily="2" charset="2"/>
                </a:rPr>
                <a:t> --ram</a:t>
              </a:r>
            </a:p>
            <a:p>
              <a:endParaRPr lang="en-US" dirty="0">
                <a:solidFill>
                  <a:srgbClr val="E7E6E6"/>
                </a:solidFill>
                <a:latin typeface="Calibri" panose="020F0502020204030204"/>
                <a:sym typeface="Wingdings" panose="05000000000000000000" pitchFamily="2" charset="2"/>
              </a:endParaRPr>
            </a:p>
            <a:p>
              <a:endParaRPr lang="en-US" dirty="0">
                <a:solidFill>
                  <a:srgbClr val="E7E6E6"/>
                </a:solidFill>
                <a:latin typeface="Calibri" panose="020F0502020204030204"/>
                <a:sym typeface="Wingdings" panose="05000000000000000000" pitchFamily="2" charset="2"/>
              </a:endParaRPr>
            </a:p>
            <a:p>
              <a:r>
                <a:rPr lang="en-US" sz="2400" dirty="0" err="1">
                  <a:solidFill>
                    <a:srgbClr val="E7E6E6"/>
                  </a:solidFill>
                  <a:latin typeface="Calibri" panose="020F0502020204030204"/>
                </a:rPr>
                <a:t>Cluster_status</a:t>
              </a:r>
              <a:endParaRPr lang="en-US" sz="2400" dirty="0">
                <a:solidFill>
                  <a:srgbClr val="E7E6E6"/>
                </a:solidFill>
                <a:latin typeface="Calibri" panose="020F0502020204030204"/>
              </a:endParaRPr>
            </a:p>
            <a:p>
              <a:endParaRPr lang="en-US" dirty="0">
                <a:solidFill>
                  <a:srgbClr val="E7E6E6"/>
                </a:solidFill>
                <a:latin typeface="Calibri" panose="020F0502020204030204"/>
              </a:endParaRPr>
            </a:p>
            <a:p>
              <a:r>
                <a:rPr lang="en-US" dirty="0">
                  <a:solidFill>
                    <a:srgbClr val="E7E6E6"/>
                  </a:solidFill>
                  <a:latin typeface="Calibri" panose="020F0502020204030204"/>
                </a:rPr>
                <a:t>This command is useful to check current cluster status, it displays details about current cluster, to which the node is a member</a:t>
              </a:r>
            </a:p>
            <a:p>
              <a:endParaRPr lang="en-US" dirty="0">
                <a:solidFill>
                  <a:srgbClr val="E7E6E6"/>
                </a:solidFill>
                <a:latin typeface="Calibri" panose="020F0502020204030204"/>
              </a:endParaRPr>
            </a:p>
            <a:p>
              <a:r>
                <a:rPr lang="en-US" dirty="0">
                  <a:solidFill>
                    <a:srgbClr val="E7E6E6"/>
                  </a:solidFill>
                </a:rPr>
                <a:t>Sample command: </a:t>
              </a:r>
              <a:r>
                <a:rPr lang="en-US" dirty="0" err="1">
                  <a:solidFill>
                    <a:srgbClr val="E7E6E6"/>
                  </a:solidFill>
                  <a:sym typeface="Wingdings" panose="05000000000000000000" pitchFamily="2" charset="2"/>
                </a:rPr>
                <a:t>rabbitmqctl</a:t>
              </a:r>
              <a:r>
                <a:rPr lang="en-US" dirty="0">
                  <a:solidFill>
                    <a:srgbClr val="E7E6E6"/>
                  </a:solidFill>
                  <a:sym typeface="Wingdings" panose="05000000000000000000" pitchFamily="2" charset="2"/>
                </a:rPr>
                <a:t> </a:t>
              </a:r>
              <a:r>
                <a:rPr lang="en-US" dirty="0" err="1">
                  <a:solidFill>
                    <a:srgbClr val="E7E6E6"/>
                  </a:solidFill>
                </a:rPr>
                <a:t>Cluster_status</a:t>
              </a:r>
              <a:endParaRPr lang="en-US" dirty="0">
                <a:solidFill>
                  <a:srgbClr val="E7E6E6"/>
                </a:solidFill>
              </a:endParaRPr>
            </a:p>
            <a:p>
              <a:endParaRPr lang="en-US" dirty="0">
                <a:solidFill>
                  <a:srgbClr val="E7E6E6"/>
                </a:solidFill>
                <a:latin typeface="Calibri" panose="020F0502020204030204"/>
              </a:endParaRPr>
            </a:p>
            <a:p>
              <a:endParaRPr lang="en-US" dirty="0">
                <a:solidFill>
                  <a:srgbClr val="E7E6E6"/>
                </a:solidFill>
                <a:latin typeface="Calibri" panose="020F0502020204030204"/>
              </a:endParaRPr>
            </a:p>
            <a:p>
              <a:endParaRPr lang="en-US" dirty="0">
                <a:solidFill>
                  <a:srgbClr val="E7E6E6"/>
                </a:solidFill>
                <a:latin typeface="Calibri" panose="020F0502020204030204"/>
              </a:endParaRPr>
            </a:p>
            <a:p>
              <a:endPara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089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18514"/>
            <a:ext cx="12192000" cy="239485"/>
          </a:xfrm>
          <a:prstGeom prst="rect">
            <a:avLst/>
          </a:prstGeom>
          <a:solidFill>
            <a:srgbClr val="89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57201" y="779929"/>
            <a:ext cx="40340" cy="58385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09250" y="420379"/>
            <a:ext cx="394128" cy="407587"/>
          </a:xfrm>
          <a:prstGeom prst="ellipse">
            <a:avLst/>
          </a:prstGeom>
          <a:solidFill>
            <a:srgbClr val="89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9406" y="409254"/>
            <a:ext cx="10131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Rabbitmqctl – Cluster Management</a:t>
            </a:r>
            <a:endParaRPr kumimoji="0" lang="nn-NO" sz="28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94821" y="932474"/>
            <a:ext cx="11057990" cy="6840284"/>
            <a:chOff x="799406" y="1728614"/>
            <a:chExt cx="11057990" cy="6840284"/>
          </a:xfrm>
        </p:grpSpPr>
        <p:sp>
          <p:nvSpPr>
            <p:cNvPr id="11" name="Rectangle 10"/>
            <p:cNvSpPr/>
            <p:nvPr/>
          </p:nvSpPr>
          <p:spPr>
            <a:xfrm>
              <a:off x="799406" y="1728614"/>
              <a:ext cx="11025252" cy="512064"/>
            </a:xfrm>
            <a:prstGeom prst="rect">
              <a:avLst/>
            </a:prstGeom>
            <a:solidFill>
              <a:srgbClr val="897D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dirty="0">
                  <a:solidFill>
                    <a:prstClr val="white"/>
                  </a:solidFill>
                  <a:latin typeface="Calibri" panose="020F0502020204030204"/>
                </a:rPr>
                <a:t>Syntax</a:t>
              </a: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99406" y="2240676"/>
              <a:ext cx="11025252" cy="5173977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32145" y="1944007"/>
              <a:ext cx="11025251" cy="66248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r>
                <a:rPr lang="en-US" sz="2400" dirty="0" err="1">
                  <a:solidFill>
                    <a:srgbClr val="E7E6E6"/>
                  </a:solidFill>
                </a:rPr>
                <a:t>Change_cluster_node_type</a:t>
              </a:r>
              <a:r>
                <a:rPr lang="en-US" sz="2400" dirty="0">
                  <a:solidFill>
                    <a:srgbClr val="E7E6E6"/>
                  </a:solidFill>
                </a:rPr>
                <a:t> type</a:t>
              </a:r>
            </a:p>
            <a:p>
              <a:endParaRPr lang="en-US" sz="1050" dirty="0">
                <a:solidFill>
                  <a:srgbClr val="E7E6E6"/>
                </a:solidFill>
              </a:endParaRPr>
            </a:p>
            <a:p>
              <a:r>
                <a:rPr lang="en-US" dirty="0">
                  <a:solidFill>
                    <a:srgbClr val="E7E6E6"/>
                  </a:solidFill>
                </a:rPr>
                <a:t>This command can change type of a node, which is already joined to cluster </a:t>
              </a:r>
            </a:p>
            <a:p>
              <a:endParaRPr lang="en-US" dirty="0">
                <a:solidFill>
                  <a:srgbClr val="E7E6E6"/>
                </a:solidFill>
                <a:latin typeface="Calibri" panose="020F0502020204030204"/>
              </a:endParaRPr>
            </a:p>
            <a:p>
              <a:r>
                <a:rPr lang="en-US" dirty="0">
                  <a:solidFill>
                    <a:srgbClr val="E7E6E6"/>
                  </a:solidFill>
                </a:rPr>
                <a:t>Sample command: </a:t>
              </a:r>
              <a:r>
                <a:rPr lang="en-US" dirty="0" err="1">
                  <a:solidFill>
                    <a:srgbClr val="E7E6E6"/>
                  </a:solidFill>
                </a:rPr>
                <a:t>rabbitmqctl</a:t>
              </a:r>
              <a:r>
                <a:rPr lang="en-US" dirty="0">
                  <a:solidFill>
                    <a:srgbClr val="E7E6E6"/>
                  </a:solidFill>
                </a:rPr>
                <a:t> </a:t>
              </a:r>
              <a:r>
                <a:rPr lang="en-US" dirty="0" err="1">
                  <a:solidFill>
                    <a:srgbClr val="E7E6E6"/>
                  </a:solidFill>
                </a:rPr>
                <a:t>change_cluster_node_type</a:t>
              </a:r>
              <a:r>
                <a:rPr lang="en-US" dirty="0">
                  <a:solidFill>
                    <a:srgbClr val="E7E6E6"/>
                  </a:solidFill>
                </a:rPr>
                <a:t> disc</a:t>
              </a:r>
              <a:endParaRPr lang="en-US" dirty="0">
                <a:solidFill>
                  <a:srgbClr val="E7E6E6"/>
                </a:solidFill>
                <a:latin typeface="Calibri" panose="020F0502020204030204"/>
                <a:sym typeface="Wingdings" panose="05000000000000000000" pitchFamily="2" charset="2"/>
              </a:endParaRPr>
            </a:p>
            <a:p>
              <a:endParaRPr lang="en-US" dirty="0">
                <a:solidFill>
                  <a:srgbClr val="E7E6E6"/>
                </a:solidFill>
                <a:latin typeface="Calibri" panose="020F0502020204030204"/>
                <a:sym typeface="Wingdings" panose="05000000000000000000" pitchFamily="2" charset="2"/>
              </a:endParaRPr>
            </a:p>
            <a:p>
              <a:r>
                <a:rPr lang="en-US" sz="2400" dirty="0" err="1">
                  <a:solidFill>
                    <a:srgbClr val="E7E6E6"/>
                  </a:solidFill>
                </a:rPr>
                <a:t>rename_cluster_node</a:t>
              </a:r>
              <a:endParaRPr lang="en-US" sz="2400" dirty="0">
                <a:solidFill>
                  <a:srgbClr val="E7E6E6"/>
                </a:solidFill>
              </a:endParaRPr>
            </a:p>
            <a:p>
              <a:endParaRPr lang="en-US" dirty="0">
                <a:solidFill>
                  <a:srgbClr val="E7E6E6"/>
                </a:solidFill>
                <a:latin typeface="Calibri" panose="020F0502020204030204"/>
              </a:endParaRPr>
            </a:p>
            <a:p>
              <a:r>
                <a:rPr lang="en-US" dirty="0">
                  <a:solidFill>
                    <a:srgbClr val="E7E6E6"/>
                  </a:solidFill>
                  <a:latin typeface="Calibri" panose="020F0502020204030204"/>
                </a:rPr>
                <a:t>With this command you can rename a cluster node.</a:t>
              </a:r>
            </a:p>
            <a:p>
              <a:endParaRPr lang="en-US" dirty="0">
                <a:solidFill>
                  <a:srgbClr val="E7E6E6"/>
                </a:solidFill>
                <a:latin typeface="Calibri" panose="020F0502020204030204"/>
              </a:endParaRPr>
            </a:p>
            <a:p>
              <a:r>
                <a:rPr lang="en-US" dirty="0">
                  <a:solidFill>
                    <a:srgbClr val="E7E6E6"/>
                  </a:solidFill>
                </a:rPr>
                <a:t>Sample command: </a:t>
              </a:r>
              <a:r>
                <a:rPr lang="en-US" dirty="0" err="1">
                  <a:solidFill>
                    <a:srgbClr val="E7E6E6"/>
                  </a:solidFill>
                  <a:sym typeface="Wingdings" panose="05000000000000000000" pitchFamily="2" charset="2"/>
                </a:rPr>
                <a:t>rabbitmqctl</a:t>
              </a:r>
              <a:r>
                <a:rPr lang="en-US" dirty="0">
                  <a:solidFill>
                    <a:srgbClr val="E7E6E6"/>
                  </a:solidFill>
                  <a:sym typeface="Wingdings" panose="05000000000000000000" pitchFamily="2" charset="2"/>
                </a:rPr>
                <a:t> </a:t>
              </a:r>
              <a:r>
                <a:rPr lang="en-US" dirty="0" err="1">
                  <a:solidFill>
                    <a:srgbClr val="E7E6E6"/>
                  </a:solidFill>
                </a:rPr>
                <a:t>rename_cluster_node</a:t>
              </a:r>
              <a:r>
                <a:rPr lang="en-US" dirty="0">
                  <a:solidFill>
                    <a:srgbClr val="E7E6E6"/>
                  </a:solidFill>
                </a:rPr>
                <a:t> </a:t>
              </a:r>
              <a:r>
                <a:rPr lang="en-US" dirty="0" err="1">
                  <a:solidFill>
                    <a:srgbClr val="E7E6E6"/>
                  </a:solidFill>
                </a:rPr>
                <a:t>rabbit@oldnode</a:t>
              </a:r>
              <a:r>
                <a:rPr lang="en-US" dirty="0">
                  <a:solidFill>
                    <a:srgbClr val="E7E6E6"/>
                  </a:solidFill>
                </a:rPr>
                <a:t> </a:t>
              </a:r>
              <a:r>
                <a:rPr lang="en-US" dirty="0" err="1">
                  <a:solidFill>
                    <a:srgbClr val="E7E6E6"/>
                  </a:solidFill>
                </a:rPr>
                <a:t>rabbit@newnode</a:t>
              </a:r>
              <a:r>
                <a:rPr lang="en-US" dirty="0">
                  <a:solidFill>
                    <a:srgbClr val="E7E6E6"/>
                  </a:solidFill>
                </a:rPr>
                <a:t> </a:t>
              </a:r>
            </a:p>
            <a:p>
              <a:endParaRPr lang="en-US" dirty="0">
                <a:solidFill>
                  <a:srgbClr val="E7E6E6"/>
                </a:solidFill>
                <a:latin typeface="Calibri" panose="020F0502020204030204"/>
              </a:endParaRPr>
            </a:p>
            <a:p>
              <a:r>
                <a:rPr lang="en-US" sz="2400" dirty="0" err="1">
                  <a:solidFill>
                    <a:srgbClr val="E7E6E6"/>
                  </a:solidFill>
                </a:rPr>
                <a:t>Sync_queue</a:t>
              </a:r>
              <a:endParaRPr lang="en-US" sz="2400" dirty="0">
                <a:solidFill>
                  <a:srgbClr val="E7E6E6"/>
                </a:solidFill>
              </a:endParaRPr>
            </a:p>
            <a:p>
              <a:endParaRPr lang="en-US" dirty="0">
                <a:solidFill>
                  <a:srgbClr val="E7E6E6"/>
                </a:solidFill>
              </a:endParaRPr>
            </a:p>
            <a:p>
              <a:r>
                <a:rPr lang="en-US" dirty="0">
                  <a:solidFill>
                    <a:srgbClr val="E7E6E6"/>
                  </a:solidFill>
                  <a:latin typeface="Calibri" panose="020F0502020204030204"/>
                </a:rPr>
                <a:t>This command will be useful, when you have enabled high availability in your cluster. This will sync your mirrored queue with master queue in the cluster</a:t>
              </a:r>
            </a:p>
            <a:p>
              <a:endParaRPr lang="en-US" dirty="0">
                <a:solidFill>
                  <a:srgbClr val="E7E6E6"/>
                </a:solidFill>
                <a:latin typeface="Calibri" panose="020F0502020204030204"/>
              </a:endParaRPr>
            </a:p>
            <a:p>
              <a:r>
                <a:rPr lang="en-US" dirty="0">
                  <a:solidFill>
                    <a:srgbClr val="E7E6E6"/>
                  </a:solidFill>
                </a:rPr>
                <a:t>Sample </a:t>
              </a:r>
              <a:r>
                <a:rPr lang="en-US" dirty="0" err="1">
                  <a:solidFill>
                    <a:srgbClr val="E7E6E6"/>
                  </a:solidFill>
                </a:rPr>
                <a:t>command:</a:t>
              </a:r>
              <a:r>
                <a:rPr lang="en-US" dirty="0" err="1">
                  <a:solidFill>
                    <a:srgbClr val="E7E6E6"/>
                  </a:solidFill>
                  <a:sym typeface="Wingdings" panose="05000000000000000000" pitchFamily="2" charset="2"/>
                </a:rPr>
                <a:t>rabbitmqctl</a:t>
              </a:r>
              <a:r>
                <a:rPr lang="en-US" dirty="0">
                  <a:solidFill>
                    <a:srgbClr val="E7E6E6"/>
                  </a:solidFill>
                  <a:sym typeface="Wingdings" panose="05000000000000000000" pitchFamily="2" charset="2"/>
                </a:rPr>
                <a:t> </a:t>
              </a:r>
              <a:r>
                <a:rPr lang="en-US" dirty="0" err="1">
                  <a:solidFill>
                    <a:srgbClr val="E7E6E6"/>
                  </a:solidFill>
                </a:rPr>
                <a:t>sync_queue</a:t>
              </a:r>
              <a:r>
                <a:rPr lang="en-US" dirty="0">
                  <a:solidFill>
                    <a:srgbClr val="E7E6E6"/>
                  </a:solidFill>
                </a:rPr>
                <a:t> </a:t>
              </a:r>
              <a:r>
                <a:rPr lang="en-US" dirty="0" err="1">
                  <a:solidFill>
                    <a:srgbClr val="E7E6E6"/>
                  </a:solidFill>
                </a:rPr>
                <a:t>queuename</a:t>
              </a:r>
              <a:endParaRPr lang="en-US" dirty="0">
                <a:solidFill>
                  <a:srgbClr val="E7E6E6"/>
                </a:solidFill>
              </a:endParaRPr>
            </a:p>
            <a:p>
              <a:endParaRPr lang="en-US" dirty="0">
                <a:solidFill>
                  <a:srgbClr val="E7E6E6"/>
                </a:solidFill>
              </a:endParaRPr>
            </a:p>
            <a:p>
              <a:endParaRPr lang="en-US" dirty="0">
                <a:solidFill>
                  <a:srgbClr val="E7E6E6"/>
                </a:solidFill>
                <a:latin typeface="Calibri" panose="020F0502020204030204"/>
              </a:endParaRPr>
            </a:p>
            <a:p>
              <a:endParaRPr lang="en-US" dirty="0">
                <a:solidFill>
                  <a:srgbClr val="E7E6E6"/>
                </a:solidFill>
                <a:latin typeface="Calibri" panose="020F0502020204030204"/>
              </a:endParaRPr>
            </a:p>
            <a:p>
              <a:endPara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681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18514"/>
            <a:ext cx="12192000" cy="239485"/>
          </a:xfrm>
          <a:prstGeom prst="rect">
            <a:avLst/>
          </a:prstGeom>
          <a:solidFill>
            <a:srgbClr val="89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57201" y="779929"/>
            <a:ext cx="40340" cy="58385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09250" y="420379"/>
            <a:ext cx="394128" cy="407587"/>
          </a:xfrm>
          <a:prstGeom prst="ellipse">
            <a:avLst/>
          </a:prstGeom>
          <a:solidFill>
            <a:srgbClr val="89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9406" y="409254"/>
            <a:ext cx="10131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Rabbitmqctl – Cluster Management</a:t>
            </a:r>
            <a:endParaRPr kumimoji="0" lang="nn-NO" sz="28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94821" y="932474"/>
            <a:ext cx="11057990" cy="6840284"/>
            <a:chOff x="799406" y="1728614"/>
            <a:chExt cx="11057990" cy="6840284"/>
          </a:xfrm>
        </p:grpSpPr>
        <p:sp>
          <p:nvSpPr>
            <p:cNvPr id="11" name="Rectangle 10"/>
            <p:cNvSpPr/>
            <p:nvPr/>
          </p:nvSpPr>
          <p:spPr>
            <a:xfrm>
              <a:off x="799406" y="1728614"/>
              <a:ext cx="11025252" cy="512064"/>
            </a:xfrm>
            <a:prstGeom prst="rect">
              <a:avLst/>
            </a:prstGeom>
            <a:solidFill>
              <a:srgbClr val="897D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dirty="0">
                  <a:solidFill>
                    <a:prstClr val="white"/>
                  </a:solidFill>
                  <a:latin typeface="Calibri" panose="020F0502020204030204"/>
                </a:rPr>
                <a:t>Syntax</a:t>
              </a: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99406" y="2240676"/>
              <a:ext cx="11025252" cy="5173977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32145" y="1944007"/>
              <a:ext cx="11025251" cy="66248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r>
                <a:rPr lang="en-US" sz="2400" dirty="0" err="1">
                  <a:solidFill>
                    <a:srgbClr val="E7E6E6"/>
                  </a:solidFill>
                </a:rPr>
                <a:t>Change_cluster_node_type</a:t>
              </a:r>
              <a:r>
                <a:rPr lang="en-US" sz="2400" dirty="0">
                  <a:solidFill>
                    <a:srgbClr val="E7E6E6"/>
                  </a:solidFill>
                </a:rPr>
                <a:t> type</a:t>
              </a:r>
            </a:p>
            <a:p>
              <a:endParaRPr lang="en-US" sz="1050" dirty="0">
                <a:solidFill>
                  <a:srgbClr val="E7E6E6"/>
                </a:solidFill>
              </a:endParaRPr>
            </a:p>
            <a:p>
              <a:r>
                <a:rPr lang="en-US" dirty="0">
                  <a:solidFill>
                    <a:srgbClr val="E7E6E6"/>
                  </a:solidFill>
                </a:rPr>
                <a:t>This command can change type of a node, which is already joined to cluster </a:t>
              </a:r>
            </a:p>
            <a:p>
              <a:endParaRPr lang="en-US" dirty="0">
                <a:solidFill>
                  <a:srgbClr val="E7E6E6"/>
                </a:solidFill>
                <a:latin typeface="Calibri" panose="020F0502020204030204"/>
              </a:endParaRPr>
            </a:p>
            <a:p>
              <a:r>
                <a:rPr lang="en-US" dirty="0">
                  <a:solidFill>
                    <a:srgbClr val="E7E6E6"/>
                  </a:solidFill>
                </a:rPr>
                <a:t>Sample command: </a:t>
              </a:r>
              <a:r>
                <a:rPr lang="en-US" dirty="0" err="1">
                  <a:solidFill>
                    <a:srgbClr val="E7E6E6"/>
                  </a:solidFill>
                </a:rPr>
                <a:t>rabbitmqctl</a:t>
              </a:r>
              <a:r>
                <a:rPr lang="en-US" dirty="0">
                  <a:solidFill>
                    <a:srgbClr val="E7E6E6"/>
                  </a:solidFill>
                </a:rPr>
                <a:t> </a:t>
              </a:r>
              <a:r>
                <a:rPr lang="en-US" dirty="0" err="1">
                  <a:solidFill>
                    <a:srgbClr val="E7E6E6"/>
                  </a:solidFill>
                </a:rPr>
                <a:t>change_cluster_node_type</a:t>
              </a:r>
              <a:r>
                <a:rPr lang="en-US" dirty="0">
                  <a:solidFill>
                    <a:srgbClr val="E7E6E6"/>
                  </a:solidFill>
                </a:rPr>
                <a:t> disc</a:t>
              </a:r>
              <a:endParaRPr lang="en-US" dirty="0">
                <a:solidFill>
                  <a:srgbClr val="E7E6E6"/>
                </a:solidFill>
                <a:latin typeface="Calibri" panose="020F0502020204030204"/>
                <a:sym typeface="Wingdings" panose="05000000000000000000" pitchFamily="2" charset="2"/>
              </a:endParaRPr>
            </a:p>
            <a:p>
              <a:endParaRPr lang="en-US" dirty="0">
                <a:solidFill>
                  <a:srgbClr val="E7E6E6"/>
                </a:solidFill>
                <a:latin typeface="Calibri" panose="020F0502020204030204"/>
                <a:sym typeface="Wingdings" panose="05000000000000000000" pitchFamily="2" charset="2"/>
              </a:endParaRPr>
            </a:p>
            <a:p>
              <a:r>
                <a:rPr lang="en-US" sz="2400" dirty="0" err="1">
                  <a:solidFill>
                    <a:srgbClr val="E7E6E6"/>
                  </a:solidFill>
                </a:rPr>
                <a:t>rename_cluster_node</a:t>
              </a:r>
              <a:endParaRPr lang="en-US" sz="2400" dirty="0">
                <a:solidFill>
                  <a:srgbClr val="E7E6E6"/>
                </a:solidFill>
              </a:endParaRPr>
            </a:p>
            <a:p>
              <a:endParaRPr lang="en-US" dirty="0">
                <a:solidFill>
                  <a:srgbClr val="E7E6E6"/>
                </a:solidFill>
                <a:latin typeface="Calibri" panose="020F0502020204030204"/>
              </a:endParaRPr>
            </a:p>
            <a:p>
              <a:r>
                <a:rPr lang="en-US" dirty="0">
                  <a:solidFill>
                    <a:srgbClr val="E7E6E6"/>
                  </a:solidFill>
                  <a:latin typeface="Calibri" panose="020F0502020204030204"/>
                </a:rPr>
                <a:t>With this command you can rename a cluster node.</a:t>
              </a:r>
            </a:p>
            <a:p>
              <a:endParaRPr lang="en-US" dirty="0">
                <a:solidFill>
                  <a:srgbClr val="E7E6E6"/>
                </a:solidFill>
                <a:latin typeface="Calibri" panose="020F0502020204030204"/>
              </a:endParaRPr>
            </a:p>
            <a:p>
              <a:r>
                <a:rPr lang="en-US" dirty="0">
                  <a:solidFill>
                    <a:srgbClr val="E7E6E6"/>
                  </a:solidFill>
                </a:rPr>
                <a:t>Sample command: </a:t>
              </a:r>
              <a:r>
                <a:rPr lang="en-US" dirty="0" err="1">
                  <a:solidFill>
                    <a:srgbClr val="E7E6E6"/>
                  </a:solidFill>
                  <a:sym typeface="Wingdings" panose="05000000000000000000" pitchFamily="2" charset="2"/>
                </a:rPr>
                <a:t>rabbitmqctl</a:t>
              </a:r>
              <a:r>
                <a:rPr lang="en-US" dirty="0">
                  <a:solidFill>
                    <a:srgbClr val="E7E6E6"/>
                  </a:solidFill>
                  <a:sym typeface="Wingdings" panose="05000000000000000000" pitchFamily="2" charset="2"/>
                </a:rPr>
                <a:t> </a:t>
              </a:r>
              <a:r>
                <a:rPr lang="en-US" dirty="0" err="1">
                  <a:solidFill>
                    <a:srgbClr val="E7E6E6"/>
                  </a:solidFill>
                </a:rPr>
                <a:t>rename_cluster_node</a:t>
              </a:r>
              <a:r>
                <a:rPr lang="en-US" dirty="0">
                  <a:solidFill>
                    <a:srgbClr val="E7E6E6"/>
                  </a:solidFill>
                </a:rPr>
                <a:t> </a:t>
              </a:r>
              <a:r>
                <a:rPr lang="en-US" dirty="0" err="1">
                  <a:solidFill>
                    <a:srgbClr val="E7E6E6"/>
                  </a:solidFill>
                </a:rPr>
                <a:t>rabbit@oldnode</a:t>
              </a:r>
              <a:r>
                <a:rPr lang="en-US" dirty="0">
                  <a:solidFill>
                    <a:srgbClr val="E7E6E6"/>
                  </a:solidFill>
                </a:rPr>
                <a:t> </a:t>
              </a:r>
              <a:r>
                <a:rPr lang="en-US" dirty="0" err="1">
                  <a:solidFill>
                    <a:srgbClr val="E7E6E6"/>
                  </a:solidFill>
                </a:rPr>
                <a:t>rabbit@newnode</a:t>
              </a:r>
              <a:r>
                <a:rPr lang="en-US" dirty="0">
                  <a:solidFill>
                    <a:srgbClr val="E7E6E6"/>
                  </a:solidFill>
                </a:rPr>
                <a:t> </a:t>
              </a:r>
            </a:p>
            <a:p>
              <a:endParaRPr lang="en-US" dirty="0">
                <a:solidFill>
                  <a:srgbClr val="E7E6E6"/>
                </a:solidFill>
                <a:latin typeface="Calibri" panose="020F0502020204030204"/>
              </a:endParaRPr>
            </a:p>
            <a:p>
              <a:r>
                <a:rPr lang="en-US" sz="2400" dirty="0" err="1">
                  <a:solidFill>
                    <a:srgbClr val="E7E6E6"/>
                  </a:solidFill>
                </a:rPr>
                <a:t>Sync_queue</a:t>
              </a:r>
              <a:endParaRPr lang="en-US" sz="2400" dirty="0">
                <a:solidFill>
                  <a:srgbClr val="E7E6E6"/>
                </a:solidFill>
              </a:endParaRPr>
            </a:p>
            <a:p>
              <a:endParaRPr lang="en-US" dirty="0">
                <a:solidFill>
                  <a:srgbClr val="E7E6E6"/>
                </a:solidFill>
              </a:endParaRPr>
            </a:p>
            <a:p>
              <a:r>
                <a:rPr lang="en-US" dirty="0">
                  <a:solidFill>
                    <a:srgbClr val="E7E6E6"/>
                  </a:solidFill>
                  <a:latin typeface="Calibri" panose="020F0502020204030204"/>
                </a:rPr>
                <a:t>This command will be useful, when you have enabled high availability in your cluster. This will sync your mirrored queue with master queue in the cluster</a:t>
              </a:r>
            </a:p>
            <a:p>
              <a:endParaRPr lang="en-US" dirty="0">
                <a:solidFill>
                  <a:srgbClr val="E7E6E6"/>
                </a:solidFill>
                <a:latin typeface="Calibri" panose="020F0502020204030204"/>
              </a:endParaRPr>
            </a:p>
            <a:p>
              <a:r>
                <a:rPr lang="en-US" dirty="0">
                  <a:solidFill>
                    <a:srgbClr val="E7E6E6"/>
                  </a:solidFill>
                </a:rPr>
                <a:t>Sample </a:t>
              </a:r>
              <a:r>
                <a:rPr lang="en-US" dirty="0" err="1">
                  <a:solidFill>
                    <a:srgbClr val="E7E6E6"/>
                  </a:solidFill>
                </a:rPr>
                <a:t>command:</a:t>
              </a:r>
              <a:r>
                <a:rPr lang="en-US" dirty="0" err="1">
                  <a:solidFill>
                    <a:srgbClr val="E7E6E6"/>
                  </a:solidFill>
                  <a:sym typeface="Wingdings" panose="05000000000000000000" pitchFamily="2" charset="2"/>
                </a:rPr>
                <a:t>rabbitmqctl</a:t>
              </a:r>
              <a:r>
                <a:rPr lang="en-US" dirty="0">
                  <a:solidFill>
                    <a:srgbClr val="E7E6E6"/>
                  </a:solidFill>
                  <a:sym typeface="Wingdings" panose="05000000000000000000" pitchFamily="2" charset="2"/>
                </a:rPr>
                <a:t> </a:t>
              </a:r>
              <a:r>
                <a:rPr lang="en-US" dirty="0" err="1">
                  <a:solidFill>
                    <a:srgbClr val="E7E6E6"/>
                  </a:solidFill>
                </a:rPr>
                <a:t>sync_queue</a:t>
              </a:r>
              <a:r>
                <a:rPr lang="en-US" dirty="0">
                  <a:solidFill>
                    <a:srgbClr val="E7E6E6"/>
                  </a:solidFill>
                </a:rPr>
                <a:t> </a:t>
              </a:r>
              <a:r>
                <a:rPr lang="en-US" dirty="0" err="1">
                  <a:solidFill>
                    <a:srgbClr val="E7E6E6"/>
                  </a:solidFill>
                </a:rPr>
                <a:t>queuename</a:t>
              </a:r>
              <a:endParaRPr lang="en-US" dirty="0">
                <a:solidFill>
                  <a:srgbClr val="E7E6E6"/>
                </a:solidFill>
              </a:endParaRPr>
            </a:p>
            <a:p>
              <a:endParaRPr lang="en-US" dirty="0">
                <a:solidFill>
                  <a:srgbClr val="E7E6E6"/>
                </a:solidFill>
              </a:endParaRPr>
            </a:p>
            <a:p>
              <a:endParaRPr lang="en-US" dirty="0">
                <a:solidFill>
                  <a:srgbClr val="E7E6E6"/>
                </a:solidFill>
                <a:latin typeface="Calibri" panose="020F0502020204030204"/>
              </a:endParaRPr>
            </a:p>
            <a:p>
              <a:endParaRPr lang="en-US" dirty="0">
                <a:solidFill>
                  <a:srgbClr val="E7E6E6"/>
                </a:solidFill>
                <a:latin typeface="Calibri" panose="020F0502020204030204"/>
              </a:endParaRPr>
            </a:p>
            <a:p>
              <a:endPara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225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18514"/>
            <a:ext cx="12192000" cy="239485"/>
          </a:xfrm>
          <a:prstGeom prst="rect">
            <a:avLst/>
          </a:prstGeom>
          <a:solidFill>
            <a:srgbClr val="89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57201" y="779929"/>
            <a:ext cx="40340" cy="58385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09250" y="420379"/>
            <a:ext cx="394128" cy="407587"/>
          </a:xfrm>
          <a:prstGeom prst="ellipse">
            <a:avLst/>
          </a:prstGeom>
          <a:solidFill>
            <a:srgbClr val="89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9406" y="409254"/>
            <a:ext cx="10131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Rabbitmqctl – Cluster Management</a:t>
            </a:r>
            <a:endParaRPr kumimoji="0" lang="nn-NO" sz="28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94821" y="932474"/>
            <a:ext cx="11057990" cy="5686039"/>
            <a:chOff x="799406" y="1728614"/>
            <a:chExt cx="11057990" cy="5686039"/>
          </a:xfrm>
        </p:grpSpPr>
        <p:sp>
          <p:nvSpPr>
            <p:cNvPr id="11" name="Rectangle 10"/>
            <p:cNvSpPr/>
            <p:nvPr/>
          </p:nvSpPr>
          <p:spPr>
            <a:xfrm>
              <a:off x="799406" y="1728614"/>
              <a:ext cx="11025252" cy="512064"/>
            </a:xfrm>
            <a:prstGeom prst="rect">
              <a:avLst/>
            </a:prstGeom>
            <a:solidFill>
              <a:srgbClr val="897D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dirty="0">
                  <a:solidFill>
                    <a:prstClr val="white"/>
                  </a:solidFill>
                  <a:latin typeface="Calibri" panose="020F0502020204030204"/>
                </a:rPr>
                <a:t>Syntax</a:t>
              </a: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99406" y="2240676"/>
              <a:ext cx="11025252" cy="5173977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32145" y="1944007"/>
              <a:ext cx="11025251" cy="48705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r>
                <a:rPr lang="en-US" sz="2400" dirty="0" err="1">
                  <a:solidFill>
                    <a:srgbClr val="E7E6E6"/>
                  </a:solidFill>
                </a:rPr>
                <a:t>Purge_queue</a:t>
              </a:r>
              <a:endParaRPr lang="en-US" sz="2400" dirty="0">
                <a:solidFill>
                  <a:srgbClr val="E7E6E6"/>
                </a:solidFill>
              </a:endParaRPr>
            </a:p>
            <a:p>
              <a:endParaRPr lang="en-US" sz="1050" dirty="0">
                <a:solidFill>
                  <a:srgbClr val="E7E6E6"/>
                </a:solidFill>
              </a:endParaRPr>
            </a:p>
            <a:p>
              <a:r>
                <a:rPr lang="en-US" dirty="0">
                  <a:solidFill>
                    <a:srgbClr val="E7E6E6"/>
                  </a:solidFill>
                </a:rPr>
                <a:t>This command can be used to purge a queue</a:t>
              </a:r>
            </a:p>
            <a:p>
              <a:endParaRPr lang="en-US" dirty="0">
                <a:solidFill>
                  <a:srgbClr val="E7E6E6"/>
                </a:solidFill>
                <a:latin typeface="Calibri" panose="020F0502020204030204"/>
              </a:endParaRPr>
            </a:p>
            <a:p>
              <a:r>
                <a:rPr lang="en-US" dirty="0">
                  <a:solidFill>
                    <a:srgbClr val="E7E6E6"/>
                  </a:solidFill>
                </a:rPr>
                <a:t>Sample command: </a:t>
              </a:r>
              <a:r>
                <a:rPr lang="en-US" dirty="0" err="1">
                  <a:solidFill>
                    <a:srgbClr val="E7E6E6"/>
                  </a:solidFill>
                </a:rPr>
                <a:t>rabbitmqctl</a:t>
              </a:r>
              <a:r>
                <a:rPr lang="en-US" dirty="0">
                  <a:solidFill>
                    <a:srgbClr val="E7E6E6"/>
                  </a:solidFill>
                </a:rPr>
                <a:t>  </a:t>
              </a:r>
              <a:r>
                <a:rPr lang="en-US" dirty="0" err="1">
                  <a:solidFill>
                    <a:srgbClr val="E7E6E6"/>
                  </a:solidFill>
                </a:rPr>
                <a:t>purge_queue</a:t>
              </a:r>
              <a:r>
                <a:rPr lang="en-US" dirty="0">
                  <a:solidFill>
                    <a:srgbClr val="E7E6E6"/>
                  </a:solidFill>
                </a:rPr>
                <a:t>  </a:t>
              </a:r>
              <a:r>
                <a:rPr lang="en-US" dirty="0" err="1">
                  <a:solidFill>
                    <a:srgbClr val="E7E6E6"/>
                  </a:solidFill>
                </a:rPr>
                <a:t>queuename</a:t>
              </a:r>
              <a:endParaRPr lang="en-US" dirty="0">
                <a:solidFill>
                  <a:srgbClr val="E7E6E6"/>
                </a:solidFill>
                <a:latin typeface="Calibri" panose="020F0502020204030204"/>
                <a:sym typeface="Wingdings" panose="05000000000000000000" pitchFamily="2" charset="2"/>
              </a:endParaRPr>
            </a:p>
            <a:p>
              <a:endParaRPr lang="en-US" dirty="0">
                <a:solidFill>
                  <a:srgbClr val="E7E6E6"/>
                </a:solidFill>
                <a:latin typeface="Calibri" panose="020F0502020204030204"/>
                <a:sym typeface="Wingdings" panose="05000000000000000000" pitchFamily="2" charset="2"/>
              </a:endParaRPr>
            </a:p>
            <a:p>
              <a:r>
                <a:rPr lang="en-US" sz="2400" dirty="0" err="1">
                  <a:solidFill>
                    <a:srgbClr val="E7E6E6"/>
                  </a:solidFill>
                </a:rPr>
                <a:t>set_cluster_name</a:t>
              </a:r>
              <a:endParaRPr lang="en-US" sz="2400" dirty="0">
                <a:solidFill>
                  <a:srgbClr val="E7E6E6"/>
                </a:solidFill>
              </a:endParaRPr>
            </a:p>
            <a:p>
              <a:endParaRPr lang="en-US" dirty="0">
                <a:solidFill>
                  <a:srgbClr val="E7E6E6"/>
                </a:solidFill>
                <a:latin typeface="Calibri" panose="020F0502020204030204"/>
              </a:endParaRPr>
            </a:p>
            <a:p>
              <a:r>
                <a:rPr lang="en-US" dirty="0">
                  <a:solidFill>
                    <a:srgbClr val="E7E6E6"/>
                  </a:solidFill>
                  <a:latin typeface="Calibri" panose="020F0502020204030204"/>
                </a:rPr>
                <a:t>This command is used to set a cluster name.</a:t>
              </a:r>
            </a:p>
            <a:p>
              <a:endParaRPr lang="en-US" dirty="0">
                <a:solidFill>
                  <a:srgbClr val="E7E6E6"/>
                </a:solidFill>
                <a:latin typeface="Calibri" panose="020F0502020204030204"/>
              </a:endParaRPr>
            </a:p>
            <a:p>
              <a:r>
                <a:rPr lang="en-US" dirty="0">
                  <a:solidFill>
                    <a:srgbClr val="E7E6E6"/>
                  </a:solidFill>
                </a:rPr>
                <a:t>Sample command: </a:t>
              </a:r>
              <a:r>
                <a:rPr lang="en-IN" dirty="0" err="1">
                  <a:solidFill>
                    <a:srgbClr val="E7E6E6"/>
                  </a:solidFill>
                  <a:sym typeface="Wingdings" panose="05000000000000000000" pitchFamily="2" charset="2"/>
                </a:rPr>
                <a:t>rabbitmqctl</a:t>
              </a:r>
              <a:r>
                <a:rPr lang="en-IN" dirty="0">
                  <a:solidFill>
                    <a:srgbClr val="E7E6E6"/>
                  </a:solidFill>
                  <a:sym typeface="Wingdings" panose="05000000000000000000" pitchFamily="2" charset="2"/>
                </a:rPr>
                <a:t> </a:t>
              </a:r>
              <a:r>
                <a:rPr lang="en-IN" dirty="0" err="1">
                  <a:solidFill>
                    <a:srgbClr val="E7E6E6"/>
                  </a:solidFill>
                  <a:sym typeface="Wingdings" panose="05000000000000000000" pitchFamily="2" charset="2"/>
                </a:rPr>
                <a:t>set_cluster_name</a:t>
              </a:r>
              <a:r>
                <a:rPr lang="en-IN" dirty="0">
                  <a:solidFill>
                    <a:srgbClr val="E7E6E6"/>
                  </a:solidFill>
                  <a:sym typeface="Wingdings" panose="05000000000000000000" pitchFamily="2" charset="2"/>
                </a:rPr>
                <a:t> newname</a:t>
              </a:r>
              <a:r>
                <a:rPr lang="en-US" dirty="0">
                  <a:solidFill>
                    <a:srgbClr val="E7E6E6"/>
                  </a:solidFill>
                </a:rPr>
                <a:t> </a:t>
              </a:r>
            </a:p>
            <a:p>
              <a:endParaRPr lang="en-US" dirty="0">
                <a:solidFill>
                  <a:srgbClr val="E7E6E6"/>
                </a:solidFill>
                <a:latin typeface="Calibri" panose="020F0502020204030204"/>
              </a:endParaRPr>
            </a:p>
            <a:p>
              <a:endParaRPr lang="en-US" dirty="0">
                <a:solidFill>
                  <a:srgbClr val="E7E6E6"/>
                </a:solidFill>
              </a:endParaRPr>
            </a:p>
            <a:p>
              <a:endParaRPr lang="en-US" dirty="0">
                <a:solidFill>
                  <a:srgbClr val="E7E6E6"/>
                </a:solidFill>
                <a:latin typeface="Calibri" panose="020F0502020204030204"/>
              </a:endParaRPr>
            </a:p>
            <a:p>
              <a:endParaRPr lang="en-US" dirty="0">
                <a:solidFill>
                  <a:srgbClr val="E7E6E6"/>
                </a:solidFill>
                <a:latin typeface="Calibri" panose="020F0502020204030204"/>
              </a:endParaRPr>
            </a:p>
            <a:p>
              <a:endPara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544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36002</TotalTime>
  <Words>1221</Words>
  <Application>Microsoft Office PowerPoint</Application>
  <PresentationFormat>Widescreen</PresentationFormat>
  <Paragraphs>254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Rajee</dc:creator>
  <cp:lastModifiedBy>Rajee</cp:lastModifiedBy>
  <cp:revision>54</cp:revision>
  <dcterms:created xsi:type="dcterms:W3CDTF">2017-06-29T04:42:55Z</dcterms:created>
  <dcterms:modified xsi:type="dcterms:W3CDTF">2018-04-12T19:43:34Z</dcterms:modified>
</cp:coreProperties>
</file>