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8"/>
  </p:notesMasterIdLst>
  <p:sldIdLst>
    <p:sldId id="359" r:id="rId5"/>
    <p:sldId id="318" r:id="rId6"/>
    <p:sldId id="397" r:id="rId7"/>
    <p:sldId id="419" r:id="rId8"/>
    <p:sldId id="420" r:id="rId9"/>
    <p:sldId id="422" r:id="rId10"/>
    <p:sldId id="423" r:id="rId11"/>
    <p:sldId id="424" r:id="rId12"/>
    <p:sldId id="405" r:id="rId13"/>
    <p:sldId id="400" r:id="rId14"/>
    <p:sldId id="425" r:id="rId15"/>
    <p:sldId id="426" r:id="rId16"/>
    <p:sldId id="417" r:id="rId17"/>
    <p:sldId id="401" r:id="rId18"/>
    <p:sldId id="410" r:id="rId19"/>
    <p:sldId id="427" r:id="rId20"/>
    <p:sldId id="428" r:id="rId21"/>
    <p:sldId id="429" r:id="rId22"/>
    <p:sldId id="430" r:id="rId23"/>
    <p:sldId id="432" r:id="rId24"/>
    <p:sldId id="431" r:id="rId25"/>
    <p:sldId id="418"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8E1D55-DB7D-1744-8F01-1BA770634552}">
          <p14:sldIdLst>
            <p14:sldId id="359"/>
            <p14:sldId id="318"/>
          </p14:sldIdLst>
        </p14:section>
        <p14:section name="01" id="{AE2595CB-0387-4C22-9AC1-196086276F5D}">
          <p14:sldIdLst>
            <p14:sldId id="397"/>
            <p14:sldId id="419"/>
            <p14:sldId id="420"/>
            <p14:sldId id="422"/>
            <p14:sldId id="423"/>
            <p14:sldId id="424"/>
            <p14:sldId id="405"/>
          </p14:sldIdLst>
        </p14:section>
        <p14:section name="03" id="{BEE56687-6DB3-4F9F-9259-995BC116DF5A}">
          <p14:sldIdLst>
            <p14:sldId id="400"/>
            <p14:sldId id="425"/>
            <p14:sldId id="426"/>
            <p14:sldId id="417"/>
          </p14:sldIdLst>
        </p14:section>
        <p14:section name="04" id="{CF587F51-2CBC-491F-8DFE-4620BEA2843E}">
          <p14:sldIdLst>
            <p14:sldId id="401"/>
            <p14:sldId id="410"/>
            <p14:sldId id="427"/>
            <p14:sldId id="428"/>
            <p14:sldId id="429"/>
            <p14:sldId id="430"/>
            <p14:sldId id="432"/>
            <p14:sldId id="431"/>
            <p14:sldId id="418"/>
          </p14:sldIdLst>
        </p14:section>
        <p14:section name="End" id="{4F0D0037-DAC4-4287-AFFC-4EC85E5D07D0}">
          <p14:sldIdLst>
            <p14:sldId id="291"/>
          </p14:sldIdLst>
        </p14:section>
      </p14:sectionLst>
    </p:ext>
    <p:ext uri="{EFAFB233-063F-42B5-8137-9DF3F51BA10A}">
      <p15:sldGuideLst xmlns:p15="http://schemas.microsoft.com/office/powerpoint/2012/main">
        <p15:guide id="1" orient="horz" pos="1344" userDrawn="1">
          <p15:clr>
            <a:srgbClr val="A4A3A4"/>
          </p15:clr>
        </p15:guide>
        <p15:guide id="2" orient="horz" pos="2544" userDrawn="1">
          <p15:clr>
            <a:srgbClr val="A4A3A4"/>
          </p15:clr>
        </p15:guide>
        <p15:guide id="3" orient="horz" pos="3888" userDrawn="1">
          <p15:clr>
            <a:srgbClr val="A4A3A4"/>
          </p15:clr>
        </p15:guide>
        <p15:guide id="4"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DEA"/>
    <a:srgbClr val="F2F2EE"/>
    <a:srgbClr val="29707A"/>
    <a:srgbClr val="E3E2DC"/>
    <a:srgbClr val="F8F7F5"/>
    <a:srgbClr val="F8F7F6"/>
    <a:srgbClr val="F8F8F6"/>
    <a:srgbClr val="F8F9F6"/>
    <a:srgbClr val="F8FAF6"/>
    <a:srgbClr val="F8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0"/>
    <p:restoredTop sz="95500"/>
  </p:normalViewPr>
  <p:slideViewPr>
    <p:cSldViewPr snapToGrid="0">
      <p:cViewPr varScale="1">
        <p:scale>
          <a:sx n="77" d="100"/>
          <a:sy n="77" d="100"/>
        </p:scale>
        <p:origin x="320" y="72"/>
      </p:cViewPr>
      <p:guideLst>
        <p:guide orient="horz" pos="1344"/>
        <p:guide orient="horz" pos="2544"/>
        <p:guide orient="horz" pos="3888"/>
        <p:guide pos="384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WK Everett" panose="020B0204000000000000"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WK Everett" panose="020B0204000000000000" pitchFamily="34" charset="77"/>
              </a:defRPr>
            </a:lvl1pPr>
          </a:lstStyle>
          <a:p>
            <a:fld id="{DED8EAC6-2D5B-D844-A615-EDB1D698BF23}" type="datetimeFigureOut">
              <a:rPr lang="en-US" smtClean="0"/>
              <a:pPr/>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WK Everett" panose="020B0204000000000000"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WK Everett" panose="020B0204000000000000" pitchFamily="34" charset="77"/>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WK Everett" panose="020B0204000000000000" pitchFamily="34" charset="77"/>
        <a:ea typeface="+mn-ea"/>
        <a:cs typeface="+mn-cs"/>
      </a:defRPr>
    </a:lvl1pPr>
    <a:lvl2pPr marL="457200" algn="l" defTabSz="914400" rtl="0" eaLnBrk="1" latinLnBrk="0" hangingPunct="1">
      <a:defRPr sz="1200" b="0" i="0" kern="1200">
        <a:solidFill>
          <a:schemeClr val="tx1"/>
        </a:solidFill>
        <a:latin typeface="TWK Everett" panose="020B0204000000000000" pitchFamily="34" charset="77"/>
        <a:ea typeface="+mn-ea"/>
        <a:cs typeface="+mn-cs"/>
      </a:defRPr>
    </a:lvl2pPr>
    <a:lvl3pPr marL="914400" algn="l" defTabSz="914400" rtl="0" eaLnBrk="1" latinLnBrk="0" hangingPunct="1">
      <a:defRPr sz="1200" b="0" i="0" kern="1200">
        <a:solidFill>
          <a:schemeClr val="tx1"/>
        </a:solidFill>
        <a:latin typeface="TWK Everett" panose="020B0204000000000000" pitchFamily="34" charset="77"/>
        <a:ea typeface="+mn-ea"/>
        <a:cs typeface="+mn-cs"/>
      </a:defRPr>
    </a:lvl3pPr>
    <a:lvl4pPr marL="1371600" algn="l" defTabSz="914400" rtl="0" eaLnBrk="1" latinLnBrk="0" hangingPunct="1">
      <a:defRPr sz="1200" b="0" i="0" kern="1200">
        <a:solidFill>
          <a:schemeClr val="tx1"/>
        </a:solidFill>
        <a:latin typeface="TWK Everett" panose="020B0204000000000000" pitchFamily="34" charset="77"/>
        <a:ea typeface="+mn-ea"/>
        <a:cs typeface="+mn-cs"/>
      </a:defRPr>
    </a:lvl4pPr>
    <a:lvl5pPr marL="1828800" algn="l" defTabSz="914400" rtl="0" eaLnBrk="1" latinLnBrk="0" hangingPunct="1">
      <a:defRPr sz="1200" b="0" i="0" kern="1200">
        <a:solidFill>
          <a:schemeClr val="tx1"/>
        </a:solidFill>
        <a:latin typeface="TWK Everett" panose="020B0204000000000000"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2BA7E1BB-25B4-574B-B089-309528012E51}" type="slidenum">
              <a:rPr lang="en-US" smtClean="0"/>
              <a:pPr/>
              <a:t>1</a:t>
            </a:fld>
            <a:endParaRPr lang="en-US"/>
          </a:p>
        </p:txBody>
      </p:sp>
    </p:spTree>
    <p:extLst>
      <p:ext uri="{BB962C8B-B14F-4D97-AF65-F5344CB8AC3E}">
        <p14:creationId xmlns:p14="http://schemas.microsoft.com/office/powerpoint/2010/main" val="3657748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dirty="0"/>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17308524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688787106"/>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52" name="Picture 51" descr="Logo&#10;&#10;Description automatically generated">
            <a:extLst>
              <a:ext uri="{FF2B5EF4-FFF2-40B4-BE49-F238E27FC236}">
                <a16:creationId xmlns:a16="http://schemas.microsoft.com/office/drawing/2014/main" id="{33AB6C80-2E57-8645-B8FE-95BB17927EC9}"/>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484E63CF-6BA0-9E4E-80B5-B3027757A97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4288272264"/>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1" name="Picture 40" descr="Logo&#10;&#10;Description automatically generated">
            <a:extLst>
              <a:ext uri="{FF2B5EF4-FFF2-40B4-BE49-F238E27FC236}">
                <a16:creationId xmlns:a16="http://schemas.microsoft.com/office/drawing/2014/main" id="{B7F35B84-2392-CE43-8742-604433B6BC5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387079732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picture containing text, clipart&#10;&#10;Description automatically generated">
            <a:extLst>
              <a:ext uri="{FF2B5EF4-FFF2-40B4-BE49-F238E27FC236}">
                <a16:creationId xmlns:a16="http://schemas.microsoft.com/office/drawing/2014/main" id="{D744919A-6CC0-D14F-BF22-588EE7513F23}"/>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94366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CA0ED773-31F7-2247-ABD3-B39BA81F2279}"/>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64266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Logo&#10;&#10;Description automatically generated">
            <a:extLst>
              <a:ext uri="{FF2B5EF4-FFF2-40B4-BE49-F238E27FC236}">
                <a16:creationId xmlns:a16="http://schemas.microsoft.com/office/drawing/2014/main" id="{0848920E-B932-2B44-A55F-272B9ABE1F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63074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pic>
        <p:nvPicPr>
          <p:cNvPr id="21" name="Picture 20" descr="A picture containing text, clipart&#10;&#10;Description automatically generated">
            <a:extLst>
              <a:ext uri="{FF2B5EF4-FFF2-40B4-BE49-F238E27FC236}">
                <a16:creationId xmlns:a16="http://schemas.microsoft.com/office/drawing/2014/main" id="{A39DA26E-DC8D-ED40-A66C-D2F430BF086D}"/>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49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pic>
        <p:nvPicPr>
          <p:cNvPr id="13" name="Picture 12">
            <a:extLst>
              <a:ext uri="{FF2B5EF4-FFF2-40B4-BE49-F238E27FC236}">
                <a16:creationId xmlns:a16="http://schemas.microsoft.com/office/drawing/2014/main" id="{8911F572-F513-CA40-988E-80E733CA39B5}"/>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1761121469"/>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738CA75-714F-DA40-A93F-9A4281C9673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73436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433654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2A5CE08-B2C8-5A46-ADA5-70DF07294F2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7431565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6CE632E-613D-CD40-8FC5-7FD7842C60A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6286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2838130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401BAC5F-4BD7-964A-A778-D42104CA4C41}"/>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42327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56E7E791-559D-DF46-9A4D-AA548D86E68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29936077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49832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9519738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69A56F4A-839E-3048-AFFF-AD0F63AC0E3A}"/>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6499601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409754527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5650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47387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4244157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68263738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33434971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3"/>
          <a:srcRect t="33" b="33"/>
          <a:stretch/>
        </p:blipFill>
        <p:spPr>
          <a:xfrm>
            <a:off x="7409137" y="-6536"/>
            <a:ext cx="4782863" cy="6864536"/>
          </a:xfrm>
          <a:prstGeom prst="rect">
            <a:avLst/>
          </a:prstGeom>
        </p:spPr>
      </p:pic>
    </p:spTree>
    <p:extLst>
      <p:ext uri="{BB962C8B-B14F-4D97-AF65-F5344CB8AC3E}">
        <p14:creationId xmlns:p14="http://schemas.microsoft.com/office/powerpoint/2010/main" val="234864699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2"/>
          <a:stretch>
            <a:fillRect/>
          </a:stretch>
        </p:blipFill>
        <p:spPr>
          <a:xfrm>
            <a:off x="230668" y="342900"/>
            <a:ext cx="1381538" cy="439581"/>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3"/>
          <a:srcRect l="72" r="59620"/>
          <a:stretch/>
        </p:blipFill>
        <p:spPr>
          <a:xfrm>
            <a:off x="7223861" y="0"/>
            <a:ext cx="4968139" cy="6858000"/>
          </a:xfrm>
          <a:prstGeom prst="rect">
            <a:avLst/>
          </a:prstGeom>
        </p:spPr>
      </p:pic>
    </p:spTree>
    <p:extLst>
      <p:ext uri="{BB962C8B-B14F-4D97-AF65-F5344CB8AC3E}">
        <p14:creationId xmlns:p14="http://schemas.microsoft.com/office/powerpoint/2010/main" val="18382073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8A1D029C-7A8D-C547-9427-8AD9CAEC58C8}"/>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32631041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5EDF76E2-8C6A-AA86-7A5A-67D47B2AED4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121503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24066025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35758914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5615007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241995738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dirty="0"/>
              <a:t>Insert description here</a:t>
            </a:r>
          </a:p>
        </p:txBody>
      </p:sp>
      <p:pic>
        <p:nvPicPr>
          <p:cNvPr id="10" name="Picture 9">
            <a:extLst>
              <a:ext uri="{FF2B5EF4-FFF2-40B4-BE49-F238E27FC236}">
                <a16:creationId xmlns:a16="http://schemas.microsoft.com/office/drawing/2014/main" id="{C88309BA-99AB-D042-9BA5-FC2F85D9AFF6}"/>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32545996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16812886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pic>
        <p:nvPicPr>
          <p:cNvPr id="11" name="Picture 10" descr="Logo&#10;&#10;Description automatically generated">
            <a:extLst>
              <a:ext uri="{FF2B5EF4-FFF2-40B4-BE49-F238E27FC236}">
                <a16:creationId xmlns:a16="http://schemas.microsoft.com/office/drawing/2014/main" id="{61330102-06AC-B845-BAE2-176412377C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dirty="0"/>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76845734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E5D5053D-7ADF-5D49-BBEB-9C125E50592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dirty="0"/>
              <a:t>02</a:t>
            </a:r>
          </a:p>
        </p:txBody>
      </p:sp>
    </p:spTree>
    <p:extLst>
      <p:ext uri="{BB962C8B-B14F-4D97-AF65-F5344CB8AC3E}">
        <p14:creationId xmlns:p14="http://schemas.microsoft.com/office/powerpoint/2010/main" val="32271908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dirty="0"/>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9" name="Picture 8" descr="A picture containing text, clipart&#10;&#10;Description automatically generated">
            <a:extLst>
              <a:ext uri="{FF2B5EF4-FFF2-40B4-BE49-F238E27FC236}">
                <a16:creationId xmlns:a16="http://schemas.microsoft.com/office/drawing/2014/main" id="{B608B01B-46BA-0247-B48A-299071CE2135}"/>
              </a:ext>
            </a:extLst>
          </p:cNvPr>
          <p:cNvPicPr>
            <a:picLocks noChangeAspect="1"/>
          </p:cNvPicPr>
          <p:nvPr userDrawn="1"/>
        </p:nvPicPr>
        <p:blipFill>
          <a:blip r:embed="rId2"/>
          <a:stretch>
            <a:fillRect/>
          </a:stretch>
        </p:blipFill>
        <p:spPr>
          <a:xfrm>
            <a:off x="239751" y="6333894"/>
            <a:ext cx="730346" cy="232382"/>
          </a:xfrm>
          <a:prstGeom prst="rect">
            <a:avLst/>
          </a:prstGeom>
        </p:spPr>
      </p:pic>
    </p:spTree>
    <p:extLst>
      <p:ext uri="{BB962C8B-B14F-4D97-AF65-F5344CB8AC3E}">
        <p14:creationId xmlns:p14="http://schemas.microsoft.com/office/powerpoint/2010/main" val="240645014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3"/>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85938273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pic>
        <p:nvPicPr>
          <p:cNvPr id="5" name="Picture 4">
            <a:extLst>
              <a:ext uri="{FF2B5EF4-FFF2-40B4-BE49-F238E27FC236}">
                <a16:creationId xmlns:a16="http://schemas.microsoft.com/office/drawing/2014/main" id="{04D4953F-417F-F54A-B77A-F170D3767D0F}"/>
              </a:ext>
            </a:extLst>
          </p:cNvPr>
          <p:cNvPicPr>
            <a:picLocks noChangeAspect="1"/>
          </p:cNvPicPr>
          <p:nvPr userDrawn="1"/>
        </p:nvPicPr>
        <p:blipFill>
          <a:blip r:embed="rId2"/>
          <a:stretch>
            <a:fillRect/>
          </a:stretch>
        </p:blipFill>
        <p:spPr>
          <a:xfrm>
            <a:off x="232561" y="6343601"/>
            <a:ext cx="730343" cy="232381"/>
          </a:xfrm>
          <a:prstGeom prst="rect">
            <a:avLst/>
          </a:prstGeom>
        </p:spPr>
      </p:pic>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3"/>
          <a:srcRect l="198" r="18826"/>
          <a:stretch/>
        </p:blipFill>
        <p:spPr>
          <a:xfrm>
            <a:off x="7443995" y="0"/>
            <a:ext cx="4968139" cy="6858000"/>
          </a:xfrm>
          <a:prstGeom prst="rect">
            <a:avLst/>
          </a:prstGeom>
        </p:spPr>
      </p:pic>
    </p:spTree>
    <p:extLst>
      <p:ext uri="{BB962C8B-B14F-4D97-AF65-F5344CB8AC3E}">
        <p14:creationId xmlns:p14="http://schemas.microsoft.com/office/powerpoint/2010/main" val="33894586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3"/>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425169658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63738313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7320078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36871475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271290403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dirty="0"/>
              <a:t>01</a:t>
            </a:r>
          </a:p>
          <a:p>
            <a:pPr lvl="0"/>
            <a:r>
              <a:rPr lang="en-US" dirty="0"/>
              <a:t>02</a:t>
            </a:r>
          </a:p>
          <a:p>
            <a:pPr lvl="0"/>
            <a:r>
              <a:rPr lang="en-US" dirty="0"/>
              <a:t>03</a:t>
            </a:r>
          </a:p>
          <a:p>
            <a:pPr lvl="0"/>
            <a:r>
              <a:rPr lang="en-US" dirty="0"/>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dirty="0"/>
              <a:t>Chapter</a:t>
            </a:r>
          </a:p>
          <a:p>
            <a:pPr lvl="0"/>
            <a:r>
              <a:rPr lang="en-US" dirty="0"/>
              <a:t>Chapter</a:t>
            </a:r>
          </a:p>
          <a:p>
            <a:pPr lvl="0"/>
            <a:r>
              <a:rPr lang="en-US" dirty="0"/>
              <a:t>Chapter</a:t>
            </a:r>
          </a:p>
          <a:p>
            <a:pPr lvl="0"/>
            <a:r>
              <a:rPr lang="en-US" dirty="0"/>
              <a:t>Chapter</a:t>
            </a:r>
          </a:p>
        </p:txBody>
      </p:sp>
      <p:pic>
        <p:nvPicPr>
          <p:cNvPr id="7" name="Picture 6" descr="Logo&#10;&#10;Description automatically generated">
            <a:extLst>
              <a:ext uri="{FF2B5EF4-FFF2-40B4-BE49-F238E27FC236}">
                <a16:creationId xmlns:a16="http://schemas.microsoft.com/office/drawing/2014/main" id="{16B62E10-C52F-FD49-B291-720A2576A45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02079311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472CD8C4-0A34-E143-B218-38214025F08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51215892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D8F8A693-D9D2-D042-8649-15F2C0B509C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33700031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11" name="Picture 10">
            <a:extLst>
              <a:ext uri="{FF2B5EF4-FFF2-40B4-BE49-F238E27FC236}">
                <a16:creationId xmlns:a16="http://schemas.microsoft.com/office/drawing/2014/main" id="{47D22A43-CEC1-A447-AA6A-E343DCB2210C}"/>
              </a:ext>
            </a:extLst>
          </p:cNvPr>
          <p:cNvPicPr>
            <a:picLocks noChangeAspect="1"/>
          </p:cNvPicPr>
          <p:nvPr userDrawn="1"/>
        </p:nvPicPr>
        <p:blipFill>
          <a:blip r:embed="rId2"/>
          <a:stretch>
            <a:fillRect/>
          </a:stretch>
        </p:blipFill>
        <p:spPr>
          <a:xfrm>
            <a:off x="232561" y="6343601"/>
            <a:ext cx="730343"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953984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dirty="0"/>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pic>
        <p:nvPicPr>
          <p:cNvPr id="6" name="Picture 5" descr="Logo&#10;&#10;Description automatically generated">
            <a:extLst>
              <a:ext uri="{FF2B5EF4-FFF2-40B4-BE49-F238E27FC236}">
                <a16:creationId xmlns:a16="http://schemas.microsoft.com/office/drawing/2014/main" id="{804EC2BF-DBF8-A04A-8C6C-BD9B3C631F5D}"/>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232561" y="6343601"/>
            <a:ext cx="730343" cy="232381"/>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982688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3"/>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2319307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779781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pic>
        <p:nvPicPr>
          <p:cNvPr id="16" name="Picture 15" descr="Logo&#10;&#10;Description automatically generated">
            <a:extLst>
              <a:ext uri="{FF2B5EF4-FFF2-40B4-BE49-F238E27FC236}">
                <a16:creationId xmlns:a16="http://schemas.microsoft.com/office/drawing/2014/main" id="{481D5449-74DE-A94F-B85E-ABC3AC96D4C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pic>
        <p:nvPicPr>
          <p:cNvPr id="11" name="Picture 10" descr="Logo&#10;&#10;Description automatically generated">
            <a:extLst>
              <a:ext uri="{FF2B5EF4-FFF2-40B4-BE49-F238E27FC236}">
                <a16:creationId xmlns:a16="http://schemas.microsoft.com/office/drawing/2014/main" id="{99743382-E4AD-9A43-9E24-1AB8F81B7FA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029854690"/>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pic>
        <p:nvPicPr>
          <p:cNvPr id="10" name="Picture 9" descr="Logo&#10;&#10;Description automatically generated">
            <a:extLst>
              <a:ext uri="{FF2B5EF4-FFF2-40B4-BE49-F238E27FC236}">
                <a16:creationId xmlns:a16="http://schemas.microsoft.com/office/drawing/2014/main" id="{D5C7BB17-3FA7-9C41-B0D9-7038E333EB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33856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803481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2" name="Picture 11" descr="Logo&#10;&#10;Description automatically generated">
            <a:extLst>
              <a:ext uri="{FF2B5EF4-FFF2-40B4-BE49-F238E27FC236}">
                <a16:creationId xmlns:a16="http://schemas.microsoft.com/office/drawing/2014/main" id="{9A0DBACC-5B54-7647-BCA1-0D1C48AB2CE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113208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9" name="Picture 8" descr="Logo&#10;&#10;Description automatically generated">
            <a:extLst>
              <a:ext uri="{FF2B5EF4-FFF2-40B4-BE49-F238E27FC236}">
                <a16:creationId xmlns:a16="http://schemas.microsoft.com/office/drawing/2014/main" id="{46B0EC0C-0931-6540-B074-F78FEAD8BC2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741703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3478168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9155024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EB9BDDA6-CF9D-284B-AE6B-08FD6D9B684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546172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21143776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658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Tree>
    <p:extLst>
      <p:ext uri="{BB962C8B-B14F-4D97-AF65-F5344CB8AC3E}">
        <p14:creationId xmlns:p14="http://schemas.microsoft.com/office/powerpoint/2010/main" val="326411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2665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13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3754573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450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77196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6150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Tree>
    <p:extLst>
      <p:ext uri="{BB962C8B-B14F-4D97-AF65-F5344CB8AC3E}">
        <p14:creationId xmlns:p14="http://schemas.microsoft.com/office/powerpoint/2010/main" val="1837020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a:extLst>
              <a:ext uri="{FF2B5EF4-FFF2-40B4-BE49-F238E27FC236}">
                <a16:creationId xmlns:a16="http://schemas.microsoft.com/office/drawing/2014/main" id="{901262A7-8C01-3247-86F3-20AFC51BA18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descr="Logo&#10;&#10;Description automatically generated">
            <a:extLst>
              <a:ext uri="{FF2B5EF4-FFF2-40B4-BE49-F238E27FC236}">
                <a16:creationId xmlns:a16="http://schemas.microsoft.com/office/drawing/2014/main" id="{288FBC1C-9839-D947-98D7-456B672566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8" name="Picture 7" descr="Logo&#10;&#10;Description automatically generated">
            <a:extLst>
              <a:ext uri="{FF2B5EF4-FFF2-40B4-BE49-F238E27FC236}">
                <a16:creationId xmlns:a16="http://schemas.microsoft.com/office/drawing/2014/main" id="{B16D5EF2-90FE-0743-9161-0A6E956C8C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2948359646"/>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2357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270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PHOTO HERE</a:t>
            </a:r>
          </a:p>
        </p:txBody>
      </p:sp>
      <p:pic>
        <p:nvPicPr>
          <p:cNvPr id="12" name="Picture 11" descr="Logo&#10;&#10;Description automatically generated">
            <a:extLst>
              <a:ext uri="{FF2B5EF4-FFF2-40B4-BE49-F238E27FC236}">
                <a16:creationId xmlns:a16="http://schemas.microsoft.com/office/drawing/2014/main" id="{C9120F30-EC12-5140-BF58-E40715C1948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20113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pic>
        <p:nvPicPr>
          <p:cNvPr id="11" name="Picture 10" descr="Logo&#10;&#10;Description automatically generated">
            <a:extLst>
              <a:ext uri="{FF2B5EF4-FFF2-40B4-BE49-F238E27FC236}">
                <a16:creationId xmlns:a16="http://schemas.microsoft.com/office/drawing/2014/main" id="{AD1A1224-2892-B041-99D4-C5045FE65941}"/>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pic>
        <p:nvPicPr>
          <p:cNvPr id="14" name="Picture 13">
            <a:extLst>
              <a:ext uri="{FF2B5EF4-FFF2-40B4-BE49-F238E27FC236}">
                <a16:creationId xmlns:a16="http://schemas.microsoft.com/office/drawing/2014/main" id="{8CFD9EED-E73E-BA4A-A54B-31BB3063D1C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4" name="Picture 13">
            <a:extLst>
              <a:ext uri="{FF2B5EF4-FFF2-40B4-BE49-F238E27FC236}">
                <a16:creationId xmlns:a16="http://schemas.microsoft.com/office/drawing/2014/main" id="{E4A39C16-71DE-FC41-BCE1-4B0A8A4D43BA}"/>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6" name="Picture 15" descr="A picture containing text, clipart&#10;&#10;Description automatically generated">
            <a:extLst>
              <a:ext uri="{FF2B5EF4-FFF2-40B4-BE49-F238E27FC236}">
                <a16:creationId xmlns:a16="http://schemas.microsoft.com/office/drawing/2014/main" id="{38874556-CB25-C04A-ACF6-BABE93E19EE6}"/>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311008805"/>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endParaRPr lang="en-US" dirty="0"/>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1" name="Picture 10" descr="A picture containing text, clipart&#10;&#10;Description automatically generated">
            <a:extLst>
              <a:ext uri="{FF2B5EF4-FFF2-40B4-BE49-F238E27FC236}">
                <a16:creationId xmlns:a16="http://schemas.microsoft.com/office/drawing/2014/main" id="{42A89384-3C2D-3947-9BCB-183B1A776F23}"/>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74508050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dirty="0"/>
              <a:t>Add quote here–Lorem ipsum dolor sit </a:t>
            </a:r>
            <a:r>
              <a:rPr lang="en-US" dirty="0" err="1"/>
              <a:t>amet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dirty="0"/>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703683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4122610934"/>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pic>
        <p:nvPicPr>
          <p:cNvPr id="14" name="Picture 13" descr="Logo&#10;&#10;Description automatically generated">
            <a:extLst>
              <a:ext uri="{FF2B5EF4-FFF2-40B4-BE49-F238E27FC236}">
                <a16:creationId xmlns:a16="http://schemas.microsoft.com/office/drawing/2014/main" id="{88909EB9-8AA5-D14D-8354-DC27C26D3641}"/>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718550321"/>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1224" userDrawn="1">
          <p15:clr>
            <a:srgbClr val="FBAE40"/>
          </p15:clr>
        </p15:guide>
        <p15:guide id="4" orient="horz" pos="936"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4" name="Picture 13" descr="Logo&#10;&#10;Description automatically generated">
            <a:extLst>
              <a:ext uri="{FF2B5EF4-FFF2-40B4-BE49-F238E27FC236}">
                <a16:creationId xmlns:a16="http://schemas.microsoft.com/office/drawing/2014/main" id="{351F7529-2B40-C449-ACE3-99A38B7B0F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dirty="0"/>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70120"/>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936" userDrawn="1">
          <p15:clr>
            <a:srgbClr val="FBAE40"/>
          </p15:clr>
        </p15:guide>
        <p15:guide id="4" orient="horz" pos="1224"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1" name="Picture 10" descr="Logo&#10;&#10;Description automatically generated">
            <a:extLst>
              <a:ext uri="{FF2B5EF4-FFF2-40B4-BE49-F238E27FC236}">
                <a16:creationId xmlns:a16="http://schemas.microsoft.com/office/drawing/2014/main" id="{EC224597-8715-D34F-A07C-F9AE1EF2A1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126685"/>
      </p:ext>
    </p:extLst>
  </p:cSld>
  <p:clrMapOvr>
    <a:masterClrMapping/>
  </p:clrMapOvr>
  <p:extLst>
    <p:ext uri="{DCECCB84-F9BA-43D5-87BE-67443E8EF086}">
      <p15:sldGuideLst xmlns:p15="http://schemas.microsoft.com/office/powerpoint/2012/main">
        <p15:guide id="1" orient="horz" pos="2160"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 clipart&#10;&#10;Description automatically generated">
            <a:extLst>
              <a:ext uri="{FF2B5EF4-FFF2-40B4-BE49-F238E27FC236}">
                <a16:creationId xmlns:a16="http://schemas.microsoft.com/office/drawing/2014/main" id="{F1B39193-F8AF-2F45-A45C-2AFCCB80D047}"/>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spTree>
    <p:extLst>
      <p:ext uri="{BB962C8B-B14F-4D97-AF65-F5344CB8AC3E}">
        <p14:creationId xmlns:p14="http://schemas.microsoft.com/office/powerpoint/2010/main" val="1272905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9426917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68652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8" name="Picture 17" descr="Logo&#10;&#10;Description automatically generated">
            <a:extLst>
              <a:ext uri="{FF2B5EF4-FFF2-40B4-BE49-F238E27FC236}">
                <a16:creationId xmlns:a16="http://schemas.microsoft.com/office/drawing/2014/main" id="{2F119EDA-9392-0544-ACC8-3C3BAB3C83C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95768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dirty="0"/>
              <a:t>Add body text here–Lorem ipsum dolor sit </a:t>
            </a:r>
            <a:r>
              <a:rPr lang="en-US" dirty="0" err="1"/>
              <a:t>amet</a:t>
            </a:r>
            <a:endParaRPr lang="en-US" dirty="0"/>
          </a:p>
        </p:txBody>
      </p:sp>
      <p:pic>
        <p:nvPicPr>
          <p:cNvPr id="11" name="Picture 10" descr="Logo&#10;&#10;Description automatically generated">
            <a:extLst>
              <a:ext uri="{FF2B5EF4-FFF2-40B4-BE49-F238E27FC236}">
                <a16:creationId xmlns:a16="http://schemas.microsoft.com/office/drawing/2014/main" id="{182A9DD2-DB6A-814F-B033-4A4301ED42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035370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pic>
        <p:nvPicPr>
          <p:cNvPr id="19" name="Picture 18" descr="Logo&#10;&#10;Description automatically generated">
            <a:extLst>
              <a:ext uri="{FF2B5EF4-FFF2-40B4-BE49-F238E27FC236}">
                <a16:creationId xmlns:a16="http://schemas.microsoft.com/office/drawing/2014/main" id="{4BA91AE6-204A-BF4C-8B70-11BD3F742DE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8" name="Picture 7">
            <a:extLst>
              <a:ext uri="{FF2B5EF4-FFF2-40B4-BE49-F238E27FC236}">
                <a16:creationId xmlns:a16="http://schemas.microsoft.com/office/drawing/2014/main" id="{F18169F3-1E93-BCDA-25B5-530400BDF74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3"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324635861"/>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46815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dirty="0"/>
              <a:t>ADD PHOTO HERE</a:t>
            </a: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Tree>
    <p:extLst>
      <p:ext uri="{BB962C8B-B14F-4D97-AF65-F5344CB8AC3E}">
        <p14:creationId xmlns:p14="http://schemas.microsoft.com/office/powerpoint/2010/main" val="32937730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4875982"/>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dirty="0"/>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Tree>
    <p:extLst>
      <p:ext uri="{BB962C8B-B14F-4D97-AF65-F5344CB8AC3E}">
        <p14:creationId xmlns:p14="http://schemas.microsoft.com/office/powerpoint/2010/main" val="3232076728"/>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26" name="Picture 25" descr="Logo&#10;&#10;Description automatically generated">
            <a:extLst>
              <a:ext uri="{FF2B5EF4-FFF2-40B4-BE49-F238E27FC236}">
                <a16:creationId xmlns:a16="http://schemas.microsoft.com/office/drawing/2014/main" id="{E6571758-38E8-8443-8E30-CABA2E0B43C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dirty="0"/>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146528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34" name="Picture 33" descr="Logo&#10;&#10;Description automatically generated">
            <a:extLst>
              <a:ext uri="{FF2B5EF4-FFF2-40B4-BE49-F238E27FC236}">
                <a16:creationId xmlns:a16="http://schemas.microsoft.com/office/drawing/2014/main" id="{FF444141-5F5D-0A4B-B3B1-D579875621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02132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clipart&#10;&#10;Description automatically generated">
            <a:extLst>
              <a:ext uri="{FF2B5EF4-FFF2-40B4-BE49-F238E27FC236}">
                <a16:creationId xmlns:a16="http://schemas.microsoft.com/office/drawing/2014/main" id="{145C3063-15BD-654C-9219-D8942C102CA9}"/>
              </a:ext>
            </a:extLst>
          </p:cNvPr>
          <p:cNvPicPr>
            <a:picLocks noChangeAspect="1"/>
          </p:cNvPicPr>
          <p:nvPr userDrawn="1"/>
        </p:nvPicPr>
        <p:blipFill>
          <a:blip r:embed="rId2"/>
          <a:stretch>
            <a:fillRect/>
          </a:stretch>
        </p:blipFill>
        <p:spPr>
          <a:xfrm>
            <a:off x="232556" y="6343600"/>
            <a:ext cx="730346" cy="232382"/>
          </a:xfrm>
          <a:prstGeom prst="rect">
            <a:avLst/>
          </a:prstGeom>
        </p:spPr>
      </p:pic>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91027272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pic>
        <p:nvPicPr>
          <p:cNvPr id="20" name="Picture 19" descr="Logo&#10;&#10;Description automatically generated">
            <a:extLst>
              <a:ext uri="{FF2B5EF4-FFF2-40B4-BE49-F238E27FC236}">
                <a16:creationId xmlns:a16="http://schemas.microsoft.com/office/drawing/2014/main" id="{96476946-9985-9A4D-B5AF-7FB5D60D175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176040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2" name="Picture 21" descr="Logo&#10;&#10;Description automatically generated">
            <a:extLst>
              <a:ext uri="{FF2B5EF4-FFF2-40B4-BE49-F238E27FC236}">
                <a16:creationId xmlns:a16="http://schemas.microsoft.com/office/drawing/2014/main" id="{B105C35A-1449-FE49-B5BE-4BC1AB5D79B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83615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28947071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a:p>
            <a:pPr lvl="0"/>
            <a:endParaRPr lang="en-US" dirty="0"/>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70" r:id="rId2"/>
    <p:sldLayoutId id="2147483900" r:id="rId3"/>
    <p:sldLayoutId id="2147483908" r:id="rId4"/>
    <p:sldLayoutId id="2147483909" r:id="rId5"/>
    <p:sldLayoutId id="2147483829" r:id="rId6"/>
    <p:sldLayoutId id="2147483929" r:id="rId7"/>
    <p:sldLayoutId id="2147483871" r:id="rId8"/>
    <p:sldLayoutId id="2147483924" r:id="rId9"/>
    <p:sldLayoutId id="2147483792" r:id="rId10"/>
    <p:sldLayoutId id="2147483872" r:id="rId11"/>
    <p:sldLayoutId id="2147483901" r:id="rId12"/>
    <p:sldLayoutId id="2147483910" r:id="rId13"/>
    <p:sldLayoutId id="2147483911" r:id="rId14"/>
    <p:sldLayoutId id="2147483874" r:id="rId15"/>
    <p:sldLayoutId id="2147483873" r:id="rId16"/>
    <p:sldLayoutId id="2147483828" r:id="rId17"/>
    <p:sldLayoutId id="2147483931" r:id="rId18"/>
    <p:sldLayoutId id="2147483847" r:id="rId19"/>
    <p:sldLayoutId id="2147483925" r:id="rId20"/>
    <p:sldLayoutId id="2147483913" r:id="rId21"/>
    <p:sldLayoutId id="2147483903" r:id="rId22"/>
    <p:sldLayoutId id="2147483930" r:id="rId23"/>
    <p:sldLayoutId id="2147483904" r:id="rId24"/>
    <p:sldLayoutId id="2147483784" r:id="rId25"/>
    <p:sldLayoutId id="2147483842" r:id="rId26"/>
    <p:sldLayoutId id="2147483905" r:id="rId27"/>
    <p:sldLayoutId id="2147483915" r:id="rId28"/>
    <p:sldLayoutId id="2147483841" r:id="rId29"/>
    <p:sldLayoutId id="2147483855" r:id="rId30"/>
    <p:sldLayoutId id="2147483895" r:id="rId31"/>
    <p:sldLayoutId id="2147483889" r:id="rId32"/>
    <p:sldLayoutId id="2147483896" r:id="rId33"/>
    <p:sldLayoutId id="2147483891" r:id="rId34"/>
    <p:sldLayoutId id="2147483890" r:id="rId35"/>
    <p:sldLayoutId id="2147483892" r:id="rId36"/>
    <p:sldLayoutId id="2147483906" r:id="rId37"/>
    <p:sldLayoutId id="2147483907" r:id="rId38"/>
    <p:sldLayoutId id="2147483766" r:id="rId39"/>
    <p:sldLayoutId id="2147483856" r:id="rId40"/>
    <p:sldLayoutId id="2147483857" r:id="rId41"/>
    <p:sldLayoutId id="2147483815" r:id="rId42"/>
    <p:sldLayoutId id="2147483816" r:id="rId43"/>
    <p:sldLayoutId id="2147483838" r:id="rId44"/>
    <p:sldLayoutId id="2147483839" r:id="rId45"/>
    <p:sldLayoutId id="2147483853" r:id="rId46"/>
    <p:sldLayoutId id="2147483877" r:id="rId47"/>
    <p:sldLayoutId id="2147483814" r:id="rId48"/>
    <p:sldLayoutId id="2147483791" r:id="rId49"/>
    <p:sldLayoutId id="2147483804" r:id="rId50"/>
    <p:sldLayoutId id="2147483802" r:id="rId51"/>
    <p:sldLayoutId id="2147483865" r:id="rId52"/>
    <p:sldLayoutId id="2147483866" r:id="rId53"/>
    <p:sldLayoutId id="2147483867" r:id="rId54"/>
    <p:sldLayoutId id="2147483876" r:id="rId55"/>
    <p:sldLayoutId id="2147483868" r:id="rId56"/>
    <p:sldLayoutId id="2147483869" r:id="rId57"/>
    <p:sldLayoutId id="2147483881" r:id="rId58"/>
    <p:sldLayoutId id="2147483882" r:id="rId59"/>
    <p:sldLayoutId id="2147483886" r:id="rId60"/>
    <p:sldLayoutId id="2147483893" r:id="rId61"/>
    <p:sldLayoutId id="2147483880" r:id="rId62"/>
    <p:sldLayoutId id="2147483887" r:id="rId63"/>
    <p:sldLayoutId id="2147483805" r:id="rId64"/>
    <p:sldLayoutId id="2147483777" r:id="rId65"/>
    <p:sldLayoutId id="2147483885" r:id="rId66"/>
    <p:sldLayoutId id="2147483785" r:id="rId67"/>
    <p:sldLayoutId id="2147483799" r:id="rId68"/>
    <p:sldLayoutId id="2147483823" r:id="rId69"/>
    <p:sldLayoutId id="2147483864" r:id="rId70"/>
    <p:sldLayoutId id="2147483897" r:id="rId71"/>
    <p:sldLayoutId id="2147483819" r:id="rId72"/>
    <p:sldLayoutId id="2147483822" r:id="rId73"/>
    <p:sldLayoutId id="2147483831" r:id="rId74"/>
    <p:sldLayoutId id="2147483788" r:id="rId75"/>
    <p:sldLayoutId id="2147483798" r:id="rId76"/>
    <p:sldLayoutId id="2147483917" r:id="rId77"/>
    <p:sldLayoutId id="2147483918" r:id="rId78"/>
    <p:sldLayoutId id="2147483927" r:id="rId79"/>
    <p:sldLayoutId id="2147483859" r:id="rId80"/>
    <p:sldLayoutId id="2147483860" r:id="rId81"/>
    <p:sldLayoutId id="2147483863" r:id="rId82"/>
    <p:sldLayoutId id="2147483824" r:id="rId83"/>
    <p:sldLayoutId id="2147483833" r:id="rId84"/>
    <p:sldLayoutId id="2147483884" r:id="rId85"/>
    <p:sldLayoutId id="2147483827" r:id="rId86"/>
    <p:sldLayoutId id="2147483854" r:id="rId87"/>
    <p:sldLayoutId id="2147483811" r:id="rId88"/>
    <p:sldLayoutId id="2147483826" r:id="rId89"/>
    <p:sldLayoutId id="2147483861" r:id="rId90"/>
    <p:sldLayoutId id="2147483888" r:id="rId91"/>
    <p:sldLayoutId id="2147483878" r:id="rId92"/>
    <p:sldLayoutId id="2147483879" r:id="rId93"/>
    <p:sldLayoutId id="2147483825" r:id="rId94"/>
    <p:sldLayoutId id="2147483845" r:id="rId95"/>
    <p:sldLayoutId id="2147483810" r:id="rId96"/>
    <p:sldLayoutId id="2147483850" r:id="rId97"/>
    <p:sldLayoutId id="2147483813" r:id="rId98"/>
    <p:sldLayoutId id="2147483852" r:id="rId99"/>
    <p:sldLayoutId id="2147483894" r:id="rId100"/>
    <p:sldLayoutId id="2147483883" r:id="rId101"/>
    <p:sldLayoutId id="2147483767" r:id="rId102"/>
    <p:sldLayoutId id="2147483821" r:id="rId103"/>
    <p:sldLayoutId id="2147483846" r:id="rId104"/>
    <p:sldLayoutId id="2147483875" r:id="rId105"/>
    <p:sldLayoutId id="2147483809" r:id="rId106"/>
    <p:sldLayoutId id="2147483834" r:id="rId107"/>
    <p:sldLayoutId id="2147483835" r:id="rId108"/>
    <p:sldLayoutId id="2147483851" r:id="rId109"/>
    <p:sldLayoutId id="2147483786" r:id="rId110"/>
    <p:sldLayoutId id="2147483898" r:id="rId111"/>
    <p:sldLayoutId id="2147483782" r:id="rId112"/>
    <p:sldLayoutId id="2147483919" r:id="rId113"/>
    <p:sldLayoutId id="2147483899" r:id="rId114"/>
    <p:sldLayoutId id="2147483797" r:id="rId115"/>
    <p:sldLayoutId id="2147483920" r:id="rId116"/>
    <p:sldLayoutId id="2147483926" r:id="rId117"/>
    <p:sldLayoutId id="2147483923" r:id="rId118"/>
    <p:sldLayoutId id="2147483921" r:id="rId119"/>
    <p:sldLayoutId id="2147483916"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userDrawn="1">
          <p15:clr>
            <a:srgbClr val="F26B43"/>
          </p15:clr>
        </p15:guide>
        <p15:guide id="26" pos="3840" userDrawn="1">
          <p15:clr>
            <a:srgbClr val="F26B43"/>
          </p15:clr>
        </p15:guide>
        <p15:guide id="27" pos="2880" userDrawn="1">
          <p15:clr>
            <a:srgbClr val="F26B43"/>
          </p15:clr>
        </p15:guide>
        <p15:guide id="28" pos="3984" userDrawn="1">
          <p15:clr>
            <a:srgbClr val="F26B43"/>
          </p15:clr>
        </p15:guide>
        <p15:guide id="29" pos="4800" userDrawn="1">
          <p15:clr>
            <a:srgbClr val="F26B43"/>
          </p15:clr>
        </p15:guide>
        <p15:guide id="30" pos="5616" userDrawn="1">
          <p15:clr>
            <a:srgbClr val="F26B43"/>
          </p15:clr>
        </p15:guide>
        <p15:guide id="31" pos="2064" userDrawn="1">
          <p15:clr>
            <a:srgbClr val="F26B43"/>
          </p15:clr>
        </p15:guide>
        <p15:guide id="32" pos="1920" userDrawn="1">
          <p15:clr>
            <a:srgbClr val="F26B43"/>
          </p15:clr>
        </p15:guide>
        <p15:guide id="33" pos="1776" userDrawn="1">
          <p15:clr>
            <a:srgbClr val="F26B43"/>
          </p15:clr>
        </p15:guide>
        <p15:guide id="34" pos="144" userDrawn="1">
          <p15:clr>
            <a:srgbClr val="F26B43"/>
          </p15:clr>
        </p15:guide>
        <p15:guide id="35" pos="5904" userDrawn="1">
          <p15:clr>
            <a:srgbClr val="F26B43"/>
          </p15:clr>
        </p15:guide>
        <p15:guide id="36" orient="horz" pos="216" userDrawn="1">
          <p15:clr>
            <a:srgbClr val="F26B43"/>
          </p15:clr>
        </p15:guide>
        <p15:guide id="37" orient="horz" pos="4104" userDrawn="1">
          <p15:clr>
            <a:srgbClr val="F26B43"/>
          </p15:clr>
        </p15:guide>
        <p15:guide id="38" pos="960" userDrawn="1">
          <p15:clr>
            <a:srgbClr val="F26B43"/>
          </p15:clr>
        </p15:guide>
        <p15:guide id="39" pos="5760" userDrawn="1">
          <p15:clr>
            <a:srgbClr val="F26B43"/>
          </p15:clr>
        </p15:guide>
        <p15:guide id="40" orient="horz" pos="552" userDrawn="1">
          <p15:clr>
            <a:srgbClr val="F26B43"/>
          </p15:clr>
        </p15:guide>
        <p15:guide id="41" orient="horz" pos="3792" userDrawn="1">
          <p15:clr>
            <a:srgbClr val="F26B43"/>
          </p15:clr>
        </p15:guide>
        <p15:guide id="42" orient="horz" pos="2160" userDrawn="1">
          <p15:clr>
            <a:srgbClr val="F26B43"/>
          </p15:clr>
        </p15:guide>
        <p15:guide id="44" orient="horz" pos="1080" userDrawn="1">
          <p15:clr>
            <a:srgbClr val="F26B43"/>
          </p15:clr>
        </p15:guide>
        <p15:guide id="45" orient="horz" pos="2688" userDrawn="1">
          <p15:clr>
            <a:srgbClr val="F26B43"/>
          </p15:clr>
        </p15:guide>
        <p15:guide id="47" orient="horz" pos="3264" userDrawn="1">
          <p15:clr>
            <a:srgbClr val="F26B43"/>
          </p15:clr>
        </p15:guide>
        <p15:guide id="49" orient="horz" pos="1632" userDrawn="1">
          <p15:clr>
            <a:srgbClr val="F26B43"/>
          </p15:clr>
        </p15:guide>
        <p15:guide id="51" pos="7536" userDrawn="1">
          <p15:clr>
            <a:srgbClr val="F26B43"/>
          </p15:clr>
        </p15:guide>
        <p15:guide id="52" pos="6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22C1C2-3C23-6245-9606-B7DB8FB1F586}"/>
              </a:ext>
            </a:extLst>
          </p:cNvPr>
          <p:cNvSpPr>
            <a:spLocks noGrp="1"/>
          </p:cNvSpPr>
          <p:nvPr>
            <p:ph type="body" sz="quarter" idx="14"/>
          </p:nvPr>
        </p:nvSpPr>
        <p:spPr>
          <a:xfrm>
            <a:off x="151486" y="1596171"/>
            <a:ext cx="6624320" cy="2552699"/>
          </a:xfrm>
        </p:spPr>
        <p:txBody>
          <a:bodyPr/>
          <a:lstStyle/>
          <a:p>
            <a:r>
              <a:rPr lang="en-US" sz="7000" dirty="0"/>
              <a:t>Advanced Python</a:t>
            </a:r>
            <a:endParaRPr lang="en-MX" sz="7000" dirty="0"/>
          </a:p>
        </p:txBody>
      </p:sp>
      <p:sp>
        <p:nvSpPr>
          <p:cNvPr id="12" name="Text Placeholder 11">
            <a:extLst>
              <a:ext uri="{FF2B5EF4-FFF2-40B4-BE49-F238E27FC236}">
                <a16:creationId xmlns:a16="http://schemas.microsoft.com/office/drawing/2014/main" id="{92DD1B27-5B5E-A74D-B273-DAC23B99ADDF}"/>
              </a:ext>
            </a:extLst>
          </p:cNvPr>
          <p:cNvSpPr>
            <a:spLocks noGrp="1"/>
          </p:cNvSpPr>
          <p:nvPr>
            <p:ph type="body" sz="quarter" idx="13"/>
          </p:nvPr>
        </p:nvSpPr>
        <p:spPr/>
        <p:txBody>
          <a:bodyPr/>
          <a:lstStyle/>
          <a:p>
            <a:r>
              <a:rPr lang="en-US" dirty="0"/>
              <a:t>Jun 2023</a:t>
            </a:r>
          </a:p>
        </p:txBody>
      </p:sp>
      <p:sp>
        <p:nvSpPr>
          <p:cNvPr id="13" name="Text Placeholder 12">
            <a:extLst>
              <a:ext uri="{FF2B5EF4-FFF2-40B4-BE49-F238E27FC236}">
                <a16:creationId xmlns:a16="http://schemas.microsoft.com/office/drawing/2014/main" id="{485F1630-AFF9-C040-91C5-9027172A0DDA}"/>
              </a:ext>
            </a:extLst>
          </p:cNvPr>
          <p:cNvSpPr>
            <a:spLocks noGrp="1"/>
          </p:cNvSpPr>
          <p:nvPr>
            <p:ph type="body" sz="quarter" idx="17"/>
          </p:nvPr>
        </p:nvSpPr>
        <p:spPr>
          <a:xfrm>
            <a:off x="283464" y="4680896"/>
            <a:ext cx="5641848" cy="457200"/>
          </a:xfrm>
        </p:spPr>
        <p:txBody>
          <a:bodyPr/>
          <a:lstStyle/>
          <a:p>
            <a:r>
              <a:rPr lang="en-US" sz="2400" dirty="0"/>
              <a:t>Python Academy</a:t>
            </a:r>
          </a:p>
        </p:txBody>
      </p:sp>
    </p:spTree>
    <p:extLst>
      <p:ext uri="{BB962C8B-B14F-4D97-AF65-F5344CB8AC3E}">
        <p14:creationId xmlns:p14="http://schemas.microsoft.com/office/powerpoint/2010/main" val="313504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What can do with files..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2</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File management</a:t>
            </a:r>
          </a:p>
        </p:txBody>
      </p:sp>
    </p:spTree>
    <p:extLst>
      <p:ext uri="{BB962C8B-B14F-4D97-AF65-F5344CB8AC3E}">
        <p14:creationId xmlns:p14="http://schemas.microsoft.com/office/powerpoint/2010/main" val="3103673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Python assumes that every file is hidden behind an object of an adequate class.</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11</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File handles</a:t>
            </a:r>
          </a:p>
        </p:txBody>
      </p:sp>
      <p:sp>
        <p:nvSpPr>
          <p:cNvPr id="6" name="TextBox 5">
            <a:extLst>
              <a:ext uri="{FF2B5EF4-FFF2-40B4-BE49-F238E27FC236}">
                <a16:creationId xmlns:a16="http://schemas.microsoft.com/office/drawing/2014/main" id="{5A0E99C6-FC29-463E-2A22-3C920679BC3E}"/>
              </a:ext>
            </a:extLst>
          </p:cNvPr>
          <p:cNvSpPr txBox="1"/>
          <p:nvPr/>
        </p:nvSpPr>
        <p:spPr>
          <a:xfrm>
            <a:off x="460664" y="2229036"/>
            <a:ext cx="6097384" cy="1200329"/>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Opening the streams</a:t>
            </a:r>
          </a:p>
          <a:p>
            <a:pPr algn="l"/>
            <a:endParaRPr lang="en-US" dirty="0">
              <a:solidFill>
                <a:srgbClr val="0000FF"/>
              </a:solidFill>
              <a:latin typeface="courier new" panose="02070309020205020404" pitchFamily="49" charset="0"/>
            </a:endParaRPr>
          </a:p>
          <a:p>
            <a:pPr algn="l"/>
            <a:r>
              <a:rPr lang="en-US" b="0" i="0" dirty="0">
                <a:solidFill>
                  <a:srgbClr val="000000"/>
                </a:solidFill>
                <a:effectLst/>
                <a:latin typeface="courier new" panose="02070309020205020404" pitchFamily="49" charset="0"/>
              </a:rPr>
              <a:t>stream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open</a:t>
            </a:r>
            <a:r>
              <a:rPr lang="en-US" b="0" i="0" dirty="0">
                <a:solidFill>
                  <a:srgbClr val="000000"/>
                </a:solidFill>
                <a:effectLst/>
                <a:latin typeface="courier new" panose="02070309020205020404" pitchFamily="49" charset="0"/>
              </a:rPr>
              <a:t>(file, mode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solidFill>
                  <a:srgbClr val="036A07"/>
                </a:solidFill>
                <a:effectLst/>
                <a:latin typeface="courier new" panose="02070309020205020404" pitchFamily="49" charset="0"/>
              </a:rPr>
              <a:t>'r'</a:t>
            </a:r>
            <a:r>
              <a:rPr lang="en-US" b="0" i="0" dirty="0">
                <a:solidFill>
                  <a:srgbClr val="000000"/>
                </a:solidFill>
                <a:effectLst/>
                <a:latin typeface="courier new" panose="02070309020205020404" pitchFamily="49" charset="0"/>
              </a:rPr>
              <a:t>, encoding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solidFill>
                  <a:srgbClr val="585CF6"/>
                </a:solidFill>
                <a:effectLst/>
                <a:latin typeface="courier new" panose="02070309020205020404" pitchFamily="49" charset="0"/>
              </a:rPr>
              <a:t>None</a:t>
            </a:r>
            <a:r>
              <a:rPr lang="en-US" b="0" i="0" dirty="0">
                <a:solidFill>
                  <a:srgbClr val="000000"/>
                </a:solidFill>
                <a:effectLst/>
                <a:latin typeface="courier new" panose="02070309020205020404" pitchFamily="49" charset="0"/>
              </a:rPr>
              <a:t>)</a:t>
            </a:r>
            <a:endParaRPr lang="en-US" b="0" i="0" dirty="0">
              <a:effectLst/>
              <a:latin typeface="courier new" panose="02070309020205020404" pitchFamily="49" charset="0"/>
            </a:endParaRPr>
          </a:p>
        </p:txBody>
      </p:sp>
      <p:graphicFrame>
        <p:nvGraphicFramePr>
          <p:cNvPr id="5" name="Table 6">
            <a:extLst>
              <a:ext uri="{FF2B5EF4-FFF2-40B4-BE49-F238E27FC236}">
                <a16:creationId xmlns:a16="http://schemas.microsoft.com/office/drawing/2014/main" id="{006E2746-CC82-FD73-0396-AB33B24A1F85}"/>
              </a:ext>
            </a:extLst>
          </p:cNvPr>
          <p:cNvGraphicFramePr>
            <a:graphicFrameLocks noGrp="1"/>
          </p:cNvGraphicFramePr>
          <p:nvPr>
            <p:extLst>
              <p:ext uri="{D42A27DB-BD31-4B8C-83A1-F6EECF244321}">
                <p14:modId xmlns:p14="http://schemas.microsoft.com/office/powerpoint/2010/main" val="1369968955"/>
              </p:ext>
            </p:extLst>
          </p:nvPr>
        </p:nvGraphicFramePr>
        <p:xfrm>
          <a:off x="2946400" y="355430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35415566"/>
                    </a:ext>
                  </a:extLst>
                </a:gridCol>
                <a:gridCol w="2709333">
                  <a:extLst>
                    <a:ext uri="{9D8B030D-6E8A-4147-A177-3AD203B41FA5}">
                      <a16:colId xmlns:a16="http://schemas.microsoft.com/office/drawing/2014/main" val="3386796901"/>
                    </a:ext>
                  </a:extLst>
                </a:gridCol>
                <a:gridCol w="2709333">
                  <a:extLst>
                    <a:ext uri="{9D8B030D-6E8A-4147-A177-3AD203B41FA5}">
                      <a16:colId xmlns:a16="http://schemas.microsoft.com/office/drawing/2014/main" val="3763900617"/>
                    </a:ext>
                  </a:extLst>
                </a:gridCol>
              </a:tblGrid>
              <a:tr h="370840">
                <a:tc>
                  <a:txBody>
                    <a:bodyPr/>
                    <a:lstStyle/>
                    <a:p>
                      <a:pPr algn="l"/>
                      <a:r>
                        <a:rPr lang="en-US" b="1" dirty="0">
                          <a:solidFill>
                            <a:schemeClr val="bg1"/>
                          </a:solidFill>
                          <a:effectLst/>
                        </a:rPr>
                        <a:t>Text mode</a:t>
                      </a:r>
                    </a:p>
                  </a:txBody>
                  <a:tcPr anchor="ctr"/>
                </a:tc>
                <a:tc>
                  <a:txBody>
                    <a:bodyPr/>
                    <a:lstStyle/>
                    <a:p>
                      <a:pPr algn="l"/>
                      <a:r>
                        <a:rPr lang="en-US" b="1" dirty="0">
                          <a:solidFill>
                            <a:schemeClr val="bg1"/>
                          </a:solidFill>
                          <a:effectLst/>
                        </a:rPr>
                        <a:t>Binary mode</a:t>
                      </a:r>
                    </a:p>
                  </a:txBody>
                  <a:tcPr anchor="ctr"/>
                </a:tc>
                <a:tc>
                  <a:txBody>
                    <a:bodyPr/>
                    <a:lstStyle/>
                    <a:p>
                      <a:pPr algn="l"/>
                      <a:r>
                        <a:rPr lang="en-US" b="1" dirty="0">
                          <a:solidFill>
                            <a:schemeClr val="bg1"/>
                          </a:solidFill>
                          <a:effectLst/>
                        </a:rPr>
                        <a:t>Description</a:t>
                      </a:r>
                    </a:p>
                  </a:txBody>
                  <a:tcPr anchor="ctr"/>
                </a:tc>
                <a:extLst>
                  <a:ext uri="{0D108BD9-81ED-4DB2-BD59-A6C34878D82A}">
                    <a16:rowId xmlns:a16="http://schemas.microsoft.com/office/drawing/2014/main" val="2329605994"/>
                  </a:ext>
                </a:extLst>
              </a:tr>
              <a:tr h="370840">
                <a:tc>
                  <a:txBody>
                    <a:bodyPr/>
                    <a:lstStyle/>
                    <a:p>
                      <a:pPr algn="l"/>
                      <a:r>
                        <a:rPr lang="en-US">
                          <a:solidFill>
                            <a:srgbClr val="222222"/>
                          </a:solidFill>
                          <a:effectLst/>
                        </a:rPr>
                        <a:t>rt</a:t>
                      </a:r>
                    </a:p>
                  </a:txBody>
                  <a:tcPr anchor="ctr"/>
                </a:tc>
                <a:tc>
                  <a:txBody>
                    <a:bodyPr/>
                    <a:lstStyle/>
                    <a:p>
                      <a:pPr algn="l"/>
                      <a:r>
                        <a:rPr lang="en-US">
                          <a:solidFill>
                            <a:srgbClr val="222222"/>
                          </a:solidFill>
                          <a:effectLst/>
                        </a:rPr>
                        <a:t>rb</a:t>
                      </a:r>
                    </a:p>
                  </a:txBody>
                  <a:tcPr anchor="ctr"/>
                </a:tc>
                <a:tc>
                  <a:txBody>
                    <a:bodyPr/>
                    <a:lstStyle/>
                    <a:p>
                      <a:pPr algn="l"/>
                      <a:r>
                        <a:rPr lang="en-US">
                          <a:solidFill>
                            <a:srgbClr val="222222"/>
                          </a:solidFill>
                          <a:effectLst/>
                        </a:rPr>
                        <a:t>read</a:t>
                      </a:r>
                    </a:p>
                  </a:txBody>
                  <a:tcPr anchor="ctr"/>
                </a:tc>
                <a:extLst>
                  <a:ext uri="{0D108BD9-81ED-4DB2-BD59-A6C34878D82A}">
                    <a16:rowId xmlns:a16="http://schemas.microsoft.com/office/drawing/2014/main" val="3349720389"/>
                  </a:ext>
                </a:extLst>
              </a:tr>
              <a:tr h="370840">
                <a:tc>
                  <a:txBody>
                    <a:bodyPr/>
                    <a:lstStyle/>
                    <a:p>
                      <a:pPr algn="l"/>
                      <a:r>
                        <a:rPr lang="en-US" dirty="0" err="1">
                          <a:solidFill>
                            <a:srgbClr val="222222"/>
                          </a:solidFill>
                          <a:effectLst/>
                        </a:rPr>
                        <a:t>wt</a:t>
                      </a:r>
                      <a:endParaRPr lang="en-US" dirty="0">
                        <a:solidFill>
                          <a:srgbClr val="222222"/>
                        </a:solidFill>
                        <a:effectLst/>
                      </a:endParaRPr>
                    </a:p>
                  </a:txBody>
                  <a:tcPr anchor="ctr"/>
                </a:tc>
                <a:tc>
                  <a:txBody>
                    <a:bodyPr/>
                    <a:lstStyle/>
                    <a:p>
                      <a:pPr algn="l"/>
                      <a:r>
                        <a:rPr lang="en-US">
                          <a:solidFill>
                            <a:srgbClr val="222222"/>
                          </a:solidFill>
                          <a:effectLst/>
                        </a:rPr>
                        <a:t>wb</a:t>
                      </a:r>
                    </a:p>
                  </a:txBody>
                  <a:tcPr anchor="ctr"/>
                </a:tc>
                <a:tc>
                  <a:txBody>
                    <a:bodyPr/>
                    <a:lstStyle/>
                    <a:p>
                      <a:pPr algn="l"/>
                      <a:r>
                        <a:rPr lang="en-US">
                          <a:solidFill>
                            <a:srgbClr val="222222"/>
                          </a:solidFill>
                          <a:effectLst/>
                        </a:rPr>
                        <a:t>write</a:t>
                      </a:r>
                    </a:p>
                  </a:txBody>
                  <a:tcPr anchor="ctr"/>
                </a:tc>
                <a:extLst>
                  <a:ext uri="{0D108BD9-81ED-4DB2-BD59-A6C34878D82A}">
                    <a16:rowId xmlns:a16="http://schemas.microsoft.com/office/drawing/2014/main" val="3208453191"/>
                  </a:ext>
                </a:extLst>
              </a:tr>
              <a:tr h="370840">
                <a:tc>
                  <a:txBody>
                    <a:bodyPr/>
                    <a:lstStyle/>
                    <a:p>
                      <a:pPr algn="l"/>
                      <a:r>
                        <a:rPr lang="en-US">
                          <a:solidFill>
                            <a:srgbClr val="222222"/>
                          </a:solidFill>
                          <a:effectLst/>
                        </a:rPr>
                        <a:t>at</a:t>
                      </a:r>
                    </a:p>
                  </a:txBody>
                  <a:tcPr anchor="ctr"/>
                </a:tc>
                <a:tc>
                  <a:txBody>
                    <a:bodyPr/>
                    <a:lstStyle/>
                    <a:p>
                      <a:pPr algn="l"/>
                      <a:r>
                        <a:rPr lang="en-US">
                          <a:solidFill>
                            <a:srgbClr val="222222"/>
                          </a:solidFill>
                          <a:effectLst/>
                        </a:rPr>
                        <a:t>ab</a:t>
                      </a:r>
                    </a:p>
                  </a:txBody>
                  <a:tcPr anchor="ctr"/>
                </a:tc>
                <a:tc>
                  <a:txBody>
                    <a:bodyPr/>
                    <a:lstStyle/>
                    <a:p>
                      <a:pPr algn="l"/>
                      <a:r>
                        <a:rPr lang="en-US">
                          <a:solidFill>
                            <a:srgbClr val="222222"/>
                          </a:solidFill>
                          <a:effectLst/>
                        </a:rPr>
                        <a:t>append</a:t>
                      </a:r>
                    </a:p>
                  </a:txBody>
                  <a:tcPr anchor="ctr"/>
                </a:tc>
                <a:extLst>
                  <a:ext uri="{0D108BD9-81ED-4DB2-BD59-A6C34878D82A}">
                    <a16:rowId xmlns:a16="http://schemas.microsoft.com/office/drawing/2014/main" val="1506444081"/>
                  </a:ext>
                </a:extLst>
              </a:tr>
              <a:tr h="370840">
                <a:tc>
                  <a:txBody>
                    <a:bodyPr/>
                    <a:lstStyle/>
                    <a:p>
                      <a:pPr algn="l"/>
                      <a:r>
                        <a:rPr lang="en-US">
                          <a:solidFill>
                            <a:srgbClr val="222222"/>
                          </a:solidFill>
                          <a:effectLst/>
                        </a:rPr>
                        <a:t>r+t</a:t>
                      </a:r>
                    </a:p>
                  </a:txBody>
                  <a:tcPr anchor="ctr"/>
                </a:tc>
                <a:tc>
                  <a:txBody>
                    <a:bodyPr/>
                    <a:lstStyle/>
                    <a:p>
                      <a:pPr algn="l"/>
                      <a:r>
                        <a:rPr lang="en-US">
                          <a:solidFill>
                            <a:srgbClr val="222222"/>
                          </a:solidFill>
                          <a:effectLst/>
                        </a:rPr>
                        <a:t>r+b</a:t>
                      </a:r>
                    </a:p>
                  </a:txBody>
                  <a:tcPr anchor="ctr"/>
                </a:tc>
                <a:tc>
                  <a:txBody>
                    <a:bodyPr/>
                    <a:lstStyle/>
                    <a:p>
                      <a:pPr algn="l"/>
                      <a:r>
                        <a:rPr lang="en-US">
                          <a:solidFill>
                            <a:srgbClr val="222222"/>
                          </a:solidFill>
                          <a:effectLst/>
                        </a:rPr>
                        <a:t>read and update</a:t>
                      </a:r>
                    </a:p>
                  </a:txBody>
                  <a:tcPr anchor="ctr"/>
                </a:tc>
                <a:extLst>
                  <a:ext uri="{0D108BD9-81ED-4DB2-BD59-A6C34878D82A}">
                    <a16:rowId xmlns:a16="http://schemas.microsoft.com/office/drawing/2014/main" val="1061732982"/>
                  </a:ext>
                </a:extLst>
              </a:tr>
              <a:tr h="370840">
                <a:tc>
                  <a:txBody>
                    <a:bodyPr/>
                    <a:lstStyle/>
                    <a:p>
                      <a:pPr algn="l"/>
                      <a:r>
                        <a:rPr lang="en-US">
                          <a:solidFill>
                            <a:srgbClr val="222222"/>
                          </a:solidFill>
                          <a:effectLst/>
                        </a:rPr>
                        <a:t>w+t</a:t>
                      </a:r>
                    </a:p>
                  </a:txBody>
                  <a:tcPr anchor="ctr"/>
                </a:tc>
                <a:tc>
                  <a:txBody>
                    <a:bodyPr/>
                    <a:lstStyle/>
                    <a:p>
                      <a:pPr algn="l"/>
                      <a:r>
                        <a:rPr lang="en-US">
                          <a:solidFill>
                            <a:srgbClr val="222222"/>
                          </a:solidFill>
                          <a:effectLst/>
                        </a:rPr>
                        <a:t>w+b</a:t>
                      </a:r>
                    </a:p>
                  </a:txBody>
                  <a:tcPr anchor="ctr"/>
                </a:tc>
                <a:tc>
                  <a:txBody>
                    <a:bodyPr/>
                    <a:lstStyle/>
                    <a:p>
                      <a:pPr algn="l"/>
                      <a:r>
                        <a:rPr lang="en-US" dirty="0">
                          <a:solidFill>
                            <a:srgbClr val="222222"/>
                          </a:solidFill>
                          <a:effectLst/>
                        </a:rPr>
                        <a:t>write and update</a:t>
                      </a:r>
                    </a:p>
                  </a:txBody>
                  <a:tcPr anchor="ctr"/>
                </a:tc>
                <a:extLst>
                  <a:ext uri="{0D108BD9-81ED-4DB2-BD59-A6C34878D82A}">
                    <a16:rowId xmlns:a16="http://schemas.microsoft.com/office/drawing/2014/main" val="2579351503"/>
                  </a:ext>
                </a:extLst>
              </a:tr>
            </a:tbl>
          </a:graphicData>
        </a:graphic>
      </p:graphicFrame>
    </p:spTree>
    <p:extLst>
      <p:ext uri="{BB962C8B-B14F-4D97-AF65-F5344CB8AC3E}">
        <p14:creationId xmlns:p14="http://schemas.microsoft.com/office/powerpoint/2010/main" val="9042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The </a:t>
            </a:r>
            <a:r>
              <a:rPr lang="en-US" sz="1800" dirty="0" err="1">
                <a:solidFill>
                  <a:srgbClr val="222222"/>
                </a:solidFill>
                <a:latin typeface="Open Sans" panose="020B0606030504020204" pitchFamily="34" charset="0"/>
              </a:rPr>
              <a:t>IOError</a:t>
            </a:r>
            <a:r>
              <a:rPr lang="en-US" sz="1800" dirty="0">
                <a:solidFill>
                  <a:srgbClr val="222222"/>
                </a:solidFill>
                <a:latin typeface="Open Sans" panose="020B0606030504020204" pitchFamily="34" charset="0"/>
              </a:rPr>
              <a:t> object is </a:t>
            </a:r>
          </a:p>
          <a:p>
            <a:r>
              <a:rPr lang="en-US" sz="1800" dirty="0">
                <a:solidFill>
                  <a:srgbClr val="222222"/>
                </a:solidFill>
                <a:latin typeface="Open Sans" panose="020B0606030504020204" pitchFamily="34" charset="0"/>
              </a:rPr>
              <a:t>equipped with a </a:t>
            </a:r>
          </a:p>
          <a:p>
            <a:r>
              <a:rPr lang="en-US" sz="1800" dirty="0">
                <a:solidFill>
                  <a:srgbClr val="222222"/>
                </a:solidFill>
                <a:latin typeface="Open Sans" panose="020B0606030504020204" pitchFamily="34" charset="0"/>
              </a:rPr>
              <a:t>property named </a:t>
            </a:r>
            <a:r>
              <a:rPr lang="en-US" sz="1800" dirty="0" err="1">
                <a:solidFill>
                  <a:srgbClr val="222222"/>
                </a:solidFill>
                <a:latin typeface="Open Sans" panose="020B0606030504020204" pitchFamily="34" charset="0"/>
              </a:rPr>
              <a:t>errno</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12</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File handles: Diagnosing stream problems</a:t>
            </a:r>
          </a:p>
        </p:txBody>
      </p:sp>
      <p:graphicFrame>
        <p:nvGraphicFramePr>
          <p:cNvPr id="8" name="Table 8">
            <a:extLst>
              <a:ext uri="{FF2B5EF4-FFF2-40B4-BE49-F238E27FC236}">
                <a16:creationId xmlns:a16="http://schemas.microsoft.com/office/drawing/2014/main" id="{9802CE09-8EA0-4BA5-1CEE-D1DB4C227BB1}"/>
              </a:ext>
            </a:extLst>
          </p:cNvPr>
          <p:cNvGraphicFramePr>
            <a:graphicFrameLocks noGrp="1"/>
          </p:cNvGraphicFramePr>
          <p:nvPr>
            <p:extLst>
              <p:ext uri="{D42A27DB-BD31-4B8C-83A1-F6EECF244321}">
                <p14:modId xmlns:p14="http://schemas.microsoft.com/office/powerpoint/2010/main" val="2457359038"/>
              </p:ext>
            </p:extLst>
          </p:nvPr>
        </p:nvGraphicFramePr>
        <p:xfrm>
          <a:off x="3227476" y="644857"/>
          <a:ext cx="8128000" cy="630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1103545"/>
                    </a:ext>
                  </a:extLst>
                </a:gridCol>
                <a:gridCol w="4064000">
                  <a:extLst>
                    <a:ext uri="{9D8B030D-6E8A-4147-A177-3AD203B41FA5}">
                      <a16:colId xmlns:a16="http://schemas.microsoft.com/office/drawing/2014/main" val="2828848628"/>
                    </a:ext>
                  </a:extLst>
                </a:gridCol>
              </a:tblGrid>
              <a:tr h="370840">
                <a:tc>
                  <a:txBody>
                    <a:bodyPr/>
                    <a:lstStyle/>
                    <a:p>
                      <a:r>
                        <a:rPr lang="en-US" sz="1100" dirty="0"/>
                        <a:t>Error Type</a:t>
                      </a:r>
                    </a:p>
                  </a:txBody>
                  <a:tcPr/>
                </a:tc>
                <a:tc>
                  <a:txBody>
                    <a:bodyPr/>
                    <a:lstStyle/>
                    <a:p>
                      <a:r>
                        <a:rPr lang="en-US" sz="1100" dirty="0"/>
                        <a:t>Description</a:t>
                      </a:r>
                    </a:p>
                  </a:txBody>
                  <a:tcPr/>
                </a:tc>
                <a:extLst>
                  <a:ext uri="{0D108BD9-81ED-4DB2-BD59-A6C34878D82A}">
                    <a16:rowId xmlns:a16="http://schemas.microsoft.com/office/drawing/2014/main" val="896718737"/>
                  </a:ext>
                </a:extLst>
              </a:tr>
              <a:tr h="370840">
                <a:tc>
                  <a:txBody>
                    <a:bodyPr/>
                    <a:lstStyle/>
                    <a:p>
                      <a:r>
                        <a:rPr lang="en-US" sz="1100" b="0" i="0" kern="1200" dirty="0" err="1">
                          <a:solidFill>
                            <a:schemeClr val="dk1"/>
                          </a:solidFill>
                          <a:effectLst/>
                          <a:latin typeface="+mn-lt"/>
                          <a:ea typeface="+mn-ea"/>
                          <a:cs typeface="+mn-cs"/>
                        </a:rPr>
                        <a:t>errno.EACCES</a:t>
                      </a:r>
                      <a:endParaRPr lang="en-US" sz="1100" dirty="0"/>
                    </a:p>
                  </a:txBody>
                  <a:tcPr/>
                </a:tc>
                <a:tc>
                  <a:txBody>
                    <a:bodyPr/>
                    <a:lstStyle/>
                    <a:p>
                      <a:r>
                        <a:rPr lang="en-US" sz="1100" b="0" i="0" kern="1200" dirty="0">
                          <a:solidFill>
                            <a:schemeClr val="dk1"/>
                          </a:solidFill>
                          <a:effectLst/>
                          <a:latin typeface="+mn-lt"/>
                          <a:ea typeface="+mn-ea"/>
                          <a:cs typeface="+mn-cs"/>
                        </a:rPr>
                        <a:t> Permission denied</a:t>
                      </a:r>
                      <a:endParaRPr lang="en-US" sz="1100" dirty="0"/>
                    </a:p>
                  </a:txBody>
                  <a:tcPr/>
                </a:tc>
                <a:extLst>
                  <a:ext uri="{0D108BD9-81ED-4DB2-BD59-A6C34878D82A}">
                    <a16:rowId xmlns:a16="http://schemas.microsoft.com/office/drawing/2014/main" val="2553177668"/>
                  </a:ext>
                </a:extLst>
              </a:tr>
              <a:tr h="370840">
                <a:tc gridSpan="2">
                  <a:txBody>
                    <a:bodyPr/>
                    <a:lstStyle/>
                    <a:p>
                      <a:r>
                        <a:rPr lang="en-US" sz="1100" b="0" i="0" kern="1200" dirty="0">
                          <a:solidFill>
                            <a:schemeClr val="dk1"/>
                          </a:solidFill>
                          <a:effectLst/>
                          <a:latin typeface="+mn-lt"/>
                          <a:ea typeface="+mn-ea"/>
                          <a:cs typeface="+mn-cs"/>
                        </a:rPr>
                        <a:t>The error occurs when you try, for example, to open a file with the </a:t>
                      </a:r>
                      <a:r>
                        <a:rPr lang="en-US" sz="1100" b="0" i="1" kern="1200" dirty="0">
                          <a:solidFill>
                            <a:schemeClr val="dk1"/>
                          </a:solidFill>
                          <a:effectLst/>
                          <a:latin typeface="+mn-lt"/>
                          <a:ea typeface="+mn-ea"/>
                          <a:cs typeface="+mn-cs"/>
                        </a:rPr>
                        <a:t>read only</a:t>
                      </a:r>
                      <a:r>
                        <a:rPr lang="en-US" sz="1100" b="0" i="0" kern="1200" dirty="0">
                          <a:solidFill>
                            <a:schemeClr val="dk1"/>
                          </a:solidFill>
                          <a:effectLst/>
                          <a:latin typeface="+mn-lt"/>
                          <a:ea typeface="+mn-ea"/>
                          <a:cs typeface="+mn-cs"/>
                        </a:rPr>
                        <a:t> attribute for writing.</a:t>
                      </a:r>
                      <a:endParaRPr lang="en-US" sz="1100" dirty="0"/>
                    </a:p>
                  </a:txBody>
                  <a:tcPr/>
                </a:tc>
                <a:tc hMerge="1">
                  <a:txBody>
                    <a:bodyPr/>
                    <a:lstStyle/>
                    <a:p>
                      <a:endParaRPr lang="en-US" dirty="0"/>
                    </a:p>
                  </a:txBody>
                  <a:tcPr/>
                </a:tc>
                <a:extLst>
                  <a:ext uri="{0D108BD9-81ED-4DB2-BD59-A6C34878D82A}">
                    <a16:rowId xmlns:a16="http://schemas.microsoft.com/office/drawing/2014/main" val="1920312316"/>
                  </a:ext>
                </a:extLst>
              </a:tr>
              <a:tr h="370840">
                <a:tc>
                  <a:txBody>
                    <a:bodyPr/>
                    <a:lstStyle/>
                    <a:p>
                      <a:r>
                        <a:rPr lang="en-US" sz="1100" b="0" i="0" kern="1200" dirty="0" err="1">
                          <a:solidFill>
                            <a:schemeClr val="dk1"/>
                          </a:solidFill>
                          <a:effectLst/>
                          <a:latin typeface="+mn-lt"/>
                          <a:ea typeface="+mn-ea"/>
                          <a:cs typeface="+mn-cs"/>
                        </a:rPr>
                        <a:t>errno.EBADF</a:t>
                      </a:r>
                      <a:endParaRPr lang="en-US" sz="1100" dirty="0"/>
                    </a:p>
                  </a:txBody>
                  <a:tcPr/>
                </a:tc>
                <a:tc>
                  <a:txBody>
                    <a:bodyPr/>
                    <a:lstStyle/>
                    <a:p>
                      <a:r>
                        <a:rPr lang="en-US" sz="1100" b="0" i="0" kern="1200" dirty="0">
                          <a:solidFill>
                            <a:schemeClr val="dk1"/>
                          </a:solidFill>
                          <a:effectLst/>
                          <a:latin typeface="+mn-lt"/>
                          <a:ea typeface="+mn-ea"/>
                          <a:cs typeface="+mn-cs"/>
                        </a:rPr>
                        <a:t>Bad file number</a:t>
                      </a:r>
                      <a:endParaRPr lang="en-US" sz="1100" dirty="0"/>
                    </a:p>
                  </a:txBody>
                  <a:tcPr/>
                </a:tc>
                <a:extLst>
                  <a:ext uri="{0D108BD9-81ED-4DB2-BD59-A6C34878D82A}">
                    <a16:rowId xmlns:a16="http://schemas.microsoft.com/office/drawing/2014/main" val="3376791366"/>
                  </a:ext>
                </a:extLst>
              </a:tr>
              <a:tr h="370840">
                <a:tc gridSpan="2">
                  <a:txBody>
                    <a:bodyPr/>
                    <a:lstStyle/>
                    <a:p>
                      <a:r>
                        <a:rPr lang="en-US" sz="1100" b="0" i="0" kern="1200" dirty="0">
                          <a:solidFill>
                            <a:schemeClr val="dk1"/>
                          </a:solidFill>
                          <a:effectLst/>
                          <a:latin typeface="+mn-lt"/>
                          <a:ea typeface="+mn-ea"/>
                          <a:cs typeface="+mn-cs"/>
                        </a:rPr>
                        <a:t>The error occurs when you try, for example, to operate with an unopened stream.</a:t>
                      </a:r>
                      <a:endParaRPr lang="en-US" sz="1100" dirty="0"/>
                    </a:p>
                  </a:txBody>
                  <a:tcPr/>
                </a:tc>
                <a:tc hMerge="1">
                  <a:txBody>
                    <a:bodyPr/>
                    <a:lstStyle/>
                    <a:p>
                      <a:endParaRPr lang="en-US" dirty="0"/>
                    </a:p>
                  </a:txBody>
                  <a:tcPr/>
                </a:tc>
                <a:extLst>
                  <a:ext uri="{0D108BD9-81ED-4DB2-BD59-A6C34878D82A}">
                    <a16:rowId xmlns:a16="http://schemas.microsoft.com/office/drawing/2014/main" val="2023117445"/>
                  </a:ext>
                </a:extLst>
              </a:tr>
              <a:tr h="370840">
                <a:tc>
                  <a:txBody>
                    <a:bodyPr/>
                    <a:lstStyle/>
                    <a:p>
                      <a:r>
                        <a:rPr lang="en-US" sz="1100" b="0" i="0" kern="1200" dirty="0" err="1">
                          <a:solidFill>
                            <a:schemeClr val="dk1"/>
                          </a:solidFill>
                          <a:effectLst/>
                          <a:latin typeface="+mn-lt"/>
                          <a:ea typeface="+mn-ea"/>
                          <a:cs typeface="+mn-cs"/>
                        </a:rPr>
                        <a:t>errno.EEXIST</a:t>
                      </a:r>
                      <a:endParaRPr lang="en-US" sz="1100" dirty="0"/>
                    </a:p>
                  </a:txBody>
                  <a:tcPr/>
                </a:tc>
                <a:tc>
                  <a:txBody>
                    <a:bodyPr/>
                    <a:lstStyle/>
                    <a:p>
                      <a:r>
                        <a:rPr lang="en-US" sz="1100" b="0" i="0" kern="1200" dirty="0">
                          <a:solidFill>
                            <a:schemeClr val="dk1"/>
                          </a:solidFill>
                          <a:effectLst/>
                          <a:latin typeface="+mn-lt"/>
                          <a:ea typeface="+mn-ea"/>
                          <a:cs typeface="+mn-cs"/>
                        </a:rPr>
                        <a:t>File exists</a:t>
                      </a:r>
                      <a:endParaRPr lang="en-US" sz="1100" dirty="0"/>
                    </a:p>
                  </a:txBody>
                  <a:tcPr/>
                </a:tc>
                <a:extLst>
                  <a:ext uri="{0D108BD9-81ED-4DB2-BD59-A6C34878D82A}">
                    <a16:rowId xmlns:a16="http://schemas.microsoft.com/office/drawing/2014/main" val="3224989116"/>
                  </a:ext>
                </a:extLst>
              </a:tr>
              <a:tr h="370840">
                <a:tc gridSpan="2">
                  <a:txBody>
                    <a:bodyPr/>
                    <a:lstStyle/>
                    <a:p>
                      <a:r>
                        <a:rPr lang="en-US" sz="1100" b="0" i="0" kern="1200" dirty="0">
                          <a:solidFill>
                            <a:schemeClr val="dk1"/>
                          </a:solidFill>
                          <a:effectLst/>
                          <a:latin typeface="+mn-lt"/>
                          <a:ea typeface="+mn-ea"/>
                          <a:cs typeface="+mn-cs"/>
                        </a:rPr>
                        <a:t>The error occurs when you try, for example, to rename a file with its previous name.</a:t>
                      </a:r>
                      <a:endParaRPr lang="en-US" sz="1100" dirty="0"/>
                    </a:p>
                  </a:txBody>
                  <a:tcPr/>
                </a:tc>
                <a:tc hMerge="1">
                  <a:txBody>
                    <a:bodyPr/>
                    <a:lstStyle/>
                    <a:p>
                      <a:endParaRPr lang="en-US" dirty="0"/>
                    </a:p>
                  </a:txBody>
                  <a:tcPr/>
                </a:tc>
                <a:extLst>
                  <a:ext uri="{0D108BD9-81ED-4DB2-BD59-A6C34878D82A}">
                    <a16:rowId xmlns:a16="http://schemas.microsoft.com/office/drawing/2014/main" val="306563943"/>
                  </a:ext>
                </a:extLst>
              </a:tr>
              <a:tr h="370840">
                <a:tc>
                  <a:txBody>
                    <a:bodyPr/>
                    <a:lstStyle/>
                    <a:p>
                      <a:r>
                        <a:rPr lang="en-US" sz="1100" b="0" i="0" kern="1200" dirty="0" err="1">
                          <a:solidFill>
                            <a:schemeClr val="dk1"/>
                          </a:solidFill>
                          <a:effectLst/>
                          <a:latin typeface="+mn-lt"/>
                          <a:ea typeface="+mn-ea"/>
                          <a:cs typeface="+mn-cs"/>
                        </a:rPr>
                        <a:t>errno.EFBIG</a:t>
                      </a:r>
                      <a:endParaRPr lang="en-US" sz="1100" dirty="0"/>
                    </a:p>
                  </a:txBody>
                  <a:tcPr/>
                </a:tc>
                <a:tc>
                  <a:txBody>
                    <a:bodyPr/>
                    <a:lstStyle/>
                    <a:p>
                      <a:r>
                        <a:rPr lang="en-US" sz="1100" b="0" i="0" kern="1200" dirty="0">
                          <a:solidFill>
                            <a:schemeClr val="dk1"/>
                          </a:solidFill>
                          <a:effectLst/>
                          <a:latin typeface="+mn-lt"/>
                          <a:ea typeface="+mn-ea"/>
                          <a:cs typeface="+mn-cs"/>
                        </a:rPr>
                        <a:t> File too large</a:t>
                      </a:r>
                      <a:endParaRPr lang="en-US" sz="1100" dirty="0"/>
                    </a:p>
                  </a:txBody>
                  <a:tcPr/>
                </a:tc>
                <a:extLst>
                  <a:ext uri="{0D108BD9-81ED-4DB2-BD59-A6C34878D82A}">
                    <a16:rowId xmlns:a16="http://schemas.microsoft.com/office/drawing/2014/main" val="3700043873"/>
                  </a:ext>
                </a:extLst>
              </a:tr>
              <a:tr h="370840">
                <a:tc gridSpan="2">
                  <a:txBody>
                    <a:bodyPr/>
                    <a:lstStyle/>
                    <a:p>
                      <a:r>
                        <a:rPr lang="en-US" sz="1100" b="0" i="0" kern="1200" dirty="0">
                          <a:solidFill>
                            <a:schemeClr val="dk1"/>
                          </a:solidFill>
                          <a:effectLst/>
                          <a:latin typeface="+mn-lt"/>
                          <a:ea typeface="+mn-ea"/>
                          <a:cs typeface="+mn-cs"/>
                        </a:rPr>
                        <a:t>The error occurs when you try to create a file that is larger than the maximum allowed by the operating system.</a:t>
                      </a:r>
                      <a:endParaRPr lang="en-US" sz="1100" dirty="0"/>
                    </a:p>
                  </a:txBody>
                  <a:tcPr/>
                </a:tc>
                <a:tc hMerge="1">
                  <a:txBody>
                    <a:bodyPr/>
                    <a:lstStyle/>
                    <a:p>
                      <a:endParaRPr lang="en-US" dirty="0"/>
                    </a:p>
                  </a:txBody>
                  <a:tcPr/>
                </a:tc>
                <a:extLst>
                  <a:ext uri="{0D108BD9-81ED-4DB2-BD59-A6C34878D82A}">
                    <a16:rowId xmlns:a16="http://schemas.microsoft.com/office/drawing/2014/main" val="906105023"/>
                  </a:ext>
                </a:extLst>
              </a:tr>
              <a:tr h="370840">
                <a:tc>
                  <a:txBody>
                    <a:bodyPr/>
                    <a:lstStyle/>
                    <a:p>
                      <a:r>
                        <a:rPr lang="en-US" sz="1100" b="0" i="0" kern="1200" dirty="0" err="1">
                          <a:solidFill>
                            <a:schemeClr val="dk1"/>
                          </a:solidFill>
                          <a:effectLst/>
                          <a:latin typeface="+mn-lt"/>
                          <a:ea typeface="+mn-ea"/>
                          <a:cs typeface="+mn-cs"/>
                        </a:rPr>
                        <a:t>errno.EISDIR</a:t>
                      </a:r>
                      <a:endParaRPr lang="en-US" sz="1100" dirty="0"/>
                    </a:p>
                  </a:txBody>
                  <a:tcPr/>
                </a:tc>
                <a:tc>
                  <a:txBody>
                    <a:bodyPr/>
                    <a:lstStyle/>
                    <a:p>
                      <a:r>
                        <a:rPr lang="en-US" sz="1100" b="0" i="0" kern="1200" dirty="0">
                          <a:solidFill>
                            <a:schemeClr val="dk1"/>
                          </a:solidFill>
                          <a:effectLst/>
                          <a:latin typeface="+mn-lt"/>
                          <a:ea typeface="+mn-ea"/>
                          <a:cs typeface="+mn-cs"/>
                        </a:rPr>
                        <a:t>Is a directory</a:t>
                      </a:r>
                      <a:endParaRPr lang="en-US" sz="1100" dirty="0"/>
                    </a:p>
                  </a:txBody>
                  <a:tcPr/>
                </a:tc>
                <a:extLst>
                  <a:ext uri="{0D108BD9-81ED-4DB2-BD59-A6C34878D82A}">
                    <a16:rowId xmlns:a16="http://schemas.microsoft.com/office/drawing/2014/main" val="3929479017"/>
                  </a:ext>
                </a:extLst>
              </a:tr>
              <a:tr h="370840">
                <a:tc gridSpan="2">
                  <a:txBody>
                    <a:bodyPr/>
                    <a:lstStyle/>
                    <a:p>
                      <a:r>
                        <a:rPr lang="en-US" sz="1100" b="0" i="0" kern="1200" dirty="0">
                          <a:solidFill>
                            <a:schemeClr val="dk1"/>
                          </a:solidFill>
                          <a:effectLst/>
                          <a:latin typeface="+mn-lt"/>
                          <a:ea typeface="+mn-ea"/>
                          <a:cs typeface="+mn-cs"/>
                        </a:rPr>
                        <a:t>The error occurs when you try to treat a directory name as the name of an ordinary file.</a:t>
                      </a:r>
                      <a:endParaRPr lang="en-US" sz="1100" dirty="0"/>
                    </a:p>
                  </a:txBody>
                  <a:tcPr/>
                </a:tc>
                <a:tc hMerge="1">
                  <a:txBody>
                    <a:bodyPr/>
                    <a:lstStyle/>
                    <a:p>
                      <a:endParaRPr lang="en-US" dirty="0"/>
                    </a:p>
                  </a:txBody>
                  <a:tcPr/>
                </a:tc>
                <a:extLst>
                  <a:ext uri="{0D108BD9-81ED-4DB2-BD59-A6C34878D82A}">
                    <a16:rowId xmlns:a16="http://schemas.microsoft.com/office/drawing/2014/main" val="1753244052"/>
                  </a:ext>
                </a:extLst>
              </a:tr>
              <a:tr h="370840">
                <a:tc>
                  <a:txBody>
                    <a:bodyPr/>
                    <a:lstStyle/>
                    <a:p>
                      <a:r>
                        <a:rPr lang="en-US" sz="1100" b="0" i="0" kern="1200" dirty="0" err="1">
                          <a:solidFill>
                            <a:schemeClr val="dk1"/>
                          </a:solidFill>
                          <a:effectLst/>
                          <a:latin typeface="+mn-lt"/>
                          <a:ea typeface="+mn-ea"/>
                          <a:cs typeface="+mn-cs"/>
                        </a:rPr>
                        <a:t>errno.EMFILE</a:t>
                      </a:r>
                      <a:endParaRPr lang="en-US" sz="1100" dirty="0"/>
                    </a:p>
                  </a:txBody>
                  <a:tcPr/>
                </a:tc>
                <a:tc>
                  <a:txBody>
                    <a:bodyPr/>
                    <a:lstStyle/>
                    <a:p>
                      <a:r>
                        <a:rPr lang="en-US" sz="1100" b="0" i="0" kern="1200" dirty="0">
                          <a:solidFill>
                            <a:schemeClr val="dk1"/>
                          </a:solidFill>
                          <a:effectLst/>
                          <a:latin typeface="+mn-lt"/>
                          <a:ea typeface="+mn-ea"/>
                          <a:cs typeface="+mn-cs"/>
                        </a:rPr>
                        <a:t>Too many open files</a:t>
                      </a:r>
                      <a:endParaRPr lang="en-US" sz="1100" dirty="0"/>
                    </a:p>
                  </a:txBody>
                  <a:tcPr/>
                </a:tc>
                <a:extLst>
                  <a:ext uri="{0D108BD9-81ED-4DB2-BD59-A6C34878D82A}">
                    <a16:rowId xmlns:a16="http://schemas.microsoft.com/office/drawing/2014/main" val="2959042267"/>
                  </a:ext>
                </a:extLst>
              </a:tr>
              <a:tr h="370840">
                <a:tc gridSpan="2">
                  <a:txBody>
                    <a:bodyPr/>
                    <a:lstStyle/>
                    <a:p>
                      <a:r>
                        <a:rPr lang="en-US" sz="1100" b="0" i="0" kern="1200" dirty="0">
                          <a:solidFill>
                            <a:schemeClr val="dk1"/>
                          </a:solidFill>
                          <a:effectLst/>
                          <a:latin typeface="+mn-lt"/>
                          <a:ea typeface="+mn-ea"/>
                          <a:cs typeface="+mn-cs"/>
                        </a:rPr>
                        <a:t>The error occurs when you try to simultaneously open more streams than acceptable for your operating system</a:t>
                      </a:r>
                      <a:endParaRPr lang="en-US" sz="1100" dirty="0"/>
                    </a:p>
                  </a:txBody>
                  <a:tcPr/>
                </a:tc>
                <a:tc hMerge="1">
                  <a:txBody>
                    <a:bodyPr/>
                    <a:lstStyle/>
                    <a:p>
                      <a:endParaRPr lang="en-US" dirty="0"/>
                    </a:p>
                  </a:txBody>
                  <a:tcPr/>
                </a:tc>
                <a:extLst>
                  <a:ext uri="{0D108BD9-81ED-4DB2-BD59-A6C34878D82A}">
                    <a16:rowId xmlns:a16="http://schemas.microsoft.com/office/drawing/2014/main" val="4261211147"/>
                  </a:ext>
                </a:extLst>
              </a:tr>
              <a:tr h="370840">
                <a:tc>
                  <a:txBody>
                    <a:bodyPr/>
                    <a:lstStyle/>
                    <a:p>
                      <a:r>
                        <a:rPr lang="en-US" sz="1100" b="0" i="0" kern="1200" dirty="0" err="1">
                          <a:solidFill>
                            <a:schemeClr val="dk1"/>
                          </a:solidFill>
                          <a:effectLst/>
                          <a:latin typeface="+mn-lt"/>
                          <a:ea typeface="+mn-ea"/>
                          <a:cs typeface="+mn-cs"/>
                        </a:rPr>
                        <a:t>errno.ENOENT</a:t>
                      </a:r>
                      <a:endParaRPr lang="en-US" sz="1100" dirty="0"/>
                    </a:p>
                  </a:txBody>
                  <a:tcPr/>
                </a:tc>
                <a:tc>
                  <a:txBody>
                    <a:bodyPr/>
                    <a:lstStyle/>
                    <a:p>
                      <a:r>
                        <a:rPr lang="en-US" sz="1100" b="0" i="0" kern="1200" dirty="0">
                          <a:solidFill>
                            <a:schemeClr val="dk1"/>
                          </a:solidFill>
                          <a:effectLst/>
                          <a:latin typeface="+mn-lt"/>
                          <a:ea typeface="+mn-ea"/>
                          <a:cs typeface="+mn-cs"/>
                        </a:rPr>
                        <a:t>No such file or directory</a:t>
                      </a:r>
                      <a:endParaRPr lang="en-US" sz="1100" dirty="0"/>
                    </a:p>
                  </a:txBody>
                  <a:tcPr/>
                </a:tc>
                <a:extLst>
                  <a:ext uri="{0D108BD9-81ED-4DB2-BD59-A6C34878D82A}">
                    <a16:rowId xmlns:a16="http://schemas.microsoft.com/office/drawing/2014/main" val="3724486512"/>
                  </a:ext>
                </a:extLst>
              </a:tr>
              <a:tr h="370840">
                <a:tc gridSpan="2">
                  <a:txBody>
                    <a:bodyPr/>
                    <a:lstStyle/>
                    <a:p>
                      <a:r>
                        <a:rPr lang="en-US" sz="1100" b="0" i="0" kern="1200" dirty="0">
                          <a:solidFill>
                            <a:schemeClr val="dk1"/>
                          </a:solidFill>
                          <a:effectLst/>
                          <a:latin typeface="+mn-lt"/>
                          <a:ea typeface="+mn-ea"/>
                          <a:cs typeface="+mn-cs"/>
                        </a:rPr>
                        <a:t>The error occurs when you try to access a non-existent file/directory.</a:t>
                      </a:r>
                    </a:p>
                  </a:txBody>
                  <a:tcPr/>
                </a:tc>
                <a:tc hMerge="1">
                  <a:txBody>
                    <a:bodyPr/>
                    <a:lstStyle/>
                    <a:p>
                      <a:endParaRPr lang="en-US" dirty="0"/>
                    </a:p>
                  </a:txBody>
                  <a:tcPr/>
                </a:tc>
                <a:extLst>
                  <a:ext uri="{0D108BD9-81ED-4DB2-BD59-A6C34878D82A}">
                    <a16:rowId xmlns:a16="http://schemas.microsoft.com/office/drawing/2014/main" val="1444046519"/>
                  </a:ext>
                </a:extLst>
              </a:tr>
              <a:tr h="370840">
                <a:tc>
                  <a:txBody>
                    <a:bodyPr/>
                    <a:lstStyle/>
                    <a:p>
                      <a:r>
                        <a:rPr lang="en-US" sz="1100" b="0" i="0" kern="1200" dirty="0" err="1">
                          <a:solidFill>
                            <a:schemeClr val="dk1"/>
                          </a:solidFill>
                          <a:effectLst/>
                          <a:latin typeface="+mn-lt"/>
                          <a:ea typeface="+mn-ea"/>
                          <a:cs typeface="+mn-cs"/>
                        </a:rPr>
                        <a:t>errno.ENOSPC</a:t>
                      </a:r>
                      <a:endParaRPr lang="en-US" sz="1100" dirty="0"/>
                    </a:p>
                  </a:txBody>
                  <a:tcPr/>
                </a:tc>
                <a:tc>
                  <a:txBody>
                    <a:bodyPr/>
                    <a:lstStyle/>
                    <a:p>
                      <a:r>
                        <a:rPr lang="en-US" sz="1100" b="0" i="0" kern="1200" dirty="0">
                          <a:solidFill>
                            <a:schemeClr val="dk1"/>
                          </a:solidFill>
                          <a:effectLst/>
                          <a:latin typeface="+mn-lt"/>
                          <a:ea typeface="+mn-ea"/>
                          <a:cs typeface="+mn-cs"/>
                        </a:rPr>
                        <a:t>No space left on device</a:t>
                      </a:r>
                      <a:endParaRPr lang="en-US" sz="1100" dirty="0"/>
                    </a:p>
                  </a:txBody>
                  <a:tcPr/>
                </a:tc>
                <a:extLst>
                  <a:ext uri="{0D108BD9-81ED-4DB2-BD59-A6C34878D82A}">
                    <a16:rowId xmlns:a16="http://schemas.microsoft.com/office/drawing/2014/main" val="3802366901"/>
                  </a:ext>
                </a:extLst>
              </a:tr>
              <a:tr h="370840">
                <a:tc gridSpan="2">
                  <a:txBody>
                    <a:bodyPr/>
                    <a:lstStyle/>
                    <a:p>
                      <a:r>
                        <a:rPr lang="en-US" sz="1100" b="0" i="0" kern="1200" dirty="0">
                          <a:solidFill>
                            <a:schemeClr val="dk1"/>
                          </a:solidFill>
                          <a:effectLst/>
                          <a:latin typeface="+mn-lt"/>
                          <a:ea typeface="+mn-ea"/>
                          <a:cs typeface="+mn-cs"/>
                        </a:rPr>
                        <a:t>The error occurs when there is no free space on the media.</a:t>
                      </a:r>
                      <a:endParaRPr lang="en-US" sz="1100" dirty="0"/>
                    </a:p>
                  </a:txBody>
                  <a:tcPr/>
                </a:tc>
                <a:tc hMerge="1">
                  <a:txBody>
                    <a:bodyPr/>
                    <a:lstStyle/>
                    <a:p>
                      <a:endParaRPr lang="en-US" dirty="0"/>
                    </a:p>
                  </a:txBody>
                  <a:tcPr/>
                </a:tc>
                <a:extLst>
                  <a:ext uri="{0D108BD9-81ED-4DB2-BD59-A6C34878D82A}">
                    <a16:rowId xmlns:a16="http://schemas.microsoft.com/office/drawing/2014/main" val="1982541124"/>
                  </a:ext>
                </a:extLst>
              </a:tr>
            </a:tbl>
          </a:graphicData>
        </a:graphic>
      </p:graphicFrame>
    </p:spTree>
    <p:extLst>
      <p:ext uri="{BB962C8B-B14F-4D97-AF65-F5344CB8AC3E}">
        <p14:creationId xmlns:p14="http://schemas.microsoft.com/office/powerpoint/2010/main" val="1235508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6D35440-6C9C-5C4D-9EA7-7A6F1457D1E8}"/>
              </a:ext>
            </a:extLst>
          </p:cNvPr>
          <p:cNvSpPr>
            <a:spLocks noGrp="1"/>
          </p:cNvSpPr>
          <p:nvPr>
            <p:ph type="body" sz="quarter" idx="16"/>
          </p:nvPr>
        </p:nvSpPr>
        <p:spPr/>
        <p:txBody>
          <a:bodyPr/>
          <a:lstStyle/>
          <a:p>
            <a:r>
              <a:rPr lang="en-US" dirty="0"/>
              <a:t>Let’s go!</a:t>
            </a:r>
          </a:p>
        </p:txBody>
      </p:sp>
      <p:sp>
        <p:nvSpPr>
          <p:cNvPr id="5" name="Text Placeholder 4">
            <a:extLst>
              <a:ext uri="{FF2B5EF4-FFF2-40B4-BE49-F238E27FC236}">
                <a16:creationId xmlns:a16="http://schemas.microsoft.com/office/drawing/2014/main" id="{E39FB218-C216-9D4A-871F-C59FFF08EF9D}"/>
              </a:ext>
            </a:extLst>
          </p:cNvPr>
          <p:cNvSpPr>
            <a:spLocks noGrp="1"/>
          </p:cNvSpPr>
          <p:nvPr>
            <p:ph type="body" sz="quarter" idx="17"/>
          </p:nvPr>
        </p:nvSpPr>
        <p:spPr/>
        <p:txBody>
          <a:bodyPr/>
          <a:lstStyle/>
          <a:p>
            <a:r>
              <a:rPr lang="en-US" dirty="0"/>
              <a:t>Come one! Works in the IDLE!</a:t>
            </a:r>
          </a:p>
        </p:txBody>
      </p:sp>
      <p:sp>
        <p:nvSpPr>
          <p:cNvPr id="3" name="Text Placeholder 2">
            <a:extLst>
              <a:ext uri="{FF2B5EF4-FFF2-40B4-BE49-F238E27FC236}">
                <a16:creationId xmlns:a16="http://schemas.microsoft.com/office/drawing/2014/main" id="{914E31D2-09EF-5943-9486-8AE0FA38C549}"/>
              </a:ext>
            </a:extLst>
          </p:cNvPr>
          <p:cNvSpPr>
            <a:spLocks noGrp="1"/>
          </p:cNvSpPr>
          <p:nvPr>
            <p:ph type="body" sz="quarter" idx="15"/>
          </p:nvPr>
        </p:nvSpPr>
        <p:spPr/>
        <p:txBody>
          <a:bodyPr/>
          <a:lstStyle/>
          <a:p>
            <a:r>
              <a:rPr lang="en-US" dirty="0"/>
              <a:t>Python academy</a:t>
            </a:r>
          </a:p>
        </p:txBody>
      </p:sp>
    </p:spTree>
    <p:extLst>
      <p:ext uri="{BB962C8B-B14F-4D97-AF65-F5344CB8AC3E}">
        <p14:creationId xmlns:p14="http://schemas.microsoft.com/office/powerpoint/2010/main" val="152245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Add, remove an other stuff with dates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3</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Working with dates</a:t>
            </a:r>
          </a:p>
        </p:txBody>
      </p:sp>
    </p:spTree>
    <p:extLst>
      <p:ext uri="{BB962C8B-B14F-4D97-AF65-F5344CB8AC3E}">
        <p14:creationId xmlns:p14="http://schemas.microsoft.com/office/powerpoint/2010/main" val="415569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In this section, you'll learn about a Python module called datetime.</a:t>
            </a:r>
          </a:p>
          <a:p>
            <a:endParaRPr lang="en-US" sz="1800" dirty="0">
              <a:solidFill>
                <a:srgbClr val="222222"/>
              </a:solidFill>
              <a:latin typeface="Open Sans" panose="020B0606030504020204" pitchFamily="34" charset="0"/>
            </a:endParaRPr>
          </a:p>
          <a:p>
            <a:r>
              <a:rPr lang="en-US" sz="1800" dirty="0">
                <a:solidFill>
                  <a:srgbClr val="222222"/>
                </a:solidFill>
                <a:latin typeface="Open Sans" panose="020B0606030504020204" pitchFamily="34" charset="0"/>
              </a:rPr>
              <a:t>As you can guess, it provides classes for working with date and time. If you think you don't need to delve into this topic, let's talk about examples of using date and time in programming.</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15</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Date, time, and datetime objects</a:t>
            </a:r>
          </a:p>
        </p:txBody>
      </p:sp>
      <p:sp>
        <p:nvSpPr>
          <p:cNvPr id="10" name="TextBox 9">
            <a:extLst>
              <a:ext uri="{FF2B5EF4-FFF2-40B4-BE49-F238E27FC236}">
                <a16:creationId xmlns:a16="http://schemas.microsoft.com/office/drawing/2014/main" id="{6052D091-86E6-5CC1-8AA5-618299596530}"/>
              </a:ext>
            </a:extLst>
          </p:cNvPr>
          <p:cNvSpPr txBox="1"/>
          <p:nvPr/>
        </p:nvSpPr>
        <p:spPr>
          <a:xfrm>
            <a:off x="804257" y="3926116"/>
            <a:ext cx="6097384" cy="369332"/>
          </a:xfrm>
          <a:prstGeom prst="rect">
            <a:avLst/>
          </a:prstGeom>
          <a:noFill/>
        </p:spPr>
        <p:txBody>
          <a:bodyPr wrap="square">
            <a:spAutoFit/>
          </a:bodyPr>
          <a:lstStyle/>
          <a:p>
            <a:r>
              <a:rPr lang="en-US" b="0" i="0" dirty="0">
                <a:solidFill>
                  <a:srgbClr val="0000CD"/>
                </a:solidFill>
                <a:effectLst/>
                <a:latin typeface="Consolas" panose="020B0609020204030204" pitchFamily="49" charset="0"/>
              </a:rPr>
              <a:t>from datetime import datetime</a:t>
            </a:r>
            <a:endParaRPr lang="en-US" dirty="0">
              <a:solidFill>
                <a:srgbClr val="FF0000"/>
              </a:solidFill>
            </a:endParaRPr>
          </a:p>
        </p:txBody>
      </p:sp>
      <p:sp>
        <p:nvSpPr>
          <p:cNvPr id="11" name="TextBox 10">
            <a:extLst>
              <a:ext uri="{FF2B5EF4-FFF2-40B4-BE49-F238E27FC236}">
                <a16:creationId xmlns:a16="http://schemas.microsoft.com/office/drawing/2014/main" id="{746C5214-F4CC-BA57-486A-F0E6A7A59EBB}"/>
              </a:ext>
            </a:extLst>
          </p:cNvPr>
          <p:cNvSpPr txBox="1"/>
          <p:nvPr/>
        </p:nvSpPr>
        <p:spPr>
          <a:xfrm rot="20885776">
            <a:off x="5528656" y="2743620"/>
            <a:ext cx="6097384" cy="369332"/>
          </a:xfrm>
          <a:prstGeom prst="rect">
            <a:avLst/>
          </a:prstGeom>
          <a:noFill/>
        </p:spPr>
        <p:txBody>
          <a:bodyPr wrap="square">
            <a:spAutoFit/>
          </a:bodyPr>
          <a:lstStyle/>
          <a:p>
            <a:r>
              <a:rPr lang="en-US" b="0" i="0" dirty="0">
                <a:effectLst/>
                <a:latin typeface="Consolas" panose="020B0609020204030204" pitchFamily="49" charset="0"/>
              </a:rPr>
              <a:t>from datetime import date</a:t>
            </a:r>
            <a:endParaRPr lang="en-US"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297EC043-AC22-A2E6-2D8E-F966727A6A74}"/>
              </a:ext>
            </a:extLst>
          </p:cNvPr>
          <p:cNvSpPr txBox="1"/>
          <p:nvPr/>
        </p:nvSpPr>
        <p:spPr>
          <a:xfrm rot="526973">
            <a:off x="6766444" y="4677098"/>
            <a:ext cx="6097384" cy="369332"/>
          </a:xfrm>
          <a:prstGeom prst="rect">
            <a:avLst/>
          </a:prstGeom>
          <a:noFill/>
        </p:spPr>
        <p:txBody>
          <a:bodyPr wrap="square">
            <a:spAutoFit/>
          </a:bodyPr>
          <a:lstStyle/>
          <a:p>
            <a:r>
              <a:rPr lang="en-US" b="0" i="0" dirty="0">
                <a:effectLst/>
                <a:latin typeface="Consolas" panose="020B0609020204030204" pitchFamily="49" charset="0"/>
              </a:rPr>
              <a:t>From datetime import time</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422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Objects of this class represent a date consisting of the year, month, and day.</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Date objects</a:t>
            </a:r>
          </a:p>
        </p:txBody>
      </p:sp>
      <p:sp>
        <p:nvSpPr>
          <p:cNvPr id="10" name="TextBox 9">
            <a:extLst>
              <a:ext uri="{FF2B5EF4-FFF2-40B4-BE49-F238E27FC236}">
                <a16:creationId xmlns:a16="http://schemas.microsoft.com/office/drawing/2014/main" id="{6052D091-86E6-5CC1-8AA5-618299596530}"/>
              </a:ext>
            </a:extLst>
          </p:cNvPr>
          <p:cNvSpPr txBox="1"/>
          <p:nvPr/>
        </p:nvSpPr>
        <p:spPr>
          <a:xfrm>
            <a:off x="446810" y="2280196"/>
            <a:ext cx="6097384" cy="923330"/>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date </a:t>
            </a:r>
          </a:p>
          <a:p>
            <a:pPr algn="l"/>
            <a:r>
              <a:rPr lang="en-US" b="0" i="0" dirty="0" err="1">
                <a:solidFill>
                  <a:srgbClr val="000000"/>
                </a:solidFill>
                <a:effectLst/>
                <a:latin typeface="courier new" panose="02070309020205020404" pitchFamily="49" charset="0"/>
              </a:rPr>
              <a:t>my_date</a:t>
            </a:r>
            <a:r>
              <a:rPr lang="en-US" b="0" i="0" dirty="0">
                <a:solidFill>
                  <a:srgbClr val="000000"/>
                </a:solidFill>
                <a:effectLst/>
                <a:latin typeface="courier new" panose="02070309020205020404" pitchFamily="49" charset="0"/>
              </a:rPr>
              <a:t>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date(</a:t>
            </a:r>
            <a:r>
              <a:rPr lang="en-US" b="0" i="0" dirty="0">
                <a:solidFill>
                  <a:srgbClr val="0000CD"/>
                </a:solidFill>
                <a:effectLst/>
                <a:latin typeface="courier new" panose="02070309020205020404" pitchFamily="49" charset="0"/>
              </a:rPr>
              <a:t>2019</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11</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4</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my_date</a:t>
            </a:r>
            <a:r>
              <a:rPr lang="en-US" b="0" i="0" dirty="0">
                <a:solidFill>
                  <a:srgbClr val="000000"/>
                </a:solidFill>
                <a:effectLst/>
                <a:latin typeface="courier new" panose="02070309020205020404" pitchFamily="49" charset="0"/>
              </a:rPr>
              <a:t>)</a:t>
            </a:r>
          </a:p>
        </p:txBody>
      </p:sp>
      <p:sp>
        <p:nvSpPr>
          <p:cNvPr id="11" name="TextBox 10">
            <a:extLst>
              <a:ext uri="{FF2B5EF4-FFF2-40B4-BE49-F238E27FC236}">
                <a16:creationId xmlns:a16="http://schemas.microsoft.com/office/drawing/2014/main" id="{746C5214-F4CC-BA57-486A-F0E6A7A59EBB}"/>
              </a:ext>
            </a:extLst>
          </p:cNvPr>
          <p:cNvSpPr txBox="1"/>
          <p:nvPr/>
        </p:nvSpPr>
        <p:spPr>
          <a:xfrm rot="20885776">
            <a:off x="5528656" y="1774126"/>
            <a:ext cx="6097384" cy="2308324"/>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date </a:t>
            </a:r>
          </a:p>
          <a:p>
            <a:pPr algn="l"/>
            <a:endParaRPr lang="en-US" b="0" i="0" dirty="0">
              <a:solidFill>
                <a:srgbClr val="000000"/>
              </a:solidFill>
              <a:effectLst/>
              <a:latin typeface="courier new" panose="02070309020205020404" pitchFamily="49" charset="0"/>
            </a:endParaRPr>
          </a:p>
          <a:p>
            <a:pPr algn="l"/>
            <a:r>
              <a:rPr lang="en-US" b="0" i="0" dirty="0">
                <a:solidFill>
                  <a:srgbClr val="000000"/>
                </a:solidFill>
                <a:effectLst/>
                <a:latin typeface="courier new" panose="02070309020205020404" pitchFamily="49" charset="0"/>
              </a:rPr>
              <a:t>today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date.today</a:t>
            </a:r>
            <a:r>
              <a:rPr lang="en-US" b="0" i="0" dirty="0">
                <a:solidFill>
                  <a:srgbClr val="000000"/>
                </a:solidFill>
                <a:effectLst/>
                <a:latin typeface="courier new" panose="02070309020205020404" pitchFamily="49" charset="0"/>
              </a:rPr>
              <a:t>()</a:t>
            </a: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(“Today:”, </a:t>
            </a:r>
            <a:r>
              <a:rPr lang="en-US" dirty="0">
                <a:solidFill>
                  <a:srgbClr val="000000"/>
                </a:solidFill>
                <a:latin typeface="courier new" panose="02070309020205020404" pitchFamily="49" charset="0"/>
              </a:rPr>
              <a:t>t</a:t>
            </a:r>
            <a:r>
              <a:rPr lang="en-US" b="0" i="0" dirty="0">
                <a:solidFill>
                  <a:srgbClr val="000000"/>
                </a:solidFill>
                <a:effectLst/>
                <a:latin typeface="courier new" panose="02070309020205020404" pitchFamily="49" charset="0"/>
              </a:rPr>
              <a:t>oday)</a:t>
            </a:r>
          </a:p>
          <a:p>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(“year:”, </a:t>
            </a:r>
            <a:r>
              <a:rPr lang="en-US" dirty="0" err="1">
                <a:solidFill>
                  <a:srgbClr val="000000"/>
                </a:solidFill>
                <a:latin typeface="courier new" panose="02070309020205020404" pitchFamily="49" charset="0"/>
              </a:rPr>
              <a:t>t</a:t>
            </a:r>
            <a:r>
              <a:rPr lang="en-US" b="0" i="0" dirty="0" err="1">
                <a:solidFill>
                  <a:srgbClr val="000000"/>
                </a:solidFill>
                <a:effectLst/>
                <a:latin typeface="courier new" panose="02070309020205020404" pitchFamily="49" charset="0"/>
              </a:rPr>
              <a:t>oday.year</a:t>
            </a:r>
            <a:r>
              <a:rPr lang="en-US" b="0" i="0" dirty="0">
                <a:solidFill>
                  <a:srgbClr val="000000"/>
                </a:solidFill>
                <a:effectLst/>
                <a:latin typeface="courier new" panose="02070309020205020404" pitchFamily="49" charset="0"/>
              </a:rPr>
              <a:t>)</a:t>
            </a:r>
          </a:p>
          <a:p>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(“month:”, </a:t>
            </a:r>
            <a:r>
              <a:rPr lang="en-US" dirty="0" err="1">
                <a:solidFill>
                  <a:srgbClr val="000000"/>
                </a:solidFill>
                <a:latin typeface="courier new" panose="02070309020205020404" pitchFamily="49" charset="0"/>
              </a:rPr>
              <a:t>t</a:t>
            </a:r>
            <a:r>
              <a:rPr lang="en-US" b="0" i="0" dirty="0" err="1">
                <a:solidFill>
                  <a:srgbClr val="000000"/>
                </a:solidFill>
                <a:effectLst/>
                <a:latin typeface="courier new" panose="02070309020205020404" pitchFamily="49" charset="0"/>
              </a:rPr>
              <a:t>oday.month</a:t>
            </a:r>
            <a:r>
              <a:rPr lang="en-US" b="0" i="0" dirty="0">
                <a:solidFill>
                  <a:srgbClr val="000000"/>
                </a:solidFill>
                <a:effectLst/>
                <a:latin typeface="courier new" panose="02070309020205020404" pitchFamily="49" charset="0"/>
              </a:rPr>
              <a:t>)</a:t>
            </a:r>
          </a:p>
          <a:p>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(“Day:”, </a:t>
            </a:r>
            <a:r>
              <a:rPr lang="en-US" dirty="0" err="1">
                <a:solidFill>
                  <a:srgbClr val="000000"/>
                </a:solidFill>
                <a:latin typeface="courier new" panose="02070309020205020404" pitchFamily="49" charset="0"/>
              </a:rPr>
              <a:t>t</a:t>
            </a:r>
            <a:r>
              <a:rPr lang="en-US" b="0" i="0" dirty="0" err="1">
                <a:solidFill>
                  <a:srgbClr val="000000"/>
                </a:solidFill>
                <a:effectLst/>
                <a:latin typeface="courier new" panose="02070309020205020404" pitchFamily="49" charset="0"/>
              </a:rPr>
              <a:t>oday.day</a:t>
            </a:r>
            <a:r>
              <a:rPr lang="en-US" b="0" i="0" dirty="0">
                <a:solidFill>
                  <a:srgbClr val="000000"/>
                </a:solidFill>
                <a:effectLst/>
                <a:latin typeface="courier new" panose="02070309020205020404" pitchFamily="49" charset="0"/>
              </a:rPr>
              <a:t>)</a:t>
            </a:r>
          </a:p>
          <a:p>
            <a:pPr algn="l"/>
            <a:endParaRPr lang="en-US" b="0" i="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340416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The datetime module also has a class that allows you to present time</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17</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Time objects</a:t>
            </a:r>
          </a:p>
        </p:txBody>
      </p:sp>
      <p:sp>
        <p:nvSpPr>
          <p:cNvPr id="10" name="TextBox 9">
            <a:extLst>
              <a:ext uri="{FF2B5EF4-FFF2-40B4-BE49-F238E27FC236}">
                <a16:creationId xmlns:a16="http://schemas.microsoft.com/office/drawing/2014/main" id="{6052D091-86E6-5CC1-8AA5-618299596530}"/>
              </a:ext>
            </a:extLst>
          </p:cNvPr>
          <p:cNvSpPr txBox="1"/>
          <p:nvPr/>
        </p:nvSpPr>
        <p:spPr>
          <a:xfrm>
            <a:off x="446810" y="2280196"/>
            <a:ext cx="6097384" cy="2585323"/>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time</a:t>
            </a:r>
          </a:p>
          <a:p>
            <a:pPr algn="l"/>
            <a:endParaRPr lang="en-US" b="0" i="0" dirty="0">
              <a:solidFill>
                <a:srgbClr val="000000"/>
              </a:solidFill>
              <a:effectLst/>
              <a:latin typeface="courier new" panose="02070309020205020404" pitchFamily="49" charset="0"/>
            </a:endParaRPr>
          </a:p>
          <a:p>
            <a:pPr algn="l"/>
            <a:r>
              <a:rPr lang="en-US" b="0" i="0" dirty="0">
                <a:solidFill>
                  <a:srgbClr val="000000"/>
                </a:solidFill>
                <a:effectLst/>
                <a:latin typeface="courier new" panose="02070309020205020404" pitchFamily="49" charset="0"/>
              </a:rPr>
              <a:t>t = time(14, 53, 20, 1)</a:t>
            </a:r>
          </a:p>
          <a:p>
            <a:pPr algn="l"/>
            <a:endParaRPr lang="en-US" b="0" i="0" dirty="0">
              <a:solidFill>
                <a:srgbClr val="000000"/>
              </a:solidFill>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("Time:", t)</a:t>
            </a: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("Hour:", </a:t>
            </a:r>
            <a:r>
              <a:rPr lang="en-US" b="0" i="0" dirty="0" err="1">
                <a:solidFill>
                  <a:srgbClr val="000000"/>
                </a:solidFill>
                <a:effectLst/>
                <a:latin typeface="courier new" panose="02070309020205020404" pitchFamily="49" charset="0"/>
              </a:rPr>
              <a:t>t.hour</a:t>
            </a:r>
            <a:r>
              <a:rPr lang="en-US" b="0" i="0" dirty="0">
                <a:solidFill>
                  <a:srgbClr val="000000"/>
                </a:solidFill>
                <a:effectLst/>
                <a:latin typeface="courier new" panose="02070309020205020404" pitchFamily="49" charset="0"/>
              </a:rPr>
              <a:t>)</a:t>
            </a: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("Minute:", </a:t>
            </a:r>
            <a:r>
              <a:rPr lang="en-US" b="0" i="0" dirty="0" err="1">
                <a:solidFill>
                  <a:srgbClr val="000000"/>
                </a:solidFill>
                <a:effectLst/>
                <a:latin typeface="courier new" panose="02070309020205020404" pitchFamily="49" charset="0"/>
              </a:rPr>
              <a:t>t.minute</a:t>
            </a:r>
            <a:r>
              <a:rPr lang="en-US" b="0" i="0" dirty="0">
                <a:solidFill>
                  <a:srgbClr val="000000"/>
                </a:solidFill>
                <a:effectLst/>
                <a:latin typeface="courier new" panose="02070309020205020404" pitchFamily="49" charset="0"/>
              </a:rPr>
              <a:t>)</a:t>
            </a: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("Second:", </a:t>
            </a:r>
            <a:r>
              <a:rPr lang="en-US" b="0" i="0" dirty="0" err="1">
                <a:solidFill>
                  <a:srgbClr val="000000"/>
                </a:solidFill>
                <a:effectLst/>
                <a:latin typeface="courier new" panose="02070309020205020404" pitchFamily="49" charset="0"/>
              </a:rPr>
              <a:t>t.second</a:t>
            </a:r>
            <a:r>
              <a:rPr lang="en-US" b="0" i="0" dirty="0">
                <a:solidFill>
                  <a:srgbClr val="000000"/>
                </a:solidFill>
                <a:effectLst/>
                <a:latin typeface="courier new" panose="02070309020205020404" pitchFamily="49" charset="0"/>
              </a:rPr>
              <a:t>)</a:t>
            </a: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("Microsecond:", </a:t>
            </a:r>
            <a:r>
              <a:rPr lang="en-US" b="0" i="0" dirty="0" err="1">
                <a:solidFill>
                  <a:srgbClr val="000000"/>
                </a:solidFill>
                <a:effectLst/>
                <a:latin typeface="courier new" panose="02070309020205020404" pitchFamily="49" charset="0"/>
              </a:rPr>
              <a:t>t.microsecond</a:t>
            </a:r>
            <a:r>
              <a:rPr lang="en-US" b="0" i="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48657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In the datetime module, date and time can be represented as separate objects or as one. The class that combines date and time is called datetime.</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18</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Datetime objects</a:t>
            </a:r>
          </a:p>
        </p:txBody>
      </p:sp>
      <p:sp>
        <p:nvSpPr>
          <p:cNvPr id="10" name="TextBox 9">
            <a:extLst>
              <a:ext uri="{FF2B5EF4-FFF2-40B4-BE49-F238E27FC236}">
                <a16:creationId xmlns:a16="http://schemas.microsoft.com/office/drawing/2014/main" id="{6052D091-86E6-5CC1-8AA5-618299596530}"/>
              </a:ext>
            </a:extLst>
          </p:cNvPr>
          <p:cNvSpPr txBox="1"/>
          <p:nvPr/>
        </p:nvSpPr>
        <p:spPr>
          <a:xfrm>
            <a:off x="446810" y="2280196"/>
            <a:ext cx="6097384" cy="2031325"/>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datetime</a:t>
            </a:r>
          </a:p>
          <a:p>
            <a:pPr algn="l"/>
            <a:endParaRPr lang="en-US" b="0" i="0" dirty="0">
              <a:solidFill>
                <a:srgbClr val="000000"/>
              </a:solidFill>
              <a:effectLst/>
              <a:latin typeface="courier new" panose="02070309020205020404" pitchFamily="49" charset="0"/>
            </a:endParaRPr>
          </a:p>
          <a:p>
            <a:pPr algn="l"/>
            <a:r>
              <a:rPr lang="en-US" b="0" i="0" dirty="0">
                <a:solidFill>
                  <a:srgbClr val="000000"/>
                </a:solidFill>
                <a:effectLst/>
                <a:latin typeface="courier new" panose="02070309020205020404" pitchFamily="49" charset="0"/>
              </a:rPr>
              <a:t>dt = datetime(2019, 11, 4, 14, 53)</a:t>
            </a:r>
          </a:p>
          <a:p>
            <a:pPr algn="l"/>
            <a:endParaRPr lang="en-US" b="0" i="0" dirty="0">
              <a:solidFill>
                <a:srgbClr val="000000"/>
              </a:solidFill>
              <a:effectLst/>
              <a:latin typeface="courier new" panose="02070309020205020404" pitchFamily="49" charset="0"/>
            </a:endParaRPr>
          </a:p>
          <a:p>
            <a:pPr algn="l"/>
            <a:r>
              <a:rPr lang="en-US" dirty="0">
                <a:solidFill>
                  <a:srgbClr val="0000FF"/>
                </a:solidFill>
                <a:latin typeface="courier new" panose="02070309020205020404" pitchFamily="49" charset="0"/>
              </a:rPr>
              <a:t>print</a:t>
            </a:r>
            <a:r>
              <a:rPr lang="en-US" b="0" i="0" dirty="0">
                <a:solidFill>
                  <a:srgbClr val="000000"/>
                </a:solidFill>
                <a:effectLst/>
                <a:latin typeface="courier new" panose="02070309020205020404" pitchFamily="49" charset="0"/>
              </a:rPr>
              <a:t>("Datetime:", dt)</a:t>
            </a:r>
          </a:p>
          <a:p>
            <a:pPr algn="l"/>
            <a:r>
              <a:rPr lang="en-US" dirty="0">
                <a:solidFill>
                  <a:srgbClr val="0000FF"/>
                </a:solidFill>
                <a:latin typeface="courier new" panose="02070309020205020404" pitchFamily="49" charset="0"/>
              </a:rPr>
              <a:t>print</a:t>
            </a:r>
            <a:r>
              <a:rPr lang="en-US" b="0" i="0" dirty="0">
                <a:solidFill>
                  <a:srgbClr val="000000"/>
                </a:solidFill>
                <a:effectLst/>
                <a:latin typeface="courier new" panose="02070309020205020404" pitchFamily="49" charset="0"/>
              </a:rPr>
              <a:t>("Date:", </a:t>
            </a:r>
            <a:r>
              <a:rPr lang="en-US" b="0" i="0" dirty="0" err="1">
                <a:solidFill>
                  <a:srgbClr val="000000"/>
                </a:solidFill>
                <a:effectLst/>
                <a:latin typeface="courier new" panose="02070309020205020404" pitchFamily="49" charset="0"/>
              </a:rPr>
              <a:t>dt.date</a:t>
            </a:r>
            <a:r>
              <a:rPr lang="en-US" b="0" i="0" dirty="0">
                <a:solidFill>
                  <a:srgbClr val="000000"/>
                </a:solidFill>
                <a:effectLst/>
                <a:latin typeface="courier new" panose="02070309020205020404" pitchFamily="49" charset="0"/>
              </a:rPr>
              <a:t>())</a:t>
            </a:r>
          </a:p>
          <a:p>
            <a:pPr algn="l"/>
            <a:r>
              <a:rPr lang="en-US" dirty="0">
                <a:solidFill>
                  <a:srgbClr val="0000FF"/>
                </a:solidFill>
                <a:latin typeface="courier new" panose="02070309020205020404" pitchFamily="49" charset="0"/>
              </a:rPr>
              <a:t>print</a:t>
            </a:r>
            <a:r>
              <a:rPr lang="en-US" b="0" i="0" dirty="0">
                <a:solidFill>
                  <a:srgbClr val="000000"/>
                </a:solidFill>
                <a:effectLst/>
                <a:latin typeface="courier new" panose="02070309020205020404" pitchFamily="49" charset="0"/>
              </a:rPr>
              <a:t>("Time:", </a:t>
            </a:r>
            <a:r>
              <a:rPr lang="en-US" b="0" i="0" dirty="0" err="1">
                <a:solidFill>
                  <a:srgbClr val="000000"/>
                </a:solidFill>
                <a:effectLst/>
                <a:latin typeface="courier new" panose="02070309020205020404" pitchFamily="49" charset="0"/>
              </a:rPr>
              <a:t>dt.time</a:t>
            </a:r>
            <a:r>
              <a:rPr lang="en-US" b="0" i="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37963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The </a:t>
            </a:r>
            <a:r>
              <a:rPr lang="en-US" sz="1800" dirty="0" err="1">
                <a:solidFill>
                  <a:srgbClr val="222222"/>
                </a:solidFill>
                <a:latin typeface="Open Sans" panose="020B0606030504020204" pitchFamily="34" charset="0"/>
              </a:rPr>
              <a:t>strftime</a:t>
            </a:r>
            <a:r>
              <a:rPr lang="en-US" sz="1800" dirty="0">
                <a:solidFill>
                  <a:srgbClr val="222222"/>
                </a:solidFill>
                <a:latin typeface="Open Sans" panose="020B0606030504020204" pitchFamily="34" charset="0"/>
              </a:rPr>
              <a:t> method takes only one argument in the form of a string specifying the format that can consist of directives.</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19</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Datetime formatting </a:t>
            </a:r>
          </a:p>
        </p:txBody>
      </p:sp>
      <p:sp>
        <p:nvSpPr>
          <p:cNvPr id="10" name="TextBox 9">
            <a:extLst>
              <a:ext uri="{FF2B5EF4-FFF2-40B4-BE49-F238E27FC236}">
                <a16:creationId xmlns:a16="http://schemas.microsoft.com/office/drawing/2014/main" id="{6052D091-86E6-5CC1-8AA5-618299596530}"/>
              </a:ext>
            </a:extLst>
          </p:cNvPr>
          <p:cNvSpPr txBox="1"/>
          <p:nvPr/>
        </p:nvSpPr>
        <p:spPr>
          <a:xfrm>
            <a:off x="446810" y="2280196"/>
            <a:ext cx="6097384" cy="2585323"/>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solidFill>
                  <a:srgbClr val="000000"/>
                </a:solidFill>
                <a:effectLst/>
                <a:latin typeface="courier new" panose="02070309020205020404" pitchFamily="49" charset="0"/>
              </a:rPr>
              <a:t> date, time, datetime</a:t>
            </a:r>
          </a:p>
          <a:p>
            <a:pPr algn="l"/>
            <a:endParaRPr lang="en-US" b="0" i="0" dirty="0">
              <a:solidFill>
                <a:srgbClr val="000000"/>
              </a:solidFill>
              <a:effectLst/>
              <a:latin typeface="courier new" panose="02070309020205020404" pitchFamily="49" charset="0"/>
            </a:endParaRPr>
          </a:p>
          <a:p>
            <a:pPr algn="l"/>
            <a:r>
              <a:rPr lang="en-US" b="0" i="0" dirty="0">
                <a:solidFill>
                  <a:srgbClr val="000000"/>
                </a:solidFill>
                <a:effectLst/>
                <a:latin typeface="courier new" panose="02070309020205020404" pitchFamily="49" charset="0"/>
              </a:rPr>
              <a:t>dt = datetime(2019, 11, 4, 14, 53)</a:t>
            </a:r>
          </a:p>
          <a:p>
            <a:pPr algn="l"/>
            <a:r>
              <a:rPr lang="fr-FR" dirty="0">
                <a:solidFill>
                  <a:srgbClr val="000000"/>
                </a:solidFill>
                <a:latin typeface="courier new" panose="02070309020205020404" pitchFamily="49" charset="0"/>
              </a:rPr>
              <a:t>d = date(2020, 1, 4)</a:t>
            </a:r>
          </a:p>
          <a:p>
            <a:pPr algn="l"/>
            <a:r>
              <a:rPr lang="fr-FR" dirty="0">
                <a:latin typeface="courier new" panose="02070309020205020404" pitchFamily="49" charset="0"/>
              </a:rPr>
              <a:t>t = time(14, 53)</a:t>
            </a:r>
          </a:p>
          <a:p>
            <a:pPr algn="l"/>
            <a:endParaRPr lang="fr-FR" dirty="0">
              <a:latin typeface="courier new" panose="02070309020205020404" pitchFamily="49" charset="0"/>
            </a:endParaRPr>
          </a:p>
          <a:p>
            <a:pPr algn="l"/>
            <a:r>
              <a:rPr lang="fr-FR" dirty="0" err="1">
                <a:solidFill>
                  <a:srgbClr val="0000FF"/>
                </a:solidFill>
                <a:latin typeface="courier new" panose="02070309020205020404" pitchFamily="49" charset="0"/>
              </a:rPr>
              <a:t>print</a:t>
            </a:r>
            <a:r>
              <a:rPr lang="fr-FR" dirty="0">
                <a:latin typeface="courier new" panose="02070309020205020404" pitchFamily="49" charset="0"/>
              </a:rPr>
              <a:t>(</a:t>
            </a:r>
            <a:r>
              <a:rPr lang="fr-FR" dirty="0" err="1">
                <a:latin typeface="courier new" panose="02070309020205020404" pitchFamily="49" charset="0"/>
              </a:rPr>
              <a:t>d.strftime</a:t>
            </a:r>
            <a:r>
              <a:rPr lang="fr-FR" dirty="0">
                <a:latin typeface="courier new" panose="02070309020205020404" pitchFamily="49" charset="0"/>
              </a:rPr>
              <a:t>('%Y/%m/%d’))</a:t>
            </a:r>
          </a:p>
          <a:p>
            <a:pPr algn="l"/>
            <a:r>
              <a:rPr lang="fr-FR" dirty="0" err="1">
                <a:solidFill>
                  <a:srgbClr val="0000FF"/>
                </a:solidFill>
                <a:latin typeface="courier new" panose="02070309020205020404" pitchFamily="49" charset="0"/>
              </a:rPr>
              <a:t>print</a:t>
            </a:r>
            <a:r>
              <a:rPr lang="en-US" b="0" i="0" dirty="0">
                <a:effectLst/>
                <a:latin typeface="courier new" panose="02070309020205020404" pitchFamily="49" charset="0"/>
              </a:rPr>
              <a:t>(</a:t>
            </a:r>
            <a:r>
              <a:rPr lang="en-US" b="0" i="0" dirty="0" err="1">
                <a:effectLst/>
                <a:latin typeface="courier new" panose="02070309020205020404" pitchFamily="49" charset="0"/>
              </a:rPr>
              <a:t>t.strftime</a:t>
            </a:r>
            <a:r>
              <a:rPr lang="en-US" b="0" i="0" dirty="0">
                <a:effectLst/>
                <a:latin typeface="courier new" panose="02070309020205020404" pitchFamily="49" charset="0"/>
              </a:rPr>
              <a:t>("%H:%M:%S"))</a:t>
            </a:r>
          </a:p>
          <a:p>
            <a:pPr algn="l"/>
            <a:r>
              <a:rPr lang="fr-FR" dirty="0" err="1">
                <a:solidFill>
                  <a:srgbClr val="0000FF"/>
                </a:solidFill>
                <a:latin typeface="courier new" panose="02070309020205020404" pitchFamily="49" charset="0"/>
              </a:rPr>
              <a:t>print</a:t>
            </a:r>
            <a:r>
              <a:rPr lang="en-US" b="0" i="0" dirty="0">
                <a:effectLst/>
                <a:latin typeface="courier new" panose="02070309020205020404" pitchFamily="49" charset="0"/>
              </a:rPr>
              <a:t>(</a:t>
            </a:r>
            <a:r>
              <a:rPr lang="en-US" b="0" i="0" dirty="0" err="1">
                <a:effectLst/>
                <a:latin typeface="courier new" panose="02070309020205020404" pitchFamily="49" charset="0"/>
              </a:rPr>
              <a:t>dt.strftime</a:t>
            </a:r>
            <a:r>
              <a:rPr lang="en-US" b="0" i="0" dirty="0">
                <a:effectLst/>
                <a:latin typeface="courier new" panose="02070309020205020404" pitchFamily="49" charset="0"/>
              </a:rPr>
              <a:t>("%y/%B/%d %H:%M:%S"))</a:t>
            </a:r>
          </a:p>
        </p:txBody>
      </p:sp>
    </p:spTree>
    <p:extLst>
      <p:ext uri="{BB962C8B-B14F-4D97-AF65-F5344CB8AC3E}">
        <p14:creationId xmlns:p14="http://schemas.microsoft.com/office/powerpoint/2010/main" val="3196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81A20-237A-9E48-AF21-50FE4B999174}"/>
              </a:ext>
            </a:extLst>
          </p:cNvPr>
          <p:cNvSpPr>
            <a:spLocks noGrp="1"/>
          </p:cNvSpPr>
          <p:nvPr>
            <p:ph idx="1"/>
          </p:nvPr>
        </p:nvSpPr>
        <p:spPr>
          <a:xfrm>
            <a:off x="217449" y="1169900"/>
            <a:ext cx="1042290" cy="4846698"/>
          </a:xfrm>
        </p:spPr>
        <p:txBody>
          <a:bodyPr/>
          <a:lstStyle/>
          <a:p>
            <a:r>
              <a:rPr lang="en-US" dirty="0"/>
              <a:t>01</a:t>
            </a:r>
          </a:p>
          <a:p>
            <a:r>
              <a:rPr lang="en-US" dirty="0"/>
              <a:t>02</a:t>
            </a:r>
          </a:p>
          <a:p>
            <a:r>
              <a:rPr lang="en-US" dirty="0"/>
              <a:t>03</a:t>
            </a:r>
          </a:p>
          <a:p>
            <a:r>
              <a:rPr lang="en-US" dirty="0"/>
              <a:t>04</a:t>
            </a:r>
          </a:p>
        </p:txBody>
      </p:sp>
      <p:sp>
        <p:nvSpPr>
          <p:cNvPr id="3" name="Content Placeholder 2">
            <a:extLst>
              <a:ext uri="{FF2B5EF4-FFF2-40B4-BE49-F238E27FC236}">
                <a16:creationId xmlns:a16="http://schemas.microsoft.com/office/drawing/2014/main" id="{F6C660DF-902E-D342-9782-5A45045513E8}"/>
              </a:ext>
            </a:extLst>
          </p:cNvPr>
          <p:cNvSpPr>
            <a:spLocks noGrp="1"/>
          </p:cNvSpPr>
          <p:nvPr>
            <p:ph idx="13"/>
          </p:nvPr>
        </p:nvSpPr>
        <p:spPr>
          <a:xfrm>
            <a:off x="1512848" y="1169899"/>
            <a:ext cx="10679151" cy="4222537"/>
          </a:xfrm>
        </p:spPr>
        <p:txBody>
          <a:bodyPr/>
          <a:lstStyle/>
          <a:p>
            <a:r>
              <a:rPr lang="en-US" dirty="0"/>
              <a:t>Iterators </a:t>
            </a:r>
          </a:p>
          <a:p>
            <a:r>
              <a:rPr lang="en-US" dirty="0"/>
              <a:t>Generators</a:t>
            </a:r>
          </a:p>
          <a:p>
            <a:r>
              <a:rPr lang="en-US" dirty="0"/>
              <a:t>File management</a:t>
            </a:r>
          </a:p>
          <a:p>
            <a:r>
              <a:rPr lang="en-US" dirty="0"/>
              <a:t>working with dates</a:t>
            </a:r>
          </a:p>
          <a:p>
            <a:endParaRPr lang="en-US" dirty="0"/>
          </a:p>
          <a:p>
            <a:endParaRPr lang="en-US" dirty="0"/>
          </a:p>
          <a:p>
            <a:endParaRPr lang="en-US" dirty="0"/>
          </a:p>
        </p:txBody>
      </p:sp>
      <p:sp>
        <p:nvSpPr>
          <p:cNvPr id="4" name="Title 3">
            <a:extLst>
              <a:ext uri="{FF2B5EF4-FFF2-40B4-BE49-F238E27FC236}">
                <a16:creationId xmlns:a16="http://schemas.microsoft.com/office/drawing/2014/main" id="{0CB5895A-0DE3-7143-AD22-C922F9A2D7D5}"/>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18126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The </a:t>
            </a:r>
            <a:r>
              <a:rPr lang="en-US" sz="1800" dirty="0" err="1">
                <a:solidFill>
                  <a:srgbClr val="222222"/>
                </a:solidFill>
                <a:latin typeface="Open Sans" panose="020B0606030504020204" pitchFamily="34" charset="0"/>
              </a:rPr>
              <a:t>strptime</a:t>
            </a:r>
            <a:r>
              <a:rPr lang="en-US" sz="1800" dirty="0">
                <a:solidFill>
                  <a:srgbClr val="222222"/>
                </a:solidFill>
                <a:latin typeface="Open Sans" panose="020B0606030504020204" pitchFamily="34" charset="0"/>
              </a:rPr>
              <a:t> method takes two arguments, the string with date and the second with date format</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20</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Datetime parsed from a string </a:t>
            </a:r>
          </a:p>
        </p:txBody>
      </p:sp>
      <p:sp>
        <p:nvSpPr>
          <p:cNvPr id="10" name="TextBox 9">
            <a:extLst>
              <a:ext uri="{FF2B5EF4-FFF2-40B4-BE49-F238E27FC236}">
                <a16:creationId xmlns:a16="http://schemas.microsoft.com/office/drawing/2014/main" id="{6052D091-86E6-5CC1-8AA5-618299596530}"/>
              </a:ext>
            </a:extLst>
          </p:cNvPr>
          <p:cNvSpPr txBox="1"/>
          <p:nvPr/>
        </p:nvSpPr>
        <p:spPr>
          <a:xfrm>
            <a:off x="446810" y="2280196"/>
            <a:ext cx="10201794" cy="2585323"/>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 </a:t>
            </a:r>
            <a:r>
              <a:rPr lang="en-US" b="0" i="0" dirty="0">
                <a:effectLst/>
                <a:latin typeface="courier new" panose="02070309020205020404" pitchFamily="49" charset="0"/>
              </a:rPr>
              <a:t>datetime</a:t>
            </a:r>
            <a:r>
              <a:rPr lang="en-US" b="0" i="0" dirty="0">
                <a:solidFill>
                  <a:srgbClr val="0000FF"/>
                </a:solidFill>
                <a:effectLst/>
                <a:latin typeface="courier new" panose="02070309020205020404" pitchFamily="49" charset="0"/>
              </a:rPr>
              <a:t> import </a:t>
            </a:r>
            <a:r>
              <a:rPr lang="en-US" dirty="0">
                <a:latin typeface="courier new" panose="02070309020205020404" pitchFamily="49" charset="0"/>
              </a:rPr>
              <a:t>datetime</a:t>
            </a:r>
          </a:p>
          <a:p>
            <a:pPr algn="l"/>
            <a:endParaRPr lang="en-US" b="0" i="0" dirty="0">
              <a:solidFill>
                <a:srgbClr val="0000FF"/>
              </a:solidFill>
              <a:effectLst/>
              <a:latin typeface="courier new" panose="02070309020205020404" pitchFamily="49" charset="0"/>
            </a:endParaRPr>
          </a:p>
          <a:p>
            <a:pPr algn="l"/>
            <a:r>
              <a:rPr lang="en-US" dirty="0" err="1">
                <a:latin typeface="courier new" panose="02070309020205020404" pitchFamily="49" charset="0"/>
              </a:rPr>
              <a:t>date_time_str</a:t>
            </a:r>
            <a:r>
              <a:rPr lang="en-US" dirty="0">
                <a:latin typeface="courier new" panose="02070309020205020404" pitchFamily="49" charset="0"/>
              </a:rPr>
              <a:t> = '18/09/19 01:55:19'</a:t>
            </a:r>
          </a:p>
          <a:p>
            <a:pPr algn="l"/>
            <a:endParaRPr lang="en-US" b="0" i="0" dirty="0">
              <a:effectLst/>
              <a:latin typeface="courier new" panose="02070309020205020404" pitchFamily="49" charset="0"/>
            </a:endParaRPr>
          </a:p>
          <a:p>
            <a:pPr algn="l"/>
            <a:r>
              <a:rPr lang="en-US" b="0" i="0" dirty="0" err="1">
                <a:effectLst/>
                <a:latin typeface="courier new" panose="02070309020205020404" pitchFamily="49" charset="0"/>
              </a:rPr>
              <a:t>date_time</a:t>
            </a:r>
            <a:r>
              <a:rPr lang="en-US" dirty="0" err="1">
                <a:latin typeface="courier new" panose="02070309020205020404" pitchFamily="49" charset="0"/>
              </a:rPr>
              <a:t>_</a:t>
            </a:r>
            <a:r>
              <a:rPr lang="en-US" b="0" i="0" dirty="0" err="1">
                <a:effectLst/>
                <a:latin typeface="courier new" panose="02070309020205020404" pitchFamily="49" charset="0"/>
              </a:rPr>
              <a:t>obj</a:t>
            </a:r>
            <a:r>
              <a:rPr lang="en-US" b="0" i="0" dirty="0">
                <a:effectLst/>
                <a:latin typeface="courier new" panose="02070309020205020404" pitchFamily="49" charset="0"/>
              </a:rPr>
              <a:t> = </a:t>
            </a:r>
            <a:r>
              <a:rPr lang="en-US" b="0" i="0" dirty="0" err="1">
                <a:effectLst/>
                <a:latin typeface="courier new" panose="02070309020205020404" pitchFamily="49" charset="0"/>
              </a:rPr>
              <a:t>datetime.strptime</a:t>
            </a:r>
            <a:r>
              <a:rPr lang="en-US" b="0" i="0" dirty="0">
                <a:effectLst/>
                <a:latin typeface="courier new" panose="02070309020205020404" pitchFamily="49" charset="0"/>
              </a:rPr>
              <a:t>(</a:t>
            </a:r>
            <a:r>
              <a:rPr lang="en-US" b="0" i="0" dirty="0" err="1">
                <a:effectLst/>
                <a:latin typeface="courier new" panose="02070309020205020404" pitchFamily="49" charset="0"/>
              </a:rPr>
              <a:t>date_time_str</a:t>
            </a:r>
            <a:r>
              <a:rPr lang="en-US" b="0" i="0" dirty="0">
                <a:effectLst/>
                <a:latin typeface="courier new" panose="02070309020205020404" pitchFamily="49" charset="0"/>
              </a:rPr>
              <a:t>, '%d/%m/%y %H:%M:%S')</a:t>
            </a:r>
          </a:p>
          <a:p>
            <a:pPr algn="l"/>
            <a:endParaRPr lang="en-US" b="0" i="0" dirty="0">
              <a:effectLst/>
              <a:latin typeface="courier new" panose="02070309020205020404" pitchFamily="49" charset="0"/>
            </a:endParaRPr>
          </a:p>
          <a:p>
            <a:pPr algn="l"/>
            <a:endParaRPr lang="en-US" b="0" i="0" dirty="0">
              <a:effectLst/>
              <a:latin typeface="courier new" panose="02070309020205020404" pitchFamily="49" charset="0"/>
            </a:endParaRPr>
          </a:p>
          <a:p>
            <a:pPr algn="l"/>
            <a:r>
              <a:rPr lang="en-US" dirty="0">
                <a:solidFill>
                  <a:srgbClr val="0000FF"/>
                </a:solidFill>
                <a:latin typeface="courier new" panose="02070309020205020404" pitchFamily="49" charset="0"/>
              </a:rPr>
              <a:t>print</a:t>
            </a:r>
            <a:r>
              <a:rPr lang="en-US" b="0" i="0" dirty="0">
                <a:effectLst/>
                <a:latin typeface="courier new" panose="02070309020205020404" pitchFamily="49" charset="0"/>
              </a:rPr>
              <a:t> ("The type of the date is now",  </a:t>
            </a:r>
            <a:r>
              <a:rPr lang="en-US" dirty="0">
                <a:solidFill>
                  <a:srgbClr val="0000FF"/>
                </a:solidFill>
                <a:latin typeface="courier new" panose="02070309020205020404" pitchFamily="49" charset="0"/>
              </a:rPr>
              <a:t>type</a:t>
            </a:r>
            <a:r>
              <a:rPr lang="en-US" b="0" i="0" dirty="0">
                <a:effectLst/>
                <a:latin typeface="courier new" panose="02070309020205020404" pitchFamily="49" charset="0"/>
              </a:rPr>
              <a:t>(</a:t>
            </a:r>
            <a:r>
              <a:rPr lang="en-US" b="0" i="0" dirty="0" err="1">
                <a:effectLst/>
                <a:latin typeface="courier new" panose="02070309020205020404" pitchFamily="49" charset="0"/>
              </a:rPr>
              <a:t>date_time_obj</a:t>
            </a:r>
            <a:r>
              <a:rPr lang="en-US" b="0" i="0" dirty="0">
                <a:effectLst/>
                <a:latin typeface="courier new" panose="02070309020205020404" pitchFamily="49" charset="0"/>
              </a:rPr>
              <a:t>))</a:t>
            </a:r>
          </a:p>
          <a:p>
            <a:pPr algn="l"/>
            <a:r>
              <a:rPr lang="en-US" dirty="0">
                <a:solidFill>
                  <a:srgbClr val="0000FF"/>
                </a:solidFill>
                <a:latin typeface="courier new" panose="02070309020205020404" pitchFamily="49" charset="0"/>
              </a:rPr>
              <a:t>print</a:t>
            </a:r>
            <a:r>
              <a:rPr lang="en-US" b="0" i="0" dirty="0">
                <a:effectLst/>
                <a:latin typeface="courier new" panose="02070309020205020404" pitchFamily="49" charset="0"/>
              </a:rPr>
              <a:t> ("The date is", </a:t>
            </a:r>
            <a:r>
              <a:rPr lang="en-US" b="0" i="0" dirty="0" err="1">
                <a:effectLst/>
                <a:latin typeface="courier new" panose="02070309020205020404" pitchFamily="49" charset="0"/>
              </a:rPr>
              <a:t>date_time_obj</a:t>
            </a:r>
            <a:r>
              <a:rPr lang="en-US" b="0" i="0" dirty="0">
                <a:effectLst/>
                <a:latin typeface="courier new" panose="02070309020205020404" pitchFamily="49" charset="0"/>
              </a:rPr>
              <a:t>)</a:t>
            </a:r>
          </a:p>
        </p:txBody>
      </p:sp>
    </p:spTree>
    <p:extLst>
      <p:ext uri="{BB962C8B-B14F-4D97-AF65-F5344CB8AC3E}">
        <p14:creationId xmlns:p14="http://schemas.microsoft.com/office/powerpoint/2010/main" val="149776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Sooner or later you'll have to perform some calculations on the date and time. Fortunately, there's a class called </a:t>
            </a:r>
            <a:r>
              <a:rPr lang="en-US" sz="1800" dirty="0" err="1">
                <a:solidFill>
                  <a:srgbClr val="222222"/>
                </a:solidFill>
                <a:latin typeface="Open Sans" panose="020B0606030504020204" pitchFamily="34" charset="0"/>
              </a:rPr>
              <a:t>timedelta</a:t>
            </a:r>
            <a:r>
              <a:rPr lang="en-US" sz="1800" dirty="0">
                <a:solidFill>
                  <a:srgbClr val="222222"/>
                </a:solidFill>
                <a:latin typeface="Open Sans" panose="020B0606030504020204" pitchFamily="34" charset="0"/>
              </a:rPr>
              <a:t> in the datetime module that was created for just such a purpose.</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21</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Date and time operations</a:t>
            </a:r>
          </a:p>
        </p:txBody>
      </p:sp>
      <p:sp>
        <p:nvSpPr>
          <p:cNvPr id="10" name="TextBox 9">
            <a:extLst>
              <a:ext uri="{FF2B5EF4-FFF2-40B4-BE49-F238E27FC236}">
                <a16:creationId xmlns:a16="http://schemas.microsoft.com/office/drawing/2014/main" id="{6052D091-86E6-5CC1-8AA5-618299596530}"/>
              </a:ext>
            </a:extLst>
          </p:cNvPr>
          <p:cNvSpPr txBox="1"/>
          <p:nvPr/>
        </p:nvSpPr>
        <p:spPr>
          <a:xfrm>
            <a:off x="1743596" y="2280196"/>
            <a:ext cx="6097384" cy="4247317"/>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from</a:t>
            </a:r>
            <a:r>
              <a:rPr lang="en-US" b="0" i="0" dirty="0">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effectLst/>
                <a:latin typeface="courier new" panose="02070309020205020404" pitchFamily="49" charset="0"/>
              </a:rPr>
              <a:t> </a:t>
            </a:r>
            <a:r>
              <a:rPr lang="en-US" b="0" i="0" dirty="0" err="1">
                <a:effectLst/>
                <a:latin typeface="courier new" panose="02070309020205020404" pitchFamily="49" charset="0"/>
              </a:rPr>
              <a:t>timedelta</a:t>
            </a:r>
            <a:endParaRPr lang="en-US" b="0" i="0" dirty="0">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from</a:t>
            </a:r>
            <a:r>
              <a:rPr lang="en-US" b="0" i="0" dirty="0">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effectLst/>
                <a:latin typeface="courier new" panose="02070309020205020404" pitchFamily="49" charset="0"/>
              </a:rPr>
              <a:t> date</a:t>
            </a:r>
          </a:p>
          <a:p>
            <a:pPr algn="l"/>
            <a:r>
              <a:rPr lang="en-US" b="0" i="0" dirty="0">
                <a:solidFill>
                  <a:srgbClr val="0000FF"/>
                </a:solidFill>
                <a:effectLst/>
                <a:latin typeface="courier new" panose="02070309020205020404" pitchFamily="49" charset="0"/>
              </a:rPr>
              <a:t>from</a:t>
            </a:r>
            <a:r>
              <a:rPr lang="en-US" b="0" i="0" dirty="0">
                <a:effectLst/>
                <a:latin typeface="courier new" panose="02070309020205020404" pitchFamily="49" charset="0"/>
              </a:rPr>
              <a:t> datetime </a:t>
            </a:r>
            <a:r>
              <a:rPr lang="en-US" b="0" i="0" dirty="0">
                <a:solidFill>
                  <a:srgbClr val="0000FF"/>
                </a:solidFill>
                <a:effectLst/>
                <a:latin typeface="courier new" panose="02070309020205020404" pitchFamily="49" charset="0"/>
              </a:rPr>
              <a:t>import</a:t>
            </a:r>
            <a:r>
              <a:rPr lang="en-US" b="0" i="0" dirty="0">
                <a:effectLst/>
                <a:latin typeface="courier new" panose="02070309020205020404" pitchFamily="49" charset="0"/>
              </a:rPr>
              <a:t> datetime</a:t>
            </a:r>
          </a:p>
          <a:p>
            <a:pPr algn="l"/>
            <a:endParaRPr lang="en-US" b="0" i="0" dirty="0">
              <a:effectLst/>
              <a:latin typeface="courier new" panose="02070309020205020404" pitchFamily="49" charset="0"/>
            </a:endParaRPr>
          </a:p>
          <a:p>
            <a:pPr algn="l"/>
            <a:r>
              <a:rPr lang="en-US" b="0" i="0" dirty="0">
                <a:effectLst/>
                <a:latin typeface="courier new" panose="02070309020205020404" pitchFamily="49" charset="0"/>
              </a:rPr>
              <a:t>delta = </a:t>
            </a:r>
            <a:r>
              <a:rPr lang="en-US" b="0" i="0" dirty="0" err="1">
                <a:effectLst/>
                <a:latin typeface="courier new" panose="02070309020205020404" pitchFamily="49" charset="0"/>
              </a:rPr>
              <a:t>timedelta</a:t>
            </a:r>
            <a:r>
              <a:rPr lang="en-US" b="0" i="0" dirty="0">
                <a:effectLst/>
                <a:latin typeface="courier new" panose="02070309020205020404" pitchFamily="49" charset="0"/>
              </a:rPr>
              <a:t>(weeks=2, days=2, hours=2)</a:t>
            </a:r>
          </a:p>
          <a:p>
            <a:pPr algn="l"/>
            <a:r>
              <a:rPr lang="fr-FR" dirty="0" err="1">
                <a:solidFill>
                  <a:srgbClr val="0000FF"/>
                </a:solidFill>
                <a:latin typeface="courier new" panose="02070309020205020404" pitchFamily="49" charset="0"/>
              </a:rPr>
              <a:t>print</a:t>
            </a:r>
            <a:r>
              <a:rPr lang="en-US" b="0" i="0" dirty="0">
                <a:effectLst/>
                <a:latin typeface="courier new" panose="02070309020205020404" pitchFamily="49" charset="0"/>
              </a:rPr>
              <a:t>(delta)</a:t>
            </a:r>
          </a:p>
          <a:p>
            <a:pPr algn="l"/>
            <a:endParaRPr lang="en-US" b="0" i="0" dirty="0">
              <a:effectLst/>
              <a:latin typeface="courier new" panose="02070309020205020404" pitchFamily="49" charset="0"/>
            </a:endParaRPr>
          </a:p>
          <a:p>
            <a:pPr algn="l"/>
            <a:r>
              <a:rPr lang="en-US" b="0" i="0" dirty="0">
                <a:effectLst/>
                <a:latin typeface="courier new" panose="02070309020205020404" pitchFamily="49" charset="0"/>
              </a:rPr>
              <a:t>delta2 = delta * 2</a:t>
            </a:r>
          </a:p>
          <a:p>
            <a:pPr algn="l"/>
            <a:r>
              <a:rPr lang="fr-FR" dirty="0" err="1">
                <a:solidFill>
                  <a:srgbClr val="0000FF"/>
                </a:solidFill>
                <a:latin typeface="courier new" panose="02070309020205020404" pitchFamily="49" charset="0"/>
              </a:rPr>
              <a:t>print</a:t>
            </a:r>
            <a:r>
              <a:rPr lang="en-US" b="0" i="0" dirty="0">
                <a:effectLst/>
                <a:latin typeface="courier new" panose="02070309020205020404" pitchFamily="49" charset="0"/>
              </a:rPr>
              <a:t>(delta2)</a:t>
            </a:r>
          </a:p>
          <a:p>
            <a:pPr algn="l"/>
            <a:endParaRPr lang="en-US" b="0" i="0" dirty="0">
              <a:effectLst/>
              <a:latin typeface="courier new" panose="02070309020205020404" pitchFamily="49" charset="0"/>
            </a:endParaRPr>
          </a:p>
          <a:p>
            <a:pPr algn="l"/>
            <a:r>
              <a:rPr lang="en-US" b="0" i="0" dirty="0">
                <a:effectLst/>
                <a:latin typeface="courier new" panose="02070309020205020404" pitchFamily="49" charset="0"/>
              </a:rPr>
              <a:t>d = date(2019, 10, 4) + delta2</a:t>
            </a:r>
          </a:p>
          <a:p>
            <a:pPr algn="l"/>
            <a:r>
              <a:rPr lang="fr-FR" dirty="0" err="1">
                <a:solidFill>
                  <a:srgbClr val="0000FF"/>
                </a:solidFill>
                <a:latin typeface="courier new" panose="02070309020205020404" pitchFamily="49" charset="0"/>
              </a:rPr>
              <a:t>print</a:t>
            </a:r>
            <a:r>
              <a:rPr lang="en-US" b="0" i="0" dirty="0">
                <a:effectLst/>
                <a:latin typeface="courier new" panose="02070309020205020404" pitchFamily="49" charset="0"/>
              </a:rPr>
              <a:t>(d)</a:t>
            </a:r>
          </a:p>
          <a:p>
            <a:pPr algn="l"/>
            <a:endParaRPr lang="en-US" b="0" i="0" dirty="0">
              <a:effectLst/>
              <a:latin typeface="courier new" panose="02070309020205020404" pitchFamily="49" charset="0"/>
            </a:endParaRPr>
          </a:p>
          <a:p>
            <a:pPr algn="l"/>
            <a:r>
              <a:rPr lang="en-US" b="0" i="0" dirty="0">
                <a:effectLst/>
                <a:latin typeface="courier new" panose="02070309020205020404" pitchFamily="49" charset="0"/>
              </a:rPr>
              <a:t>dt = datetime(2019, 10, 4, 14, 53) + delta2</a:t>
            </a:r>
          </a:p>
          <a:p>
            <a:pPr algn="l"/>
            <a:r>
              <a:rPr lang="fr-FR" dirty="0" err="1">
                <a:solidFill>
                  <a:srgbClr val="0000FF"/>
                </a:solidFill>
                <a:latin typeface="courier new" panose="02070309020205020404" pitchFamily="49" charset="0"/>
              </a:rPr>
              <a:t>print</a:t>
            </a:r>
            <a:r>
              <a:rPr lang="en-US" b="0" i="0" dirty="0">
                <a:effectLst/>
                <a:latin typeface="courier new" panose="02070309020205020404" pitchFamily="49" charset="0"/>
              </a:rPr>
              <a:t>(dt)</a:t>
            </a:r>
          </a:p>
        </p:txBody>
      </p:sp>
    </p:spTree>
    <p:extLst>
      <p:ext uri="{BB962C8B-B14F-4D97-AF65-F5344CB8AC3E}">
        <p14:creationId xmlns:p14="http://schemas.microsoft.com/office/powerpoint/2010/main" val="421844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6D35440-6C9C-5C4D-9EA7-7A6F1457D1E8}"/>
              </a:ext>
            </a:extLst>
          </p:cNvPr>
          <p:cNvSpPr>
            <a:spLocks noGrp="1"/>
          </p:cNvSpPr>
          <p:nvPr>
            <p:ph type="body" sz="quarter" idx="16"/>
          </p:nvPr>
        </p:nvSpPr>
        <p:spPr/>
        <p:txBody>
          <a:bodyPr/>
          <a:lstStyle/>
          <a:p>
            <a:r>
              <a:rPr lang="en-US" dirty="0"/>
              <a:t>Let’s go!</a:t>
            </a:r>
          </a:p>
        </p:txBody>
      </p:sp>
      <p:sp>
        <p:nvSpPr>
          <p:cNvPr id="5" name="Text Placeholder 4">
            <a:extLst>
              <a:ext uri="{FF2B5EF4-FFF2-40B4-BE49-F238E27FC236}">
                <a16:creationId xmlns:a16="http://schemas.microsoft.com/office/drawing/2014/main" id="{E39FB218-C216-9D4A-871F-C59FFF08EF9D}"/>
              </a:ext>
            </a:extLst>
          </p:cNvPr>
          <p:cNvSpPr>
            <a:spLocks noGrp="1"/>
          </p:cNvSpPr>
          <p:nvPr>
            <p:ph type="body" sz="quarter" idx="17"/>
          </p:nvPr>
        </p:nvSpPr>
        <p:spPr/>
        <p:txBody>
          <a:bodyPr/>
          <a:lstStyle/>
          <a:p>
            <a:r>
              <a:rPr lang="en-US" dirty="0"/>
              <a:t>Come one! Works in the IDLE!</a:t>
            </a:r>
          </a:p>
        </p:txBody>
      </p:sp>
      <p:sp>
        <p:nvSpPr>
          <p:cNvPr id="3" name="Text Placeholder 2">
            <a:extLst>
              <a:ext uri="{FF2B5EF4-FFF2-40B4-BE49-F238E27FC236}">
                <a16:creationId xmlns:a16="http://schemas.microsoft.com/office/drawing/2014/main" id="{914E31D2-09EF-5943-9486-8AE0FA38C549}"/>
              </a:ext>
            </a:extLst>
          </p:cNvPr>
          <p:cNvSpPr>
            <a:spLocks noGrp="1"/>
          </p:cNvSpPr>
          <p:nvPr>
            <p:ph type="body" sz="quarter" idx="15"/>
          </p:nvPr>
        </p:nvSpPr>
        <p:spPr/>
        <p:txBody>
          <a:bodyPr/>
          <a:lstStyle/>
          <a:p>
            <a:r>
              <a:rPr lang="en-US" dirty="0"/>
              <a:t>Python academy</a:t>
            </a:r>
          </a:p>
        </p:txBody>
      </p:sp>
    </p:spTree>
    <p:extLst>
      <p:ext uri="{BB962C8B-B14F-4D97-AF65-F5344CB8AC3E}">
        <p14:creationId xmlns:p14="http://schemas.microsoft.com/office/powerpoint/2010/main" val="1055347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F4420-0531-B942-A3A0-73CBF9BBA1E0}"/>
              </a:ext>
            </a:extLst>
          </p:cNvPr>
          <p:cNvSpPr>
            <a:spLocks noGrp="1"/>
          </p:cNvSpPr>
          <p:nvPr>
            <p:ph type="body" sz="quarter" idx="14"/>
          </p:nvPr>
        </p:nvSpPr>
        <p:spPr/>
        <p:txBody>
          <a:bodyPr/>
          <a:lstStyle/>
          <a:p>
            <a:r>
              <a:rPr lang="en-MX" dirty="0"/>
              <a:t>Thank You</a:t>
            </a:r>
          </a:p>
        </p:txBody>
      </p:sp>
      <p:sp>
        <p:nvSpPr>
          <p:cNvPr id="6" name="Text Placeholder 5">
            <a:extLst>
              <a:ext uri="{FF2B5EF4-FFF2-40B4-BE49-F238E27FC236}">
                <a16:creationId xmlns:a16="http://schemas.microsoft.com/office/drawing/2014/main" id="{8C5FC814-AC05-5F4C-8836-EFA166F94A01}"/>
              </a:ext>
            </a:extLst>
          </p:cNvPr>
          <p:cNvSpPr>
            <a:spLocks noGrp="1"/>
          </p:cNvSpPr>
          <p:nvPr>
            <p:ph type="body" sz="quarter" idx="13"/>
          </p:nvPr>
        </p:nvSpPr>
        <p:spPr/>
        <p:txBody>
          <a:bodyPr/>
          <a:lstStyle/>
          <a:p>
            <a:r>
              <a:rPr lang="en-US" dirty="0"/>
              <a:t>Jun 2023</a:t>
            </a:r>
          </a:p>
        </p:txBody>
      </p:sp>
    </p:spTree>
    <p:extLst>
      <p:ext uri="{BB962C8B-B14F-4D97-AF65-F5344CB8AC3E}">
        <p14:creationId xmlns:p14="http://schemas.microsoft.com/office/powerpoint/2010/main" val="423961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special kind of function that return a lazy iterator</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a:t>01</a:t>
            </a:r>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Generators &amp; Iterators</a:t>
            </a:r>
          </a:p>
        </p:txBody>
      </p:sp>
    </p:spTree>
    <p:extLst>
      <p:ext uri="{BB962C8B-B14F-4D97-AF65-F5344CB8AC3E}">
        <p14:creationId xmlns:p14="http://schemas.microsoft.com/office/powerpoint/2010/main" val="309541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A Python </a:t>
            </a:r>
            <a:r>
              <a:rPr lang="en-US" sz="1800" b="1" dirty="0">
                <a:solidFill>
                  <a:srgbClr val="222222"/>
                </a:solidFill>
                <a:latin typeface="Open Sans" panose="020B0606030504020204" pitchFamily="34" charset="0"/>
              </a:rPr>
              <a:t>generator is a piece of specialized code able to produce a series of values, and to control the iteration process</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4</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Iterators &amp; Generators</a:t>
            </a:r>
          </a:p>
        </p:txBody>
      </p:sp>
      <p:sp>
        <p:nvSpPr>
          <p:cNvPr id="11" name="TextBox 10">
            <a:extLst>
              <a:ext uri="{FF2B5EF4-FFF2-40B4-BE49-F238E27FC236}">
                <a16:creationId xmlns:a16="http://schemas.microsoft.com/office/drawing/2014/main" id="{746C5214-F4CC-BA57-486A-F0E6A7A59EBB}"/>
              </a:ext>
            </a:extLst>
          </p:cNvPr>
          <p:cNvSpPr txBox="1"/>
          <p:nvPr/>
        </p:nvSpPr>
        <p:spPr>
          <a:xfrm rot="20885776">
            <a:off x="6325642" y="2433824"/>
            <a:ext cx="6097384" cy="2862322"/>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for</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range</a:t>
            </a:r>
            <a:r>
              <a:rPr lang="en-US" b="0" i="0" dirty="0">
                <a:solidFill>
                  <a:srgbClr val="000000"/>
                </a:solidFill>
                <a:effectLst/>
                <a:latin typeface="courier new" panose="02070309020205020404" pitchFamily="49" charset="0"/>
              </a:rPr>
              <a:t>(</a:t>
            </a:r>
            <a:r>
              <a:rPr lang="en-US" b="0" i="0" dirty="0">
                <a:solidFill>
                  <a:srgbClr val="0000CD"/>
                </a:solidFill>
                <a:effectLst/>
                <a:latin typeface="courier new" panose="02070309020205020404" pitchFamily="49" charset="0"/>
              </a:rPr>
              <a:t>5</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print</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br>
              <a:rPr lang="en-US" b="0" i="0" dirty="0">
                <a:solidFill>
                  <a:srgbClr val="000000"/>
                </a:solidFill>
                <a:effectLst/>
                <a:latin typeface="courier new" panose="02070309020205020404" pitchFamily="49" charset="0"/>
              </a:rPr>
            </a:b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&gt;&gt;&gt; 0</a:t>
            </a:r>
          </a:p>
          <a:p>
            <a:r>
              <a:rPr lang="en-US" b="0" i="0" dirty="0">
                <a:solidFill>
                  <a:srgbClr val="000000"/>
                </a:solidFill>
                <a:effectLst/>
                <a:latin typeface="courier new" panose="02070309020205020404" pitchFamily="49" charset="0"/>
              </a:rPr>
              <a:t>&gt;&gt;&gt; 1</a:t>
            </a:r>
          </a:p>
          <a:p>
            <a:r>
              <a:rPr lang="en-US" b="0" i="0" dirty="0">
                <a:solidFill>
                  <a:srgbClr val="000000"/>
                </a:solidFill>
                <a:effectLst/>
                <a:latin typeface="courier new" panose="02070309020205020404" pitchFamily="49" charset="0"/>
              </a:rPr>
              <a:t>&gt;&gt;&gt; 2</a:t>
            </a:r>
          </a:p>
          <a:p>
            <a:r>
              <a:rPr lang="en-US" b="0" i="0" dirty="0">
                <a:solidFill>
                  <a:srgbClr val="000000"/>
                </a:solidFill>
                <a:effectLst/>
                <a:latin typeface="courier new" panose="02070309020205020404" pitchFamily="49" charset="0"/>
              </a:rPr>
              <a:t>&gt;&gt;&gt; 3</a:t>
            </a:r>
          </a:p>
          <a:p>
            <a:r>
              <a:rPr lang="en-US" b="0" i="0" dirty="0">
                <a:solidFill>
                  <a:srgbClr val="000000"/>
                </a:solidFill>
                <a:effectLst/>
                <a:latin typeface="courier new" panose="02070309020205020404" pitchFamily="49" charset="0"/>
              </a:rPr>
              <a:t>&gt;&gt;&gt; 4</a:t>
            </a:r>
          </a:p>
          <a:p>
            <a:endParaRPr lang="en-US" b="0" i="0" dirty="0">
              <a:solidFill>
                <a:srgbClr val="000000"/>
              </a:solidFill>
              <a:effectLst/>
              <a:latin typeface="courier new" panose="02070309020205020404" pitchFamily="49" charset="0"/>
            </a:endParaRPr>
          </a:p>
          <a:p>
            <a:pPr algn="l"/>
            <a:endParaRPr lang="en-US" b="0" i="0" dirty="0">
              <a:solidFill>
                <a:srgbClr val="000000"/>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5A0E99C6-FC29-463E-2A22-3C920679BC3E}"/>
              </a:ext>
            </a:extLst>
          </p:cNvPr>
          <p:cNvSpPr txBox="1"/>
          <p:nvPr/>
        </p:nvSpPr>
        <p:spPr>
          <a:xfrm>
            <a:off x="676795" y="2445167"/>
            <a:ext cx="6097384" cy="2308324"/>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for</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range</a:t>
            </a:r>
            <a:r>
              <a:rPr lang="en-US" b="0" i="0" dirty="0">
                <a:solidFill>
                  <a:srgbClr val="000000"/>
                </a:solidFill>
                <a:effectLst/>
                <a:latin typeface="courier new" panose="02070309020205020404" pitchFamily="49" charset="0"/>
              </a:rPr>
              <a:t>(</a:t>
            </a:r>
            <a:r>
              <a:rPr lang="en-US" b="0" i="0" dirty="0">
                <a:solidFill>
                  <a:srgbClr val="0000CD"/>
                </a:solidFill>
                <a:effectLst/>
                <a:latin typeface="courier new" panose="02070309020205020404" pitchFamily="49" charset="0"/>
              </a:rPr>
              <a:t>2, 15, 3</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print</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a:t>
            </a:r>
            <a:endParaRPr lang="en-US" b="0" i="0" dirty="0">
              <a:solidFill>
                <a:srgbClr val="0000FF"/>
              </a:solidFill>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    </a:t>
            </a:r>
          </a:p>
          <a:p>
            <a:pPr algn="l"/>
            <a:r>
              <a:rPr lang="en-US" b="0" i="0" dirty="0">
                <a:effectLst/>
                <a:latin typeface="courier new" panose="02070309020205020404" pitchFamily="49" charset="0"/>
              </a:rPr>
              <a:t>&gt;&gt;&gt; 2</a:t>
            </a:r>
          </a:p>
          <a:p>
            <a:pPr algn="l"/>
            <a:r>
              <a:rPr lang="en-US" b="0" i="0" dirty="0">
                <a:effectLst/>
                <a:latin typeface="courier new" panose="02070309020205020404" pitchFamily="49" charset="0"/>
              </a:rPr>
              <a:t>&gt;&gt;&gt; 5</a:t>
            </a:r>
          </a:p>
          <a:p>
            <a:pPr algn="l"/>
            <a:r>
              <a:rPr lang="en-US" b="0" i="0" dirty="0">
                <a:effectLst/>
                <a:latin typeface="courier new" panose="02070309020205020404" pitchFamily="49" charset="0"/>
              </a:rPr>
              <a:t>&gt;&gt;&gt; 8</a:t>
            </a:r>
          </a:p>
          <a:p>
            <a:pPr algn="l"/>
            <a:r>
              <a:rPr lang="en-US" b="0" i="0" dirty="0">
                <a:effectLst/>
                <a:latin typeface="courier new" panose="02070309020205020404" pitchFamily="49" charset="0"/>
              </a:rPr>
              <a:t>&gt;&gt;&gt; 11</a:t>
            </a:r>
          </a:p>
          <a:p>
            <a:pPr algn="l"/>
            <a:r>
              <a:rPr lang="en-US" b="0" i="0" dirty="0">
                <a:effectLst/>
                <a:latin typeface="courier new" panose="02070309020205020404" pitchFamily="49" charset="0"/>
              </a:rPr>
              <a:t>&gt;&gt;&gt; 14</a:t>
            </a:r>
          </a:p>
        </p:txBody>
      </p:sp>
    </p:spTree>
    <p:extLst>
      <p:ext uri="{BB962C8B-B14F-4D97-AF65-F5344CB8AC3E}">
        <p14:creationId xmlns:p14="http://schemas.microsoft.com/office/powerpoint/2010/main" val="227513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Also, you can create your own generators</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5</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Iterators &amp; Generators</a:t>
            </a:r>
          </a:p>
        </p:txBody>
      </p:sp>
      <p:sp>
        <p:nvSpPr>
          <p:cNvPr id="6" name="TextBox 5">
            <a:extLst>
              <a:ext uri="{FF2B5EF4-FFF2-40B4-BE49-F238E27FC236}">
                <a16:creationId xmlns:a16="http://schemas.microsoft.com/office/drawing/2014/main" id="{5A0E99C6-FC29-463E-2A22-3C920679BC3E}"/>
              </a:ext>
            </a:extLst>
          </p:cNvPr>
          <p:cNvSpPr txBox="1"/>
          <p:nvPr/>
        </p:nvSpPr>
        <p:spPr>
          <a:xfrm>
            <a:off x="3752497" y="2012904"/>
            <a:ext cx="9356667" cy="3416320"/>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class </a:t>
            </a:r>
            <a:r>
              <a:rPr lang="en-US" b="0" i="0" dirty="0" err="1">
                <a:solidFill>
                  <a:srgbClr val="0000FF"/>
                </a:solidFill>
                <a:effectLst/>
                <a:latin typeface="courier new" panose="02070309020205020404" pitchFamily="49" charset="0"/>
              </a:rPr>
              <a:t>Class</a:t>
            </a:r>
            <a:r>
              <a:rPr lang="en-US" b="0" i="0" dirty="0">
                <a:solidFill>
                  <a:srgbClr val="0000FF"/>
                </a:solidFill>
                <a:effectLst/>
                <a:latin typeface="courier new" panose="02070309020205020404" pitchFamily="49" charset="0"/>
              </a:rPr>
              <a:t>:</a:t>
            </a:r>
          </a:p>
          <a:p>
            <a:pPr algn="l"/>
            <a:r>
              <a:rPr lang="en-US" b="0" i="0" dirty="0">
                <a:solidFill>
                  <a:srgbClr val="0000FF"/>
                </a:solidFill>
                <a:effectLst/>
                <a:latin typeface="courier new" panose="02070309020205020404" pitchFamily="49" charset="0"/>
              </a:rPr>
              <a:t>    def __</a:t>
            </a:r>
            <a:r>
              <a:rPr lang="en-US" b="0" i="0" dirty="0" err="1">
                <a:solidFill>
                  <a:srgbClr val="0000FF"/>
                </a:solidFill>
                <a:effectLst/>
                <a:latin typeface="courier new" panose="02070309020205020404" pitchFamily="49" charset="0"/>
              </a:rPr>
              <a:t>init</a:t>
            </a:r>
            <a:r>
              <a:rPr lang="en-US" b="0" i="0" dirty="0">
                <a:solidFill>
                  <a:srgbClr val="0000FF"/>
                </a:solidFill>
                <a:effectLst/>
                <a:latin typeface="courier new" panose="02070309020205020404" pitchFamily="49" charset="0"/>
              </a:rPr>
              <a:t>__(self, </a:t>
            </a:r>
            <a:r>
              <a:rPr lang="en-US" b="0" i="0" dirty="0" err="1">
                <a:solidFill>
                  <a:srgbClr val="0000FF"/>
                </a:solidFill>
                <a:effectLst/>
                <a:latin typeface="courier new" panose="02070309020205020404" pitchFamily="49" charset="0"/>
              </a:rPr>
              <a:t>nn</a:t>
            </a:r>
            <a:r>
              <a:rPr lang="en-US" b="0" i="0" dirty="0">
                <a:solidFill>
                  <a:srgbClr val="0000FF"/>
                </a:solidFill>
                <a:effectLst/>
                <a:latin typeface="courier new" panose="02070309020205020404" pitchFamily="49" charset="0"/>
              </a:rPr>
              <a:t>):</a:t>
            </a:r>
          </a:p>
          <a:p>
            <a:pPr algn="l"/>
            <a:r>
              <a:rPr lang="en-US" b="0" i="0" dirty="0">
                <a:solidFill>
                  <a:srgbClr val="0000FF"/>
                </a:solidFill>
                <a:effectLst/>
                <a:latin typeface="courier new" panose="02070309020205020404" pitchFamily="49" charset="0"/>
              </a:rPr>
              <a:t>        </a:t>
            </a:r>
            <a:r>
              <a:rPr lang="en-US" b="0" i="0" dirty="0" err="1">
                <a:solidFill>
                  <a:srgbClr val="0000FF"/>
                </a:solidFill>
                <a:effectLst/>
                <a:latin typeface="courier new" panose="02070309020205020404" pitchFamily="49" charset="0"/>
              </a:rPr>
              <a:t>self.__n</a:t>
            </a:r>
            <a:r>
              <a:rPr lang="en-US" b="0" i="0" dirty="0">
                <a:solidFill>
                  <a:srgbClr val="0000FF"/>
                </a:solidFill>
                <a:effectLst/>
                <a:latin typeface="courier new" panose="02070309020205020404" pitchFamily="49" charset="0"/>
              </a:rPr>
              <a:t> = </a:t>
            </a:r>
            <a:r>
              <a:rPr lang="en-US" b="0" i="0" dirty="0" err="1">
                <a:solidFill>
                  <a:srgbClr val="0000FF"/>
                </a:solidFill>
                <a:effectLst/>
                <a:latin typeface="courier new" panose="02070309020205020404" pitchFamily="49" charset="0"/>
              </a:rPr>
              <a:t>nn</a:t>
            </a:r>
            <a:r>
              <a:rPr lang="en-US" b="0" i="0" dirty="0">
                <a:solidFill>
                  <a:srgbClr val="0000FF"/>
                </a:solidFill>
                <a:effectLst/>
                <a:latin typeface="courier new" panose="02070309020205020404" pitchFamily="49" charset="0"/>
              </a:rPr>
              <a:t>  ## end</a:t>
            </a:r>
          </a:p>
          <a:p>
            <a:pPr algn="l"/>
            <a:r>
              <a:rPr lang="en-US" b="0" i="0" dirty="0">
                <a:solidFill>
                  <a:srgbClr val="0000FF"/>
                </a:solidFill>
                <a:effectLst/>
                <a:latin typeface="courier new" panose="02070309020205020404" pitchFamily="49" charset="0"/>
              </a:rPr>
              <a:t>        self.__</a:t>
            </a:r>
            <a:r>
              <a:rPr lang="en-US" b="0" i="0" dirty="0" err="1">
                <a:solidFill>
                  <a:srgbClr val="0000FF"/>
                </a:solidFill>
                <a:effectLst/>
                <a:latin typeface="courier new" panose="02070309020205020404" pitchFamily="49" charset="0"/>
              </a:rPr>
              <a:t>i</a:t>
            </a:r>
            <a:r>
              <a:rPr lang="en-US" b="0" i="0" dirty="0">
                <a:solidFill>
                  <a:srgbClr val="0000FF"/>
                </a:solidFill>
                <a:effectLst/>
                <a:latin typeface="courier new" panose="02070309020205020404" pitchFamily="49" charset="0"/>
              </a:rPr>
              <a:t> = 0   ## </a:t>
            </a:r>
            <a:r>
              <a:rPr lang="en-US" b="0" i="0" dirty="0" err="1">
                <a:solidFill>
                  <a:srgbClr val="0000FF"/>
                </a:solidFill>
                <a:effectLst/>
                <a:latin typeface="courier new" panose="02070309020205020404" pitchFamily="49" charset="0"/>
              </a:rPr>
              <a:t>init</a:t>
            </a:r>
            <a:endParaRPr lang="en-US" b="0" i="0" dirty="0">
              <a:solidFill>
                <a:srgbClr val="0000FF"/>
              </a:solidFill>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def __</a:t>
            </a:r>
            <a:r>
              <a:rPr lang="en-US" b="0" i="0" dirty="0" err="1">
                <a:solidFill>
                  <a:srgbClr val="0000FF"/>
                </a:solidFill>
                <a:effectLst/>
                <a:latin typeface="courier new" panose="02070309020205020404" pitchFamily="49" charset="0"/>
              </a:rPr>
              <a:t>iter</a:t>
            </a:r>
            <a:r>
              <a:rPr lang="en-US" b="0" i="0" dirty="0">
                <a:solidFill>
                  <a:srgbClr val="0000FF"/>
                </a:solidFill>
                <a:effectLst/>
                <a:latin typeface="courier new" panose="02070309020205020404" pitchFamily="49" charset="0"/>
              </a:rPr>
              <a:t>__(self):</a:t>
            </a:r>
          </a:p>
          <a:p>
            <a:pPr algn="l"/>
            <a:r>
              <a:rPr lang="en-US" b="0" i="0" dirty="0">
                <a:solidFill>
                  <a:srgbClr val="0000FF"/>
                </a:solidFill>
                <a:effectLst/>
                <a:latin typeface="courier new" panose="02070309020205020404" pitchFamily="49" charset="0"/>
              </a:rPr>
              <a:t>       # iterator! </a:t>
            </a:r>
          </a:p>
          <a:p>
            <a:pPr algn="l"/>
            <a:r>
              <a:rPr lang="en-US" dirty="0">
                <a:solidFill>
                  <a:srgbClr val="0000FF"/>
                </a:solidFill>
                <a:latin typeface="courier new" panose="02070309020205020404" pitchFamily="49" charset="0"/>
              </a:rPr>
              <a:t>	</a:t>
            </a:r>
            <a:r>
              <a:rPr lang="en-US" b="0" i="0" dirty="0">
                <a:solidFill>
                  <a:srgbClr val="0000FF"/>
                </a:solidFill>
                <a:effectLst/>
                <a:latin typeface="courier new" panose="02070309020205020404" pitchFamily="49" charset="0"/>
              </a:rPr>
              <a:t>return self</a:t>
            </a:r>
          </a:p>
          <a:p>
            <a:pPr algn="l"/>
            <a:endParaRPr lang="en-US" b="0" i="0" dirty="0">
              <a:solidFill>
                <a:srgbClr val="0000FF"/>
              </a:solidFill>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    def __next__(self):</a:t>
            </a:r>
          </a:p>
          <a:p>
            <a:pPr algn="l"/>
            <a:r>
              <a:rPr lang="en-US" dirty="0">
                <a:solidFill>
                  <a:srgbClr val="0000FF"/>
                </a:solidFill>
                <a:latin typeface="courier new" panose="02070309020205020404" pitchFamily="49" charset="0"/>
              </a:rPr>
              <a:t>	  ## your iterator code….</a:t>
            </a:r>
            <a:endParaRPr lang="en-US" b="0" i="0" dirty="0">
              <a:solidFill>
                <a:srgbClr val="0000FF"/>
              </a:solidFill>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        return</a:t>
            </a:r>
            <a:endParaRPr lang="en-US" b="0" i="0" dirty="0">
              <a:effectLst/>
              <a:latin typeface="courier new" panose="02070309020205020404" pitchFamily="49" charset="0"/>
            </a:endParaRPr>
          </a:p>
        </p:txBody>
      </p:sp>
    </p:spTree>
    <p:extLst>
      <p:ext uri="{BB962C8B-B14F-4D97-AF65-F5344CB8AC3E}">
        <p14:creationId xmlns:p14="http://schemas.microsoft.com/office/powerpoint/2010/main" val="2383206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600" y="1244884"/>
            <a:ext cx="8067502" cy="1822264"/>
          </a:xfrm>
        </p:spPr>
        <p:txBody>
          <a:bodyPr/>
          <a:lstStyle/>
          <a:p>
            <a:r>
              <a:rPr lang="en-US" sz="1800" dirty="0">
                <a:solidFill>
                  <a:srgbClr val="222222"/>
                </a:solidFill>
                <a:latin typeface="Open Sans" panose="020B0606030504020204" pitchFamily="34" charset="0"/>
              </a:rPr>
              <a:t>Return vs yield</a:t>
            </a:r>
            <a:endParaRPr lang="en-US" sz="1800" b="1" dirty="0">
              <a:solidFill>
                <a:srgbClr val="222222"/>
              </a:solidFill>
              <a:latin typeface="Open Sans" panose="020B0606030504020204" pitchFamily="34" charset="0"/>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Iterators &amp; Generators: the yield statement</a:t>
            </a:r>
          </a:p>
        </p:txBody>
      </p:sp>
      <p:sp>
        <p:nvSpPr>
          <p:cNvPr id="5" name="TextBox 4">
            <a:extLst>
              <a:ext uri="{FF2B5EF4-FFF2-40B4-BE49-F238E27FC236}">
                <a16:creationId xmlns:a16="http://schemas.microsoft.com/office/drawing/2014/main" id="{DBCD13E4-44F4-7CDB-0020-2E11C68B1521}"/>
              </a:ext>
            </a:extLst>
          </p:cNvPr>
          <p:cNvSpPr txBox="1"/>
          <p:nvPr/>
        </p:nvSpPr>
        <p:spPr>
          <a:xfrm>
            <a:off x="676795" y="2445167"/>
            <a:ext cx="6097384" cy="923330"/>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def</a:t>
            </a:r>
            <a:r>
              <a:rPr lang="en-US" b="0" i="0" dirty="0">
                <a:solidFill>
                  <a:srgbClr val="000000"/>
                </a:solidFill>
                <a:effectLst/>
                <a:latin typeface="courier new" panose="02070309020205020404" pitchFamily="49" charset="0"/>
              </a:rPr>
              <a:t> fun(n): </a:t>
            </a:r>
          </a:p>
          <a:p>
            <a:pPr algn="l"/>
            <a:r>
              <a:rPr lang="en-US" b="0" i="0" dirty="0">
                <a:solidFill>
                  <a:srgbClr val="0000FF"/>
                </a:solidFill>
                <a:effectLst/>
                <a:latin typeface="courier new" panose="02070309020205020404" pitchFamily="49" charset="0"/>
              </a:rPr>
              <a:t>  for</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range</a:t>
            </a:r>
            <a:r>
              <a:rPr lang="en-US" b="0" i="0" dirty="0">
                <a:solidFill>
                  <a:srgbClr val="000000"/>
                </a:solidFill>
                <a:effectLst/>
                <a:latin typeface="courier new" panose="02070309020205020404" pitchFamily="49" charset="0"/>
              </a:rPr>
              <a:t>(n): </a:t>
            </a:r>
          </a:p>
          <a:p>
            <a:pPr algn="l"/>
            <a:r>
              <a:rPr lang="en-US" b="0" i="0" dirty="0">
                <a:solidFill>
                  <a:srgbClr val="0000FF"/>
                </a:solidFill>
                <a:effectLst/>
                <a:latin typeface="courier new" panose="02070309020205020404" pitchFamily="49" charset="0"/>
              </a:rPr>
              <a:t>    return</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endParaRPr lang="en-US" b="0" i="0" dirty="0">
              <a:solidFill>
                <a:srgbClr val="000000"/>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C48D7DA4-3BF7-57A6-BBB2-692E7CA8DE40}"/>
              </a:ext>
            </a:extLst>
          </p:cNvPr>
          <p:cNvSpPr txBox="1"/>
          <p:nvPr/>
        </p:nvSpPr>
        <p:spPr>
          <a:xfrm>
            <a:off x="6839297" y="2445167"/>
            <a:ext cx="6097384" cy="1754326"/>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def</a:t>
            </a:r>
            <a:r>
              <a:rPr lang="en-US" b="0" i="0" dirty="0">
                <a:solidFill>
                  <a:srgbClr val="000000"/>
                </a:solidFill>
                <a:effectLst/>
                <a:latin typeface="courier new" panose="02070309020205020404" pitchFamily="49" charset="0"/>
              </a:rPr>
              <a:t> fun(n): </a:t>
            </a:r>
          </a:p>
          <a:p>
            <a:pPr algn="l"/>
            <a:r>
              <a:rPr lang="en-US" b="0" i="0" dirty="0">
                <a:solidFill>
                  <a:srgbClr val="0000FF"/>
                </a:solidFill>
                <a:effectLst/>
                <a:latin typeface="courier new" panose="02070309020205020404" pitchFamily="49" charset="0"/>
              </a:rPr>
              <a:t>  for</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range</a:t>
            </a:r>
            <a:r>
              <a:rPr lang="en-US" b="0" i="0" dirty="0">
                <a:solidFill>
                  <a:srgbClr val="000000"/>
                </a:solidFill>
                <a:effectLst/>
                <a:latin typeface="courier new" panose="02070309020205020404" pitchFamily="49" charset="0"/>
              </a:rPr>
              <a:t>(n): </a:t>
            </a:r>
          </a:p>
          <a:p>
            <a:pPr algn="l"/>
            <a:r>
              <a:rPr lang="en-US" b="0" i="0" dirty="0">
                <a:solidFill>
                  <a:srgbClr val="0000FF"/>
                </a:solidFill>
                <a:effectLst/>
                <a:latin typeface="courier new" panose="02070309020205020404" pitchFamily="49" charset="0"/>
              </a:rPr>
              <a:t>    yield</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p>
          <a:p>
            <a:pPr algn="l"/>
            <a:endParaRPr lang="en-US" dirty="0">
              <a:solidFill>
                <a:srgbClr val="0000FF"/>
              </a:solidFill>
              <a:latin typeface="courier new" panose="02070309020205020404" pitchFamily="49" charset="0"/>
            </a:endParaRPr>
          </a:p>
          <a:p>
            <a:pPr algn="l"/>
            <a:r>
              <a:rPr lang="en-US" b="0" i="0" dirty="0">
                <a:solidFill>
                  <a:srgbClr val="0000FF"/>
                </a:solidFill>
                <a:effectLst/>
                <a:latin typeface="courier new" panose="02070309020205020404" pitchFamily="49" charset="0"/>
              </a:rPr>
              <a:t>for</a:t>
            </a:r>
            <a:r>
              <a:rPr lang="en-US" b="0" i="0" dirty="0">
                <a:solidFill>
                  <a:srgbClr val="000000"/>
                </a:solidFill>
                <a:effectLst/>
                <a:latin typeface="courier new" panose="02070309020205020404" pitchFamily="49" charset="0"/>
              </a:rPr>
              <a:t> v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fun(</a:t>
            </a:r>
            <a:r>
              <a:rPr lang="en-US" b="0" i="0" dirty="0">
                <a:solidFill>
                  <a:srgbClr val="0000CD"/>
                </a:solidFill>
                <a:effectLst/>
                <a:latin typeface="courier new" panose="02070309020205020404" pitchFamily="49" charset="0"/>
              </a:rPr>
              <a:t>5</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print</a:t>
            </a:r>
            <a:r>
              <a:rPr lang="en-US" b="0" i="0" dirty="0">
                <a:solidFill>
                  <a:srgbClr val="000000"/>
                </a:solidFill>
                <a:effectLst/>
                <a:latin typeface="courier new" panose="02070309020205020404" pitchFamily="49" charset="0"/>
              </a:rPr>
              <a:t>(v)</a:t>
            </a:r>
          </a:p>
        </p:txBody>
      </p:sp>
      <p:sp>
        <p:nvSpPr>
          <p:cNvPr id="9" name="Arrow: Right 8">
            <a:extLst>
              <a:ext uri="{FF2B5EF4-FFF2-40B4-BE49-F238E27FC236}">
                <a16:creationId xmlns:a16="http://schemas.microsoft.com/office/drawing/2014/main" id="{F3D31514-67C4-16B5-2237-FEFEDD76007B}"/>
              </a:ext>
            </a:extLst>
          </p:cNvPr>
          <p:cNvSpPr/>
          <p:nvPr/>
        </p:nvSpPr>
        <p:spPr>
          <a:xfrm>
            <a:off x="4486449" y="2635135"/>
            <a:ext cx="1609551" cy="923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43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7</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List comprehensions</a:t>
            </a:r>
          </a:p>
        </p:txBody>
      </p:sp>
      <p:sp>
        <p:nvSpPr>
          <p:cNvPr id="5" name="TextBox 4">
            <a:extLst>
              <a:ext uri="{FF2B5EF4-FFF2-40B4-BE49-F238E27FC236}">
                <a16:creationId xmlns:a16="http://schemas.microsoft.com/office/drawing/2014/main" id="{DBCD13E4-44F4-7CDB-0020-2E11C68B1521}"/>
              </a:ext>
            </a:extLst>
          </p:cNvPr>
          <p:cNvSpPr txBox="1"/>
          <p:nvPr/>
        </p:nvSpPr>
        <p:spPr>
          <a:xfrm>
            <a:off x="0" y="1673585"/>
            <a:ext cx="6097384" cy="2585323"/>
          </a:xfrm>
          <a:prstGeom prst="rect">
            <a:avLst/>
          </a:prstGeom>
          <a:noFill/>
        </p:spPr>
        <p:txBody>
          <a:bodyPr wrap="square">
            <a:spAutoFit/>
          </a:bodyPr>
          <a:lstStyle/>
          <a:p>
            <a:pPr algn="l"/>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"kiwi"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"mango"</a:t>
            </a:r>
            <a:r>
              <a:rPr lang="en-US" b="0" i="0" dirty="0">
                <a:solidFill>
                  <a:srgbClr val="000000"/>
                </a:solidFill>
                <a:effectLst/>
                <a:latin typeface="Consolas" panose="020B0609020204030204" pitchFamily="49" charset="0"/>
              </a:rPr>
              <a:t>]</a:t>
            </a:r>
            <a:br>
              <a:rPr lang="en-US" dirty="0"/>
            </a:br>
            <a:r>
              <a:rPr lang="en-US" b="0" i="0" dirty="0" err="1">
                <a:solidFill>
                  <a:srgbClr val="000000"/>
                </a:solidFill>
                <a:effectLst/>
                <a:latin typeface="Consolas" panose="020B0609020204030204" pitchFamily="49" charset="0"/>
              </a:rPr>
              <a:t>newlist</a:t>
            </a:r>
            <a:r>
              <a:rPr lang="en-US" b="0" i="0" dirty="0">
                <a:solidFill>
                  <a:srgbClr val="000000"/>
                </a:solidFill>
                <a:effectLst/>
                <a:latin typeface="Consolas" panose="020B0609020204030204" pitchFamily="49" charset="0"/>
              </a:rPr>
              <a:t> = []</a:t>
            </a:r>
            <a:br>
              <a:rPr lang="en-US" dirty="0"/>
            </a:b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x:</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newlist.append</a:t>
            </a:r>
            <a:r>
              <a:rPr lang="en-US" b="0" i="0" dirty="0">
                <a:solidFill>
                  <a:srgbClr val="000000"/>
                </a:solidFill>
                <a:effectLst/>
                <a:latin typeface="Consolas" panose="020B0609020204030204" pitchFamily="49" charset="0"/>
              </a:rPr>
              <a:t>(x)</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newlist</a:t>
            </a:r>
            <a:r>
              <a:rPr lang="en-US" b="0" i="0" dirty="0">
                <a:solidFill>
                  <a:srgbClr val="000000"/>
                </a:solidFill>
                <a:effectLst/>
                <a:latin typeface="Consolas" panose="020B0609020204030204" pitchFamily="49" charset="0"/>
              </a:rPr>
              <a:t>)</a:t>
            </a:r>
            <a:endParaRPr lang="en-US" b="0" i="0" dirty="0">
              <a:solidFill>
                <a:srgbClr val="000000"/>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C48D7DA4-3BF7-57A6-BBB2-692E7CA8DE40}"/>
              </a:ext>
            </a:extLst>
          </p:cNvPr>
          <p:cNvSpPr txBox="1"/>
          <p:nvPr/>
        </p:nvSpPr>
        <p:spPr>
          <a:xfrm>
            <a:off x="5517573" y="4258908"/>
            <a:ext cx="6097384" cy="1754326"/>
          </a:xfrm>
          <a:prstGeom prst="rect">
            <a:avLst/>
          </a:prstGeom>
          <a:noFill/>
        </p:spPr>
        <p:txBody>
          <a:bodyPr wrap="square">
            <a:spAutoFit/>
          </a:bodyPr>
          <a:lstStyle/>
          <a:p>
            <a:pPr algn="l"/>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"kiwi"</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"mango"</a:t>
            </a:r>
            <a:r>
              <a:rPr lang="en-US" b="0" i="0" dirty="0">
                <a:solidFill>
                  <a:srgbClr val="000000"/>
                </a:solidFill>
                <a:effectLst/>
                <a:latin typeface="Consolas" panose="020B0609020204030204" pitchFamily="49" charset="0"/>
              </a:rPr>
              <a:t>]</a:t>
            </a:r>
            <a:br>
              <a:rPr lang="en-US" dirty="0"/>
            </a:br>
            <a:br>
              <a:rPr lang="en-US" dirty="0"/>
            </a:br>
            <a:r>
              <a:rPr lang="en-US" b="0" i="0" dirty="0" err="1">
                <a:solidFill>
                  <a:srgbClr val="000000"/>
                </a:solidFill>
                <a:effectLst/>
                <a:latin typeface="Consolas" panose="020B0609020204030204" pitchFamily="49" charset="0"/>
              </a:rPr>
              <a:t>newlist</a:t>
            </a:r>
            <a:r>
              <a:rPr lang="en-US" b="0" i="0" dirty="0">
                <a:solidFill>
                  <a:srgbClr val="000000"/>
                </a:solidFill>
                <a:effectLst/>
                <a:latin typeface="Consolas" panose="020B0609020204030204" pitchFamily="49" charset="0"/>
              </a:rPr>
              <a:t> = [x </a:t>
            </a: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x]</a:t>
            </a:r>
            <a:br>
              <a:rPr lang="en-US" dirty="0"/>
            </a:b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newlist</a:t>
            </a:r>
            <a:r>
              <a:rPr lang="en-US" b="0" i="0" dirty="0">
                <a:solidFill>
                  <a:srgbClr val="000000"/>
                </a:solidFill>
                <a:effectLst/>
                <a:latin typeface="Consolas" panose="020B0609020204030204" pitchFamily="49" charset="0"/>
              </a:rPr>
              <a:t>)</a:t>
            </a:r>
            <a:endParaRPr lang="en-US" b="0" i="0" dirty="0">
              <a:solidFill>
                <a:srgbClr val="000000"/>
              </a:solidFill>
              <a:effectLst/>
              <a:latin typeface="courier new" panose="02070309020205020404" pitchFamily="49" charset="0"/>
            </a:endParaRPr>
          </a:p>
        </p:txBody>
      </p:sp>
      <p:sp>
        <p:nvSpPr>
          <p:cNvPr id="9" name="Arrow: Right 8">
            <a:extLst>
              <a:ext uri="{FF2B5EF4-FFF2-40B4-BE49-F238E27FC236}">
                <a16:creationId xmlns:a16="http://schemas.microsoft.com/office/drawing/2014/main" id="{F3D31514-67C4-16B5-2237-FEFEDD76007B}"/>
              </a:ext>
            </a:extLst>
          </p:cNvPr>
          <p:cNvSpPr/>
          <p:nvPr/>
        </p:nvSpPr>
        <p:spPr>
          <a:xfrm rot="1866898">
            <a:off x="3405622" y="3552603"/>
            <a:ext cx="1609551" cy="923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09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8</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List comprehensions and generators</a:t>
            </a:r>
          </a:p>
        </p:txBody>
      </p:sp>
      <p:sp>
        <p:nvSpPr>
          <p:cNvPr id="5" name="TextBox 4">
            <a:extLst>
              <a:ext uri="{FF2B5EF4-FFF2-40B4-BE49-F238E27FC236}">
                <a16:creationId xmlns:a16="http://schemas.microsoft.com/office/drawing/2014/main" id="{DBCD13E4-44F4-7CDB-0020-2E11C68B1521}"/>
              </a:ext>
            </a:extLst>
          </p:cNvPr>
          <p:cNvSpPr txBox="1"/>
          <p:nvPr/>
        </p:nvSpPr>
        <p:spPr>
          <a:xfrm>
            <a:off x="0" y="1673585"/>
            <a:ext cx="6097384" cy="2585323"/>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def</a:t>
            </a:r>
            <a:r>
              <a:rPr lang="en-US" b="0" i="0" dirty="0">
                <a:solidFill>
                  <a:srgbClr val="000000"/>
                </a:solidFill>
                <a:effectLst/>
                <a:latin typeface="courier new" panose="02070309020205020404" pitchFamily="49" charset="0"/>
              </a:rPr>
              <a:t> powers_of_2(n): </a:t>
            </a:r>
          </a:p>
          <a:p>
            <a:pPr algn="l"/>
            <a:r>
              <a:rPr lang="en-US" b="0" i="0" dirty="0">
                <a:solidFill>
                  <a:srgbClr val="000000"/>
                </a:solidFill>
                <a:effectLst/>
                <a:latin typeface="courier new" panose="02070309020205020404" pitchFamily="49" charset="0"/>
              </a:rPr>
              <a:t>  power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1</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for</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range</a:t>
            </a:r>
            <a:r>
              <a:rPr lang="en-US" b="0" i="0" dirty="0">
                <a:solidFill>
                  <a:srgbClr val="000000"/>
                </a:solidFill>
                <a:effectLst/>
                <a:latin typeface="courier new" panose="02070309020205020404" pitchFamily="49" charset="0"/>
              </a:rPr>
              <a:t>(n): </a:t>
            </a:r>
          </a:p>
          <a:p>
            <a:pPr algn="l"/>
            <a:r>
              <a:rPr lang="en-US" b="0" i="0" dirty="0">
                <a:solidFill>
                  <a:srgbClr val="0000FF"/>
                </a:solidFill>
                <a:effectLst/>
                <a:latin typeface="courier new" panose="02070309020205020404" pitchFamily="49" charset="0"/>
              </a:rPr>
              <a:t>    yield</a:t>
            </a:r>
            <a:r>
              <a:rPr lang="en-US" b="0" i="0" dirty="0">
                <a:solidFill>
                  <a:srgbClr val="000000"/>
                </a:solidFill>
                <a:effectLst/>
                <a:latin typeface="courier new" panose="02070309020205020404" pitchFamily="49" charset="0"/>
              </a:rPr>
              <a:t> power </a:t>
            </a:r>
          </a:p>
          <a:p>
            <a:pPr algn="l"/>
            <a:r>
              <a:rPr lang="en-US" b="0" i="0" dirty="0">
                <a:solidFill>
                  <a:srgbClr val="000000"/>
                </a:solidFill>
                <a:effectLst/>
                <a:latin typeface="courier new" panose="02070309020205020404" pitchFamily="49" charset="0"/>
              </a:rPr>
              <a:t>    power </a:t>
            </a:r>
            <a:r>
              <a:rPr lang="en-US" b="0" i="0" dirty="0">
                <a:solidFill>
                  <a:srgbClr val="687687"/>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a:solidFill>
                  <a:srgbClr val="0000CD"/>
                </a:solidFill>
                <a:effectLst/>
                <a:latin typeface="courier new" panose="02070309020205020404" pitchFamily="49" charset="0"/>
              </a:rPr>
              <a:t>2</a:t>
            </a:r>
            <a:r>
              <a:rPr lang="en-US" b="0" i="0" dirty="0">
                <a:solidFill>
                  <a:srgbClr val="000000"/>
                </a:solidFill>
                <a:effectLst/>
                <a:latin typeface="courier new" panose="02070309020205020404" pitchFamily="49" charset="0"/>
              </a:rPr>
              <a:t> </a:t>
            </a:r>
          </a:p>
          <a:p>
            <a:pPr algn="l"/>
            <a:endParaRPr lang="en-US" b="0" i="0" dirty="0">
              <a:solidFill>
                <a:srgbClr val="0000FF"/>
              </a:solidFill>
              <a:effectLst/>
              <a:latin typeface="courier new" panose="02070309020205020404" pitchFamily="49" charset="0"/>
            </a:endParaRPr>
          </a:p>
          <a:p>
            <a:pPr algn="l"/>
            <a:endParaRPr lang="en-US" dirty="0">
              <a:solidFill>
                <a:srgbClr val="0000FF"/>
              </a:solidFill>
              <a:latin typeface="courier new" panose="02070309020205020404" pitchFamily="49" charset="0"/>
            </a:endParaRPr>
          </a:p>
          <a:p>
            <a:br>
              <a:rPr lang="en-US" dirty="0"/>
            </a:br>
            <a:endParaRPr lang="en-US" b="0" i="0" dirty="0">
              <a:solidFill>
                <a:srgbClr val="000000"/>
              </a:solidFill>
              <a:effectLst/>
              <a:latin typeface="courier new" panose="02070309020205020404" pitchFamily="49" charset="0"/>
            </a:endParaRPr>
          </a:p>
        </p:txBody>
      </p:sp>
      <p:sp>
        <p:nvSpPr>
          <p:cNvPr id="2" name="TextBox 1">
            <a:extLst>
              <a:ext uri="{FF2B5EF4-FFF2-40B4-BE49-F238E27FC236}">
                <a16:creationId xmlns:a16="http://schemas.microsoft.com/office/drawing/2014/main" id="{EB7BBA4D-98F8-26DA-59AD-1A30C619C905}"/>
              </a:ext>
            </a:extLst>
          </p:cNvPr>
          <p:cNvSpPr txBox="1"/>
          <p:nvPr/>
        </p:nvSpPr>
        <p:spPr>
          <a:xfrm>
            <a:off x="5214851" y="1720840"/>
            <a:ext cx="6097384" cy="2585323"/>
          </a:xfrm>
          <a:prstGeom prst="rect">
            <a:avLst/>
          </a:prstGeom>
          <a:noFill/>
        </p:spPr>
        <p:txBody>
          <a:bodyPr wrap="square">
            <a:spAutoFit/>
          </a:bodyPr>
          <a:lstStyle/>
          <a:p>
            <a:pPr algn="l"/>
            <a:r>
              <a:rPr lang="en-US" b="0" i="0" dirty="0">
                <a:solidFill>
                  <a:srgbClr val="0000FF"/>
                </a:solidFill>
                <a:effectLst/>
                <a:latin typeface="courier new" panose="02070309020205020404" pitchFamily="49" charset="0"/>
              </a:rPr>
              <a:t>for</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a:t>
            </a:r>
            <a:r>
              <a:rPr lang="en-US" b="0" i="0" dirty="0">
                <a:solidFill>
                  <a:srgbClr val="3C4C72"/>
                </a:solidFill>
                <a:effectLst/>
                <a:latin typeface="courier new" panose="02070309020205020404" pitchFamily="49" charset="0"/>
              </a:rPr>
              <a:t>range</a:t>
            </a:r>
            <a:r>
              <a:rPr lang="en-US" b="0" i="0" dirty="0">
                <a:solidFill>
                  <a:srgbClr val="000000"/>
                </a:solidFill>
                <a:effectLst/>
                <a:latin typeface="courier new" panose="02070309020205020404" pitchFamily="49" charset="0"/>
              </a:rPr>
              <a:t>(</a:t>
            </a:r>
            <a:r>
              <a:rPr lang="en-US" b="0" i="0" dirty="0">
                <a:solidFill>
                  <a:srgbClr val="0000CD"/>
                </a:solidFill>
                <a:effectLst/>
                <a:latin typeface="courier new" panose="02070309020205020404" pitchFamily="49" charset="0"/>
              </a:rPr>
              <a:t>20</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if</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r>
              <a:rPr lang="en-US" b="0" i="0" dirty="0">
                <a:solidFill>
                  <a:srgbClr val="0000FF"/>
                </a:solidFill>
                <a:effectLst/>
                <a:latin typeface="courier new" panose="02070309020205020404" pitchFamily="49" charset="0"/>
              </a:rPr>
              <a:t>in</a:t>
            </a:r>
            <a:r>
              <a:rPr lang="en-US" b="0" i="0" dirty="0">
                <a:solidFill>
                  <a:srgbClr val="000000"/>
                </a:solidFill>
                <a:effectLst/>
                <a:latin typeface="courier new" panose="02070309020205020404" pitchFamily="49" charset="0"/>
              </a:rPr>
              <a:t> powers_of_2(</a:t>
            </a:r>
            <a:r>
              <a:rPr lang="en-US" b="0" i="0" dirty="0">
                <a:solidFill>
                  <a:srgbClr val="0000CD"/>
                </a:solidFill>
                <a:effectLst/>
                <a:latin typeface="courier new" panose="02070309020205020404" pitchFamily="49" charset="0"/>
              </a:rPr>
              <a:t>4</a:t>
            </a:r>
            <a:r>
              <a:rPr lang="en-US" b="0" i="0" dirty="0">
                <a:solidFill>
                  <a:srgbClr val="000000"/>
                </a:solidFill>
                <a:effectLst/>
                <a:latin typeface="courier new" panose="02070309020205020404" pitchFamily="49" charset="0"/>
              </a:rPr>
              <a:t>): </a:t>
            </a:r>
          </a:p>
          <a:p>
            <a:pPr algn="l"/>
            <a:r>
              <a:rPr lang="en-US" b="0" i="0" dirty="0">
                <a:solidFill>
                  <a:srgbClr val="0000FF"/>
                </a:solidFill>
                <a:effectLst/>
                <a:latin typeface="courier new" panose="02070309020205020404" pitchFamily="49" charset="0"/>
              </a:rPr>
              <a:t>    print</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p>
          <a:p>
            <a:pPr algn="l"/>
            <a:endParaRPr lang="en-US" b="0" i="0" dirty="0">
              <a:solidFill>
                <a:srgbClr val="0000FF"/>
              </a:solidFill>
              <a:effectLst/>
              <a:latin typeface="courier new" panose="02070309020205020404" pitchFamily="49" charset="0"/>
            </a:endParaRPr>
          </a:p>
          <a:p>
            <a:pPr algn="l"/>
            <a:endParaRPr lang="en-US" dirty="0">
              <a:solidFill>
                <a:srgbClr val="0000FF"/>
              </a:solidFill>
              <a:latin typeface="courier new" panose="02070309020205020404" pitchFamily="49" charset="0"/>
            </a:endParaRPr>
          </a:p>
          <a:p>
            <a:pPr algn="l"/>
            <a:endParaRPr lang="en-US" b="0" i="0" dirty="0">
              <a:solidFill>
                <a:srgbClr val="0000FF"/>
              </a:solidFill>
              <a:effectLst/>
              <a:latin typeface="courier new" panose="02070309020205020404" pitchFamily="49" charset="0"/>
            </a:endParaRPr>
          </a:p>
          <a:p>
            <a:pPr algn="l"/>
            <a:r>
              <a:rPr lang="en-US" b="0" i="0" dirty="0">
                <a:solidFill>
                  <a:srgbClr val="0000FF"/>
                </a:solidFill>
                <a:effectLst/>
                <a:latin typeface="courier new" panose="02070309020205020404" pitchFamily="49" charset="0"/>
              </a:rPr>
              <a:t>print</a:t>
            </a:r>
            <a:r>
              <a:rPr lang="en-US" b="0" i="0" dirty="0">
                <a:solidFill>
                  <a:srgbClr val="000000"/>
                </a:solidFill>
                <a:effectLst/>
                <a:latin typeface="courier new" panose="02070309020205020404" pitchFamily="49" charset="0"/>
              </a:rPr>
              <a:t>([x for x in powers_of_2(10)]) </a:t>
            </a:r>
          </a:p>
          <a:p>
            <a:br>
              <a:rPr lang="en-US" dirty="0"/>
            </a:br>
            <a:endParaRPr lang="en-US" b="0" i="0" dirty="0">
              <a:solidFill>
                <a:srgbClr val="000000"/>
              </a:solidFill>
              <a:effectLst/>
              <a:latin typeface="courier new" panose="02070309020205020404" pitchFamily="49" charset="0"/>
            </a:endParaRPr>
          </a:p>
        </p:txBody>
      </p:sp>
      <p:sp>
        <p:nvSpPr>
          <p:cNvPr id="6" name="Arrow: Right 5">
            <a:extLst>
              <a:ext uri="{FF2B5EF4-FFF2-40B4-BE49-F238E27FC236}">
                <a16:creationId xmlns:a16="http://schemas.microsoft.com/office/drawing/2014/main" id="{612A85B7-DE3F-CD7A-6A29-18E315FD82EE}"/>
              </a:ext>
            </a:extLst>
          </p:cNvPr>
          <p:cNvSpPr/>
          <p:nvPr/>
        </p:nvSpPr>
        <p:spPr>
          <a:xfrm>
            <a:off x="3364231" y="2294313"/>
            <a:ext cx="1609551" cy="9233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412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6D35440-6C9C-5C4D-9EA7-7A6F1457D1E8}"/>
              </a:ext>
            </a:extLst>
          </p:cNvPr>
          <p:cNvSpPr>
            <a:spLocks noGrp="1"/>
          </p:cNvSpPr>
          <p:nvPr>
            <p:ph type="body" sz="quarter" idx="16"/>
          </p:nvPr>
        </p:nvSpPr>
        <p:spPr/>
        <p:txBody>
          <a:bodyPr/>
          <a:lstStyle/>
          <a:p>
            <a:r>
              <a:rPr lang="en-US" dirty="0"/>
              <a:t>Let’s go!</a:t>
            </a:r>
          </a:p>
        </p:txBody>
      </p:sp>
      <p:sp>
        <p:nvSpPr>
          <p:cNvPr id="5" name="Text Placeholder 4">
            <a:extLst>
              <a:ext uri="{FF2B5EF4-FFF2-40B4-BE49-F238E27FC236}">
                <a16:creationId xmlns:a16="http://schemas.microsoft.com/office/drawing/2014/main" id="{E39FB218-C216-9D4A-871F-C59FFF08EF9D}"/>
              </a:ext>
            </a:extLst>
          </p:cNvPr>
          <p:cNvSpPr>
            <a:spLocks noGrp="1"/>
          </p:cNvSpPr>
          <p:nvPr>
            <p:ph type="body" sz="quarter" idx="17"/>
          </p:nvPr>
        </p:nvSpPr>
        <p:spPr/>
        <p:txBody>
          <a:bodyPr/>
          <a:lstStyle/>
          <a:p>
            <a:r>
              <a:rPr lang="en-US" dirty="0"/>
              <a:t>Come one! Works in the IDLE!</a:t>
            </a:r>
          </a:p>
        </p:txBody>
      </p:sp>
      <p:sp>
        <p:nvSpPr>
          <p:cNvPr id="3" name="Text Placeholder 2">
            <a:extLst>
              <a:ext uri="{FF2B5EF4-FFF2-40B4-BE49-F238E27FC236}">
                <a16:creationId xmlns:a16="http://schemas.microsoft.com/office/drawing/2014/main" id="{914E31D2-09EF-5943-9486-8AE0FA38C549}"/>
              </a:ext>
            </a:extLst>
          </p:cNvPr>
          <p:cNvSpPr>
            <a:spLocks noGrp="1"/>
          </p:cNvSpPr>
          <p:nvPr>
            <p:ph type="body" sz="quarter" idx="15"/>
          </p:nvPr>
        </p:nvSpPr>
        <p:spPr/>
        <p:txBody>
          <a:bodyPr/>
          <a:lstStyle/>
          <a:p>
            <a:r>
              <a:rPr lang="en-US" dirty="0"/>
              <a:t>Python academy</a:t>
            </a:r>
          </a:p>
        </p:txBody>
      </p:sp>
    </p:spTree>
    <p:extLst>
      <p:ext uri="{BB962C8B-B14F-4D97-AF65-F5344CB8AC3E}">
        <p14:creationId xmlns:p14="http://schemas.microsoft.com/office/powerpoint/2010/main" val="3476193653"/>
      </p:ext>
    </p:extLst>
  </p:cSld>
  <p:clrMapOvr>
    <a:masterClrMapping/>
  </p:clrMapOvr>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Everett_1.4.1" id="{FAF10C91-4D46-A743-ACB4-AA128826437B}" vid="{FCAF6459-8A11-DB46-87E8-6F6EAAB1D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e2255b01-4739-4dd9-8f7f-9ba3dd7b8282">
      <UserInfo>
        <DisplayName>LF-Americas-NewBiz-IBM NewCo Members</DisplayName>
        <AccountId>7</AccountId>
        <AccountType/>
      </UserInfo>
      <UserInfo>
        <DisplayName>Erin Wilson</DisplayName>
        <AccountId>47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1CBBD45A6BE4A8F3CCE4AD22A0218" ma:contentTypeVersion="11" ma:contentTypeDescription="Create a new document." ma:contentTypeScope="" ma:versionID="b710028bd616b197e5f046a10f67541b">
  <xsd:schema xmlns:xsd="http://www.w3.org/2001/XMLSchema" xmlns:xs="http://www.w3.org/2001/XMLSchema" xmlns:p="http://schemas.microsoft.com/office/2006/metadata/properties" xmlns:ns1="http://schemas.microsoft.com/sharepoint/v3" xmlns:ns3="e2255b01-4739-4dd9-8f7f-9ba3dd7b8282" xmlns:ns4="f78aefa4-c6d8-4655-9dd1-9751904414dc" targetNamespace="http://schemas.microsoft.com/office/2006/metadata/properties" ma:root="true" ma:fieldsID="33c098bec771395290a844fbc704312c" ns1:_="" ns3:_="" ns4:_="">
    <xsd:import namespace="http://schemas.microsoft.com/sharepoint/v3"/>
    <xsd:import namespace="e2255b01-4739-4dd9-8f7f-9ba3dd7b8282"/>
    <xsd:import namespace="f78aefa4-c6d8-4655-9dd1-9751904414dc"/>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255b01-4739-4dd9-8f7f-9ba3dd7b828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aefa4-c6d8-4655-9dd1-9751904414dc"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C8E937-4CF1-428D-AE9A-6FF7182CED01}">
  <ds:schemaRef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http://schemas.microsoft.com/office/infopath/2007/PartnerControls"/>
    <ds:schemaRef ds:uri="http://schemas.microsoft.com/sharepoint/v3"/>
    <ds:schemaRef ds:uri="http://schemas.microsoft.com/office/2006/documentManagement/types"/>
    <ds:schemaRef ds:uri="f78aefa4-c6d8-4655-9dd1-9751904414dc"/>
    <ds:schemaRef ds:uri="e2255b01-4739-4dd9-8f7f-9ba3dd7b8282"/>
    <ds:schemaRef ds:uri="http://purl.org/dc/dcmitype/"/>
  </ds:schemaRefs>
</ds:datastoreItem>
</file>

<file path=customXml/itemProps2.xml><?xml version="1.0" encoding="utf-8"?>
<ds:datastoreItem xmlns:ds="http://schemas.openxmlformats.org/officeDocument/2006/customXml" ds:itemID="{3D1F5DE1-AF70-41E9-A02F-B159F3CD5C62}">
  <ds:schemaRefs>
    <ds:schemaRef ds:uri="http://schemas.microsoft.com/sharepoint/v3/contenttype/forms"/>
  </ds:schemaRefs>
</ds:datastoreItem>
</file>

<file path=customXml/itemProps3.xml><?xml version="1.0" encoding="utf-8"?>
<ds:datastoreItem xmlns:ds="http://schemas.openxmlformats.org/officeDocument/2006/customXml" ds:itemID="{E114D9D1-66E5-45C1-9F0A-CAECDFA612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2255b01-4739-4dd9-8f7f-9ba3dd7b8282"/>
    <ds:schemaRef ds:uri="f78aefa4-c6d8-4655-9dd1-975190441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260df36-bc43-424c-8f44-c85226657b01}" enabled="0" method="" siteId="{f260df36-bc43-424c-8f44-c85226657b01}" removed="1"/>
</clbl:labelList>
</file>

<file path=docProps/app.xml><?xml version="1.0" encoding="utf-8"?>
<Properties xmlns="http://schemas.openxmlformats.org/officeDocument/2006/extended-properties" xmlns:vt="http://schemas.openxmlformats.org/officeDocument/2006/docPropsVTypes">
  <Template>Kyndryl_Powerpoint_Template_Everett_1.4.1 (1)</Template>
  <TotalTime>4163</TotalTime>
  <Words>1363</Words>
  <Application>Microsoft Office PowerPoint</Application>
  <PresentationFormat>Widescreen</PresentationFormat>
  <Paragraphs>240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Consolas</vt:lpstr>
      <vt:lpstr>Courier New</vt:lpstr>
      <vt:lpstr>Courier New</vt:lpstr>
      <vt:lpstr>Open Sans</vt:lpstr>
      <vt:lpstr>System Font Regular</vt:lpstr>
      <vt:lpstr>TWK Everett</vt:lpstr>
      <vt:lpstr>Kyndryl Template</vt:lpstr>
      <vt:lpstr>PowerPoint Presentation</vt:lpstr>
      <vt:lpstr>Agenda</vt:lpstr>
      <vt:lpstr>PowerPoint Presentation</vt:lpstr>
      <vt:lpstr>Iterators &amp; Generators</vt:lpstr>
      <vt:lpstr>Iterators &amp; Generators</vt:lpstr>
      <vt:lpstr>Iterators &amp; Generators: the yield statement</vt:lpstr>
      <vt:lpstr>List comprehensions</vt:lpstr>
      <vt:lpstr>List comprehensions and generators</vt:lpstr>
      <vt:lpstr>PowerPoint Presentation</vt:lpstr>
      <vt:lpstr>PowerPoint Presentation</vt:lpstr>
      <vt:lpstr>File handles</vt:lpstr>
      <vt:lpstr>File handles: Diagnosing stream problems</vt:lpstr>
      <vt:lpstr>PowerPoint Presentation</vt:lpstr>
      <vt:lpstr>PowerPoint Presentation</vt:lpstr>
      <vt:lpstr>Date, time, and datetime objects</vt:lpstr>
      <vt:lpstr>Date objects</vt:lpstr>
      <vt:lpstr>Time objects</vt:lpstr>
      <vt:lpstr>Datetime objects</vt:lpstr>
      <vt:lpstr>Datetime formatting </vt:lpstr>
      <vt:lpstr>Datetime parsed from a string </vt:lpstr>
      <vt:lpstr>Date and time operations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Luis Alfonso Palomares</dc:creator>
  <cp:keywords/>
  <dc:description/>
  <cp:lastModifiedBy>Luis Alfonso Palomares</cp:lastModifiedBy>
  <cp:revision>11</cp:revision>
  <dcterms:created xsi:type="dcterms:W3CDTF">2022-10-11T16:56:28Z</dcterms:created>
  <dcterms:modified xsi:type="dcterms:W3CDTF">2023-06-27T16:53:03Z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0x0101000781CBBD45A6BE4A8F3CCE4AD22A0218</vt:lpwstr>
  </property>
  <property fmtid="{D5CDD505-2E9C-101B-9397-08002B2CF9AE}" pid="3" name="Order">
    <vt:lpwstr>177800.000000000</vt:lpwstr>
  </property>
  <property fmtid="{D5CDD505-2E9C-101B-9397-08002B2CF9AE}" pid="4" name="xd_ProgID">
    <vt:lpwstr/>
  </property>
  <property fmtid="{D5CDD505-2E9C-101B-9397-08002B2CF9AE}" pid="5" name="MediaServiceImageTags">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lpwstr/>
  </property>
</Properties>
</file>