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436" r:id="rId4"/>
    <p:sldId id="518" r:id="rId5"/>
    <p:sldId id="443" r:id="rId6"/>
    <p:sldId id="482" r:id="rId7"/>
    <p:sldId id="446" r:id="rId8"/>
    <p:sldId id="479" r:id="rId9"/>
    <p:sldId id="481" r:id="rId10"/>
    <p:sldId id="464" r:id="rId11"/>
    <p:sldId id="44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518"/>
            <p14:sldId id="443"/>
            <p14:sldId id="482"/>
            <p14:sldId id="446"/>
            <p14:sldId id="479"/>
            <p14:sldId id="481"/>
            <p14:sldId id="46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LxQAa5Sras" TargetMode="External"/><Relationship Id="rId2" Type="http://schemas.openxmlformats.org/officeDocument/2006/relationships/hyperlink" Target="https://venngage.com/blog/how-to-make-an-infographic-in-5-step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XIII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INFOGRAPHIC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7315200" cy="3665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Students submit an Infographic poster in A3 size max. 1 week after session 13</a:t>
            </a:r>
          </a:p>
          <a:p>
            <a:r>
              <a:rPr lang="en-US" dirty="0"/>
              <a:t>Business infographic contents:</a:t>
            </a:r>
          </a:p>
          <a:p>
            <a:pPr lvl="1"/>
            <a:r>
              <a:rPr lang="en-ID" dirty="0"/>
              <a:t>Value Proposition Canvas</a:t>
            </a:r>
          </a:p>
          <a:p>
            <a:pPr lvl="1"/>
            <a:r>
              <a:rPr lang="en-ID" dirty="0"/>
              <a:t>Problem and Solutions</a:t>
            </a:r>
          </a:p>
          <a:p>
            <a:pPr lvl="1"/>
            <a:r>
              <a:rPr lang="en-ID" dirty="0"/>
              <a:t>Products / Services</a:t>
            </a:r>
          </a:p>
          <a:p>
            <a:pPr lvl="1"/>
            <a:r>
              <a:rPr lang="en-ID" dirty="0"/>
              <a:t>Products / Services Function</a:t>
            </a:r>
          </a:p>
          <a:p>
            <a:pPr lvl="1"/>
            <a:r>
              <a:rPr lang="en-ID" dirty="0"/>
              <a:t>Products / Services Features</a:t>
            </a:r>
          </a:p>
          <a:p>
            <a:pPr lvl="1"/>
            <a:r>
              <a:rPr lang="en-ID" dirty="0"/>
              <a:t>Key Resources</a:t>
            </a:r>
          </a:p>
          <a:p>
            <a:pPr lvl="1"/>
            <a:r>
              <a:rPr lang="en-ID" dirty="0"/>
              <a:t>Cost Structure</a:t>
            </a:r>
          </a:p>
          <a:p>
            <a:pPr lvl="1"/>
            <a:r>
              <a:rPr lang="en-ID" dirty="0"/>
              <a:t>Competitive advantages compared to competitors</a:t>
            </a:r>
          </a:p>
          <a:p>
            <a:pPr lvl="1"/>
            <a:r>
              <a:rPr lang="en-ID" dirty="0"/>
              <a:t>Key Partnership</a:t>
            </a:r>
          </a:p>
          <a:p>
            <a:r>
              <a:rPr lang="en-US" dirty="0"/>
              <a:t>The Infographic score will be </a:t>
            </a:r>
            <a:r>
              <a:rPr lang="en-US" b="1" dirty="0"/>
              <a:t>40% of the assignment score</a:t>
            </a:r>
            <a:endParaRPr lang="en-ID" b="1" dirty="0"/>
          </a:p>
          <a:p>
            <a:pPr lvl="1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114800" y="762000"/>
            <a:ext cx="3792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Infographic Details – Assignment III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6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Osterwalder, A., &amp; </a:t>
            </a:r>
            <a:r>
              <a:rPr lang="en-AU" dirty="0" err="1"/>
              <a:t>Pigneur</a:t>
            </a:r>
            <a:r>
              <a:rPr lang="en-AU" dirty="0"/>
              <a:t>, Y. (2010). </a:t>
            </a:r>
            <a:r>
              <a:rPr lang="en-AU" i="1" dirty="0"/>
              <a:t>Business model generation: a handbook for visionaries, game changers, and challengers</a:t>
            </a:r>
            <a:r>
              <a:rPr lang="en-AU" dirty="0"/>
              <a:t>. John Wiley &amp; Sons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https://www.forbes.com/sites/cherylsnappconner/2017/10/19/the-data-is-in-infographics-are-growing-and-thriving-in-2017-and-beyond/#948f7137c76b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https://venngage.com/blog/how-to-make-an-infographic-in-5-steps/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https://www.youtube.com/watch?v=nLxQAa5Sras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r>
              <a:rPr lang="en-AU" dirty="0"/>
              <a:t>Creating the Infographic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423997" y="762000"/>
            <a:ext cx="148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Creating the Infographic</a:t>
            </a:r>
          </a:p>
        </p:txBody>
      </p:sp>
    </p:spTree>
    <p:extLst>
      <p:ext uri="{BB962C8B-B14F-4D97-AF65-F5344CB8AC3E}">
        <p14:creationId xmlns:p14="http://schemas.microsoft.com/office/powerpoint/2010/main" val="1275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Any marketer with a story to tell or a product to promote can likely tell it better with an infographic that can </a:t>
            </a:r>
            <a:r>
              <a:rPr lang="en-US" sz="2800" b="1" dirty="0">
                <a:solidFill>
                  <a:srgbClr val="008FD5"/>
                </a:solidFill>
              </a:rPr>
              <a:t>bring the information alive</a:t>
            </a:r>
          </a:p>
          <a:p>
            <a:r>
              <a:rPr lang="en-US" sz="2800" dirty="0"/>
              <a:t>More than ever before, the visual aspects of well-crated </a:t>
            </a:r>
            <a:r>
              <a:rPr lang="en-US" sz="2800" dirty="0" err="1"/>
              <a:t>infographs</a:t>
            </a:r>
            <a:r>
              <a:rPr lang="en-US" sz="2800" dirty="0"/>
              <a:t> can make data </a:t>
            </a:r>
            <a:r>
              <a:rPr lang="en-US" sz="2800" b="1" dirty="0">
                <a:solidFill>
                  <a:srgbClr val="008FD5"/>
                </a:solidFill>
              </a:rPr>
              <a:t>memorable and understandable </a:t>
            </a:r>
            <a:r>
              <a:rPr lang="en-US" sz="2800" dirty="0"/>
              <a:t>in a way that few other forms of media 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43187" y="762000"/>
            <a:ext cx="186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Infographic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510058" y="762000"/>
            <a:ext cx="439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How to Make an Infographic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40A05-198B-436A-8962-E4714B69CD73}"/>
              </a:ext>
            </a:extLst>
          </p:cNvPr>
          <p:cNvSpPr txBox="1">
            <a:spLocks/>
          </p:cNvSpPr>
          <p:nvPr/>
        </p:nvSpPr>
        <p:spPr>
          <a:xfrm>
            <a:off x="1447800" y="2430826"/>
            <a:ext cx="6837114" cy="366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Outline </a:t>
            </a:r>
            <a:r>
              <a:rPr lang="en-US" sz="2800" b="1" dirty="0">
                <a:solidFill>
                  <a:srgbClr val="008FD5"/>
                </a:solidFill>
              </a:rPr>
              <a:t>the goals</a:t>
            </a:r>
            <a:r>
              <a:rPr lang="en-US" sz="2800" dirty="0"/>
              <a:t> of your infographic</a:t>
            </a:r>
          </a:p>
          <a:p>
            <a:r>
              <a:rPr lang="en-US" sz="2800" b="1" dirty="0">
                <a:solidFill>
                  <a:srgbClr val="008FD5"/>
                </a:solidFill>
              </a:rPr>
              <a:t>Collect data</a:t>
            </a:r>
            <a:r>
              <a:rPr lang="en-US" sz="2800" dirty="0"/>
              <a:t> for your infographic</a:t>
            </a:r>
          </a:p>
          <a:p>
            <a:r>
              <a:rPr lang="en-US" sz="2800" b="1" dirty="0">
                <a:solidFill>
                  <a:srgbClr val="008FD5"/>
                </a:solidFill>
              </a:rPr>
              <a:t>Visualize</a:t>
            </a:r>
            <a:r>
              <a:rPr lang="en-US" sz="2800" dirty="0"/>
              <a:t> the data for your infographic</a:t>
            </a:r>
          </a:p>
          <a:p>
            <a:r>
              <a:rPr lang="en-US" sz="2800" b="1" dirty="0">
                <a:solidFill>
                  <a:srgbClr val="008FD5"/>
                </a:solidFill>
              </a:rPr>
              <a:t>Layout</a:t>
            </a:r>
            <a:r>
              <a:rPr lang="en-US" sz="2800" dirty="0"/>
              <a:t> your infographic using an infographic template</a:t>
            </a:r>
          </a:p>
          <a:p>
            <a:r>
              <a:rPr lang="en-US" sz="2800" b="1" dirty="0">
                <a:solidFill>
                  <a:srgbClr val="008FD5"/>
                </a:solidFill>
              </a:rPr>
              <a:t>Add style</a:t>
            </a:r>
            <a:r>
              <a:rPr lang="en-US" sz="2800" dirty="0"/>
              <a:t> to your infographic design</a:t>
            </a:r>
          </a:p>
        </p:txBody>
      </p:sp>
    </p:spTree>
    <p:extLst>
      <p:ext uri="{BB962C8B-B14F-4D97-AF65-F5344CB8AC3E}">
        <p14:creationId xmlns:p14="http://schemas.microsoft.com/office/powerpoint/2010/main" val="33111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FD5"/>
                </a:solidFill>
              </a:rPr>
              <a:t>Coaching session</a:t>
            </a:r>
            <a:r>
              <a:rPr lang="en-US" dirty="0"/>
              <a:t>: Students discuss about their business infographic with the lecturer</a:t>
            </a:r>
          </a:p>
          <a:p>
            <a:pPr lvl="1"/>
            <a:endParaRPr lang="en-ID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0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Infographic Details</a:t>
            </a:r>
          </a:p>
        </p:txBody>
      </p:sp>
    </p:spTree>
    <p:extLst>
      <p:ext uri="{BB962C8B-B14F-4D97-AF65-F5344CB8AC3E}">
        <p14:creationId xmlns:p14="http://schemas.microsoft.com/office/powerpoint/2010/main" val="3090767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5134</TotalTime>
  <Words>271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Creating the Infographic</vt:lpstr>
      <vt:lpstr>PowerPoint Presentation</vt:lpstr>
      <vt:lpstr>PowerPoint Presentation</vt:lpstr>
      <vt:lpstr>Student Activities</vt:lpstr>
      <vt:lpstr>PowerPoint Presentation</vt:lpstr>
      <vt:lpstr>Infographic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237</cp:revision>
  <dcterms:created xsi:type="dcterms:W3CDTF">2015-05-04T03:33:03Z</dcterms:created>
  <dcterms:modified xsi:type="dcterms:W3CDTF">2020-11-16T08:49:59Z</dcterms:modified>
</cp:coreProperties>
</file>