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436" r:id="rId4"/>
    <p:sldId id="495" r:id="rId5"/>
    <p:sldId id="499" r:id="rId6"/>
    <p:sldId id="500" r:id="rId7"/>
    <p:sldId id="496" r:id="rId8"/>
    <p:sldId id="502" r:id="rId9"/>
    <p:sldId id="501" r:id="rId10"/>
    <p:sldId id="503" r:id="rId11"/>
    <p:sldId id="504" r:id="rId12"/>
    <p:sldId id="505" r:id="rId13"/>
    <p:sldId id="506" r:id="rId14"/>
    <p:sldId id="507" r:id="rId15"/>
    <p:sldId id="508" r:id="rId16"/>
    <p:sldId id="509" r:id="rId17"/>
    <p:sldId id="497" r:id="rId18"/>
    <p:sldId id="487" r:id="rId19"/>
    <p:sldId id="510" r:id="rId20"/>
    <p:sldId id="512" r:id="rId21"/>
    <p:sldId id="511" r:id="rId22"/>
    <p:sldId id="513" r:id="rId23"/>
    <p:sldId id="514" r:id="rId24"/>
    <p:sldId id="446" r:id="rId25"/>
    <p:sldId id="447" r:id="rId26"/>
    <p:sldId id="517" r:id="rId27"/>
    <p:sldId id="468" r:id="rId28"/>
    <p:sldId id="443" r:id="rId29"/>
    <p:sldId id="445" r:id="rId3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57"/>
            <p14:sldId id="436"/>
            <p14:sldId id="495"/>
            <p14:sldId id="499"/>
            <p14:sldId id="500"/>
            <p14:sldId id="496"/>
            <p14:sldId id="502"/>
            <p14:sldId id="501"/>
            <p14:sldId id="503"/>
            <p14:sldId id="504"/>
            <p14:sldId id="505"/>
            <p14:sldId id="506"/>
            <p14:sldId id="507"/>
            <p14:sldId id="508"/>
            <p14:sldId id="509"/>
            <p14:sldId id="497"/>
            <p14:sldId id="487"/>
            <p14:sldId id="510"/>
            <p14:sldId id="512"/>
            <p14:sldId id="511"/>
            <p14:sldId id="513"/>
            <p14:sldId id="514"/>
            <p14:sldId id="446"/>
            <p14:sldId id="447"/>
            <p14:sldId id="517"/>
            <p14:sldId id="468"/>
            <p14:sldId id="443"/>
            <p14:sldId id="4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FD5"/>
    <a:srgbClr val="0079B8"/>
    <a:srgbClr val="9AC248"/>
    <a:srgbClr val="FE8E2A"/>
    <a:srgbClr val="D77420"/>
    <a:srgbClr val="FF3300"/>
    <a:srgbClr val="3399FF"/>
    <a:srgbClr val="EB8F15"/>
    <a:srgbClr val="F7F7F7"/>
    <a:srgbClr val="558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24" autoAdjust="0"/>
  </p:normalViewPr>
  <p:slideViewPr>
    <p:cSldViewPr>
      <p:cViewPr varScale="1">
        <p:scale>
          <a:sx n="79" d="100"/>
          <a:sy n="79" d="100"/>
        </p:scale>
        <p:origin x="114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347AD-4C68-40F0-A7FE-7B388326E828}" type="datetimeFigureOut">
              <a:rPr lang="id-ID" smtClean="0"/>
              <a:t>20/12/2020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3A927-6C38-4632-942C-2C21A01C7D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93954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20/12/2020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20/12/2020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20/12/2020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20/12/2020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20/12/2020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20/12/2020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20/12/2020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20/12/2020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20/12/2020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20/12/2020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20/12/2020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20/12/2020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045794" y="3436928"/>
            <a:ext cx="184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id-ID" sz="32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11990" y="3572297"/>
            <a:ext cx="1907596" cy="1042375"/>
            <a:chOff x="3804379" y="5085184"/>
            <a:chExt cx="1907596" cy="1042375"/>
          </a:xfrm>
        </p:grpSpPr>
        <p:sp>
          <p:nvSpPr>
            <p:cNvPr id="12" name="TextBox 11"/>
            <p:cNvSpPr txBox="1"/>
            <p:nvPr/>
          </p:nvSpPr>
          <p:spPr>
            <a:xfrm>
              <a:off x="5527245" y="5085184"/>
              <a:ext cx="1847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id-ID" sz="3200" dirty="0">
                <a:latin typeface="Eras Demi ITC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04379" y="5542784"/>
              <a:ext cx="1847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d-ID" sz="3200" dirty="0">
                <a:latin typeface="Eras Demi ITC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05000" y="2407146"/>
            <a:ext cx="66897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PROTOTYPE DEVELOPMENT II</a:t>
            </a:r>
          </a:p>
          <a:p>
            <a:pPr algn="r"/>
            <a:r>
              <a:rPr lang="en-US" sz="24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SESSION VII</a:t>
            </a:r>
          </a:p>
          <a:p>
            <a:pPr algn="r"/>
            <a:endParaRPr lang="en-US" sz="24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r"/>
            <a:endParaRPr lang="en-US" sz="24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r"/>
            <a:r>
              <a:rPr lang="en-US" sz="36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PRODUCT / SERVICE PROTOTYPE</a:t>
            </a:r>
          </a:p>
          <a:p>
            <a:pPr algn="r"/>
            <a:endParaRPr lang="id-ID" sz="24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91934-3568-43E7-B4A7-2C1075486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2430826"/>
            <a:ext cx="6837114" cy="3665173"/>
          </a:xfrm>
        </p:spPr>
        <p:txBody>
          <a:bodyPr>
            <a:normAutofit/>
          </a:bodyPr>
          <a:lstStyle/>
          <a:p>
            <a:r>
              <a:rPr lang="en-US" dirty="0"/>
              <a:t>Start slow by </a:t>
            </a:r>
            <a:r>
              <a:rPr lang="en-US" b="1" dirty="0">
                <a:solidFill>
                  <a:srgbClr val="008FD5"/>
                </a:solidFill>
              </a:rPr>
              <a:t>asking some questions about the customer’s life, interests, and activities</a:t>
            </a:r>
            <a:r>
              <a:rPr lang="en-US" dirty="0"/>
              <a:t> </a:t>
            </a:r>
          </a:p>
          <a:p>
            <a:r>
              <a:rPr lang="en-US" dirty="0"/>
              <a:t>A great series of context questions </a:t>
            </a:r>
            <a:r>
              <a:rPr lang="en-US" b="1" dirty="0">
                <a:solidFill>
                  <a:srgbClr val="008FD5"/>
                </a:solidFill>
              </a:rPr>
              <a:t>starts with small talk </a:t>
            </a:r>
            <a:r>
              <a:rPr lang="en-US" dirty="0"/>
              <a:t>and transitions into personal questions relevant to the sprint.</a:t>
            </a:r>
          </a:p>
          <a:p>
            <a:r>
              <a:rPr lang="en-US" dirty="0"/>
              <a:t>At minimum, these context questions make the customer more </a:t>
            </a:r>
            <a:r>
              <a:rPr lang="en-US" b="1" dirty="0">
                <a:solidFill>
                  <a:srgbClr val="008FD5"/>
                </a:solidFill>
              </a:rPr>
              <a:t>comfortable and forthcoming</a:t>
            </a:r>
            <a:r>
              <a:rPr lang="en-US" dirty="0"/>
              <a:t>. But quite often, the answers help you understand how your product or service fits into the customer’s life—and perhaps, what people think about your competition.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432DC-F788-4D53-8738-1ABCC17CA32E}"/>
              </a:ext>
            </a:extLst>
          </p:cNvPr>
          <p:cNvSpPr txBox="1"/>
          <p:nvPr/>
        </p:nvSpPr>
        <p:spPr>
          <a:xfrm>
            <a:off x="4043152" y="762000"/>
            <a:ext cx="3863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9B8"/>
                </a:solidFill>
                <a:latin typeface="+mj-lt"/>
                <a:ea typeface="Verdana" pitchFamily="34" charset="0"/>
                <a:cs typeface="Verdana" pitchFamily="34" charset="0"/>
              </a:rPr>
              <a:t>Act 2: Context Questions</a:t>
            </a:r>
            <a:endParaRPr lang="id-ID" sz="2800" b="1" dirty="0">
              <a:solidFill>
                <a:srgbClr val="0079B8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04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91934-3568-43E7-B4A7-2C1075486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2430826"/>
            <a:ext cx="6837114" cy="3665173"/>
          </a:xfrm>
        </p:spPr>
        <p:txBody>
          <a:bodyPr>
            <a:normAutofit/>
          </a:bodyPr>
          <a:lstStyle/>
          <a:p>
            <a:r>
              <a:rPr lang="en-US" sz="2400" dirty="0"/>
              <a:t>Explaining that </a:t>
            </a:r>
            <a:r>
              <a:rPr lang="en-US" sz="2400" b="1" dirty="0">
                <a:solidFill>
                  <a:srgbClr val="008FD5"/>
                </a:solidFill>
              </a:rPr>
              <a:t>it’s a prototype </a:t>
            </a:r>
            <a:r>
              <a:rPr lang="en-US" sz="2400" dirty="0"/>
              <a:t>encourages them to give blunt feedback and also makes the Interviewer’s job easier in case something breaks or the customer encounters a dead end (both of which are likely to happen)</a:t>
            </a:r>
          </a:p>
          <a:p>
            <a:r>
              <a:rPr lang="en-US" sz="2400" dirty="0"/>
              <a:t>Remind the customer that </a:t>
            </a:r>
            <a:r>
              <a:rPr lang="en-US" sz="2400" b="1" dirty="0">
                <a:solidFill>
                  <a:srgbClr val="008FD5"/>
                </a:solidFill>
              </a:rPr>
              <a:t>you’re testing the prototype—not her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432DC-F788-4D53-8738-1ABCC17CA32E}"/>
              </a:ext>
            </a:extLst>
          </p:cNvPr>
          <p:cNvSpPr txBox="1"/>
          <p:nvPr/>
        </p:nvSpPr>
        <p:spPr>
          <a:xfrm>
            <a:off x="2821471" y="762000"/>
            <a:ext cx="5085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9B8"/>
                </a:solidFill>
                <a:latin typeface="+mj-lt"/>
                <a:ea typeface="Verdana" pitchFamily="34" charset="0"/>
                <a:cs typeface="Verdana" pitchFamily="34" charset="0"/>
              </a:rPr>
              <a:t>Act 3: Introduce the Prototype(s)</a:t>
            </a:r>
            <a:endParaRPr lang="id-ID" sz="2800" b="1" dirty="0">
              <a:solidFill>
                <a:srgbClr val="0079B8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897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91934-3568-43E7-B4A7-2C1075486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2430826"/>
            <a:ext cx="6837114" cy="3665173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rgbClr val="008FD5"/>
                </a:solidFill>
              </a:rPr>
              <a:t>“I didn’t design this” </a:t>
            </a:r>
            <a:r>
              <a:rPr lang="en-US" sz="2400" dirty="0"/>
              <a:t>line is important, because it’s easier for customers to be honest if they don’t think the Interviewer is emotionally invested in the ideas.</a:t>
            </a:r>
          </a:p>
          <a:p>
            <a:r>
              <a:rPr lang="en-US" sz="2400" b="1" dirty="0">
                <a:solidFill>
                  <a:srgbClr val="008FD5"/>
                </a:solidFill>
              </a:rPr>
              <a:t>Thinking aloud</a:t>
            </a:r>
            <a:r>
              <a:rPr lang="en-US" sz="2400" dirty="0"/>
              <a:t> makes the interview format especially powerful</a:t>
            </a:r>
          </a:p>
          <a:p>
            <a:r>
              <a:rPr lang="en-US" sz="2400" dirty="0"/>
              <a:t>Seeing where customers struggle and where they succeed with your prototype is useful—but hearing their thoughts as they go is </a:t>
            </a:r>
            <a:r>
              <a:rPr lang="en-US" sz="2400" b="1" dirty="0">
                <a:solidFill>
                  <a:srgbClr val="008FD5"/>
                </a:solidFill>
              </a:rPr>
              <a:t>invaluable</a:t>
            </a:r>
            <a:r>
              <a:rPr lang="en-US" sz="2400" dirty="0"/>
              <a:t>.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432DC-F788-4D53-8738-1ABCC17CA32E}"/>
              </a:ext>
            </a:extLst>
          </p:cNvPr>
          <p:cNvSpPr txBox="1"/>
          <p:nvPr/>
        </p:nvSpPr>
        <p:spPr>
          <a:xfrm>
            <a:off x="2821471" y="762000"/>
            <a:ext cx="5085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9B8"/>
                </a:solidFill>
                <a:latin typeface="+mj-lt"/>
                <a:ea typeface="Verdana" pitchFamily="34" charset="0"/>
                <a:cs typeface="Verdana" pitchFamily="34" charset="0"/>
              </a:rPr>
              <a:t>Act 3: Introduce the Prototype(s)</a:t>
            </a:r>
            <a:endParaRPr lang="id-ID" sz="2800" b="1" dirty="0">
              <a:solidFill>
                <a:srgbClr val="0079B8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129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91934-3568-43E7-B4A7-2C1075486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2430826"/>
            <a:ext cx="6837114" cy="3665173"/>
          </a:xfrm>
        </p:spPr>
        <p:txBody>
          <a:bodyPr>
            <a:normAutofit/>
          </a:bodyPr>
          <a:lstStyle/>
          <a:p>
            <a:r>
              <a:rPr lang="en-US" sz="2400" dirty="0"/>
              <a:t>Asking target customers to </a:t>
            </a:r>
            <a:r>
              <a:rPr lang="en-US" sz="2400" b="1" dirty="0">
                <a:solidFill>
                  <a:srgbClr val="008FD5"/>
                </a:solidFill>
              </a:rPr>
              <a:t>do realistic tasks </a:t>
            </a:r>
            <a:r>
              <a:rPr lang="en-US" sz="2400" dirty="0"/>
              <a:t>during an interview is the best way to simulate that real-world experience.</a:t>
            </a:r>
          </a:p>
          <a:p>
            <a:r>
              <a:rPr lang="en-US" sz="2400" dirty="0"/>
              <a:t>Good task instructions are like clues for a treasure hunt—it’s no fun (and not useful) if you’re told where to go and what to do. You want to watch customers </a:t>
            </a:r>
            <a:r>
              <a:rPr lang="en-US" sz="2400" b="1" dirty="0">
                <a:solidFill>
                  <a:srgbClr val="008FD5"/>
                </a:solidFill>
              </a:rPr>
              <a:t>figure out the prototype on their own.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432DC-F788-4D53-8738-1ABCC17CA32E}"/>
              </a:ext>
            </a:extLst>
          </p:cNvPr>
          <p:cNvSpPr txBox="1"/>
          <p:nvPr/>
        </p:nvSpPr>
        <p:spPr>
          <a:xfrm>
            <a:off x="4160749" y="762000"/>
            <a:ext cx="3746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9B8"/>
                </a:solidFill>
                <a:latin typeface="+mj-lt"/>
                <a:ea typeface="Verdana" pitchFamily="34" charset="0"/>
                <a:cs typeface="Verdana" pitchFamily="34" charset="0"/>
              </a:rPr>
              <a:t>Act 4: Tasks and Nudges</a:t>
            </a:r>
            <a:endParaRPr lang="id-ID" sz="2800" b="1" dirty="0">
              <a:solidFill>
                <a:srgbClr val="0079B8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280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91934-3568-43E7-B4A7-2C1075486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2430826"/>
            <a:ext cx="6837114" cy="366517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Starting from </a:t>
            </a:r>
            <a:r>
              <a:rPr lang="en-US" sz="2400" b="1" dirty="0">
                <a:solidFill>
                  <a:srgbClr val="008FD5"/>
                </a:solidFill>
              </a:rPr>
              <a:t>a simple nudge</a:t>
            </a:r>
            <a:r>
              <a:rPr lang="en-US" sz="2400" dirty="0"/>
              <a:t>, the customer reads and evaluates the app description, installs the app, and tries it out. The “how would you decide?” phrasing encourages her to act naturally along the way.</a:t>
            </a:r>
          </a:p>
          <a:p>
            <a:r>
              <a:rPr lang="en-US" sz="2400" b="1" dirty="0">
                <a:solidFill>
                  <a:srgbClr val="008FD5"/>
                </a:solidFill>
              </a:rPr>
              <a:t>Open-ended tasks </a:t>
            </a:r>
            <a:r>
              <a:rPr lang="en-US" sz="2400" dirty="0"/>
              <a:t>lead to interesting interviews. Overly specific tasks are boring for both the customer and the sprint team.</a:t>
            </a:r>
          </a:p>
          <a:p>
            <a:r>
              <a:rPr lang="en-US" sz="2400" dirty="0"/>
              <a:t>The Interviewer tries to </a:t>
            </a:r>
            <a:r>
              <a:rPr lang="en-US" sz="2400" b="1" dirty="0">
                <a:solidFill>
                  <a:srgbClr val="008FD5"/>
                </a:solidFill>
              </a:rPr>
              <a:t>keep the customer moving and thinking aloud</a:t>
            </a:r>
            <a:r>
              <a:rPr lang="en-US" sz="2400" dirty="0"/>
              <a:t>, not anxious to find the right answer.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432DC-F788-4D53-8738-1ABCC17CA32E}"/>
              </a:ext>
            </a:extLst>
          </p:cNvPr>
          <p:cNvSpPr txBox="1"/>
          <p:nvPr/>
        </p:nvSpPr>
        <p:spPr>
          <a:xfrm>
            <a:off x="4160749" y="762000"/>
            <a:ext cx="3746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9B8"/>
                </a:solidFill>
                <a:latin typeface="+mj-lt"/>
                <a:ea typeface="Verdana" pitchFamily="34" charset="0"/>
                <a:cs typeface="Verdana" pitchFamily="34" charset="0"/>
              </a:rPr>
              <a:t>Act 4: Tasks and Nudges</a:t>
            </a:r>
            <a:endParaRPr lang="id-ID" sz="2800" b="1" dirty="0">
              <a:solidFill>
                <a:srgbClr val="0079B8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085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91934-3568-43E7-B4A7-2C1075486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2430826"/>
            <a:ext cx="6837114" cy="3665173"/>
          </a:xfrm>
        </p:spPr>
        <p:txBody>
          <a:bodyPr>
            <a:normAutofit/>
          </a:bodyPr>
          <a:lstStyle/>
          <a:p>
            <a:r>
              <a:rPr lang="en-US" sz="2400" dirty="0"/>
              <a:t>To wrap up the interview, </a:t>
            </a:r>
            <a:r>
              <a:rPr lang="en-US" sz="2400" b="1" dirty="0">
                <a:solidFill>
                  <a:srgbClr val="008FD5"/>
                </a:solidFill>
              </a:rPr>
              <a:t>ask a few debrief questions</a:t>
            </a:r>
          </a:p>
          <a:p>
            <a:r>
              <a:rPr lang="en-US" sz="2400" dirty="0"/>
              <a:t>If you’re testing two or more prototypes in your interviews, </a:t>
            </a:r>
            <a:r>
              <a:rPr lang="en-US" sz="2400" b="1" dirty="0">
                <a:solidFill>
                  <a:srgbClr val="008FD5"/>
                </a:solidFill>
              </a:rPr>
              <a:t>review each one </a:t>
            </a:r>
            <a:r>
              <a:rPr lang="en-US" sz="2400" dirty="0"/>
              <a:t>(to refresh the customer’s memory) and ask questions</a:t>
            </a:r>
          </a:p>
          <a:p>
            <a:r>
              <a:rPr lang="en-US" sz="2400" dirty="0"/>
              <a:t>When the interview is over, the Interviewer </a:t>
            </a:r>
            <a:r>
              <a:rPr lang="en-US" sz="2400" b="1" dirty="0">
                <a:solidFill>
                  <a:srgbClr val="008FD5"/>
                </a:solidFill>
              </a:rPr>
              <a:t>thanks the customer, gives her a gift card, and shows her out.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432DC-F788-4D53-8738-1ABCC17CA32E}"/>
              </a:ext>
            </a:extLst>
          </p:cNvPr>
          <p:cNvSpPr txBox="1"/>
          <p:nvPr/>
        </p:nvSpPr>
        <p:spPr>
          <a:xfrm>
            <a:off x="4741742" y="762000"/>
            <a:ext cx="3165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9B8"/>
                </a:solidFill>
                <a:latin typeface="+mj-lt"/>
                <a:ea typeface="Verdana" pitchFamily="34" charset="0"/>
                <a:cs typeface="Verdana" pitchFamily="34" charset="0"/>
              </a:rPr>
              <a:t>Act 5: Quick Debrief</a:t>
            </a:r>
            <a:endParaRPr lang="id-ID" sz="2800" b="1" dirty="0">
              <a:solidFill>
                <a:srgbClr val="0079B8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31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91934-3568-43E7-B4A7-2C1075486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2430826"/>
            <a:ext cx="6837114" cy="3665173"/>
          </a:xfrm>
        </p:spPr>
        <p:txBody>
          <a:bodyPr>
            <a:normAutofit/>
          </a:bodyPr>
          <a:lstStyle/>
          <a:p>
            <a:r>
              <a:rPr lang="en-US" dirty="0"/>
              <a:t>Throughout the session, the Interviewer should remain engaged in the conversation. He should encourage the customer to talk while remaining neutral (say things like “uh-huh” and “mmm hmm,” not “great!” and “good job!”) There’s no need to take notes. The rest of the team in the sprint room will take care of that for you.</a:t>
            </a:r>
          </a:p>
          <a:p>
            <a:r>
              <a:rPr lang="en-US" dirty="0"/>
              <a:t>the script make the interviews easier to run and it will also make them consistent—which makes it easier to spot patterns throughout the day.</a:t>
            </a:r>
          </a:p>
          <a:p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432DC-F788-4D53-8738-1ABCC17CA32E}"/>
              </a:ext>
            </a:extLst>
          </p:cNvPr>
          <p:cNvSpPr txBox="1"/>
          <p:nvPr/>
        </p:nvSpPr>
        <p:spPr>
          <a:xfrm>
            <a:off x="4741742" y="762000"/>
            <a:ext cx="3165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9B8"/>
                </a:solidFill>
                <a:latin typeface="+mj-lt"/>
                <a:ea typeface="Verdana" pitchFamily="34" charset="0"/>
                <a:cs typeface="Verdana" pitchFamily="34" charset="0"/>
              </a:rPr>
              <a:t>Act 5: Quick Debrief</a:t>
            </a:r>
            <a:endParaRPr lang="id-ID" sz="2800" b="1" dirty="0">
              <a:solidFill>
                <a:srgbClr val="0079B8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197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19400"/>
            <a:ext cx="7983150" cy="1143000"/>
          </a:xfrm>
        </p:spPr>
        <p:txBody>
          <a:bodyPr>
            <a:noAutofit/>
          </a:bodyPr>
          <a:lstStyle/>
          <a:p>
            <a:pPr lvl="0"/>
            <a:r>
              <a:rPr lang="en-US" sz="4000" dirty="0"/>
              <a:t>Learn</a:t>
            </a:r>
            <a:endParaRPr lang="en-ID" sz="4000" dirty="0"/>
          </a:p>
        </p:txBody>
      </p:sp>
    </p:spTree>
    <p:extLst>
      <p:ext uri="{BB962C8B-B14F-4D97-AF65-F5344CB8AC3E}">
        <p14:creationId xmlns:p14="http://schemas.microsoft.com/office/powerpoint/2010/main" val="3035779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91934-3568-43E7-B4A7-2C1075486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2430826"/>
            <a:ext cx="6837114" cy="3665173"/>
          </a:xfrm>
        </p:spPr>
        <p:txBody>
          <a:bodyPr>
            <a:normAutofit lnSpcReduction="10000"/>
          </a:bodyPr>
          <a:lstStyle/>
          <a:p>
            <a:r>
              <a:rPr lang="en-ID" dirty="0"/>
              <a:t>Watch the interviews </a:t>
            </a:r>
            <a:r>
              <a:rPr lang="en-ID" b="1" dirty="0">
                <a:solidFill>
                  <a:srgbClr val="008FD5"/>
                </a:solidFill>
              </a:rPr>
              <a:t>together</a:t>
            </a:r>
          </a:p>
          <a:p>
            <a:r>
              <a:rPr lang="en-US" dirty="0"/>
              <a:t>It’s much </a:t>
            </a:r>
            <a:r>
              <a:rPr lang="en-US" b="1" dirty="0">
                <a:solidFill>
                  <a:srgbClr val="008FD5"/>
                </a:solidFill>
              </a:rPr>
              <a:t>faster</a:t>
            </a:r>
            <a:r>
              <a:rPr lang="en-US" dirty="0"/>
              <a:t>, because everyone is absorbing the results at once</a:t>
            </a:r>
          </a:p>
          <a:p>
            <a:r>
              <a:rPr lang="en-US" dirty="0"/>
              <a:t>Your conclusions will be </a:t>
            </a:r>
            <a:r>
              <a:rPr lang="en-US" b="1" dirty="0">
                <a:solidFill>
                  <a:srgbClr val="008FD5"/>
                </a:solidFill>
              </a:rPr>
              <a:t>better</a:t>
            </a:r>
            <a:r>
              <a:rPr lang="en-US" dirty="0"/>
              <a:t> as a group, since you have seven brains working together </a:t>
            </a:r>
          </a:p>
          <a:p>
            <a:r>
              <a:rPr lang="en-US" dirty="0"/>
              <a:t>You’ll </a:t>
            </a:r>
            <a:r>
              <a:rPr lang="en-US" b="1" dirty="0">
                <a:solidFill>
                  <a:srgbClr val="008FD5"/>
                </a:solidFill>
              </a:rPr>
              <a:t>avoid problems </a:t>
            </a:r>
            <a:r>
              <a:rPr lang="en-US" dirty="0"/>
              <a:t>of credibility and trust, because each sprinter can see the results with his or her own eyes.</a:t>
            </a:r>
          </a:p>
          <a:p>
            <a:r>
              <a:rPr lang="en-US" dirty="0"/>
              <a:t>And at the end of the day, your team can </a:t>
            </a:r>
            <a:r>
              <a:rPr lang="en-US" b="1" dirty="0">
                <a:solidFill>
                  <a:srgbClr val="008FD5"/>
                </a:solidFill>
              </a:rPr>
              <a:t>make an informed decision</a:t>
            </a:r>
            <a:r>
              <a:rPr lang="en-US" dirty="0"/>
              <a:t> about what to do next—the results of the interviews (and the sprint) are still clear in everyone’s short-term memory</a:t>
            </a:r>
            <a:endParaRPr lang="en-ID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432DC-F788-4D53-8738-1ABCC17CA32E}"/>
              </a:ext>
            </a:extLst>
          </p:cNvPr>
          <p:cNvSpPr txBox="1"/>
          <p:nvPr/>
        </p:nvSpPr>
        <p:spPr>
          <a:xfrm>
            <a:off x="3006395" y="762000"/>
            <a:ext cx="4900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9B8"/>
                </a:solidFill>
                <a:latin typeface="+mj-lt"/>
                <a:ea typeface="Verdana" pitchFamily="34" charset="0"/>
                <a:cs typeface="Verdana" pitchFamily="34" charset="0"/>
              </a:rPr>
              <a:t>Watch Together, Learn Together</a:t>
            </a:r>
            <a:endParaRPr lang="id-ID" sz="2800" b="1" dirty="0">
              <a:solidFill>
                <a:srgbClr val="0079B8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413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91934-3568-43E7-B4A7-2C1075486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2430826"/>
            <a:ext cx="6837114" cy="3665173"/>
          </a:xfrm>
        </p:spPr>
        <p:txBody>
          <a:bodyPr>
            <a:normAutofit/>
          </a:bodyPr>
          <a:lstStyle/>
          <a:p>
            <a:r>
              <a:rPr lang="en-US" dirty="0"/>
              <a:t>Before the first interview begins, </a:t>
            </a:r>
            <a:r>
              <a:rPr lang="en-US" b="1" dirty="0">
                <a:solidFill>
                  <a:srgbClr val="008FD5"/>
                </a:solidFill>
              </a:rPr>
              <a:t>draw a grid </a:t>
            </a:r>
            <a:r>
              <a:rPr lang="en-US" dirty="0"/>
              <a:t>on a large whiteboard in the sprint room. Create five columns—one for each customer you’ll be interviewing—and a few rows—one for each prototype, or section of the prototype, or sprint question you’re trying to answer.</a:t>
            </a:r>
          </a:p>
          <a:p>
            <a:r>
              <a:rPr lang="en-US" b="1" dirty="0">
                <a:solidFill>
                  <a:srgbClr val="008FD5"/>
                </a:solidFill>
              </a:rPr>
              <a:t>Distribute sticky notes and whiteboard markers</a:t>
            </a:r>
            <a:r>
              <a:rPr lang="en-US" dirty="0"/>
              <a:t> to everyone in the room. Give everyone instructions for how to take notes during the interviews: “When you hear or see something interesting, write it down on a sticky note. You can write down quotes, observations, or your interpretation of what happened.”</a:t>
            </a:r>
          </a:p>
          <a:p>
            <a:endParaRPr lang="en-ID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432DC-F788-4D53-8738-1ABCC17CA32E}"/>
              </a:ext>
            </a:extLst>
          </p:cNvPr>
          <p:cNvSpPr txBox="1"/>
          <p:nvPr/>
        </p:nvSpPr>
        <p:spPr>
          <a:xfrm>
            <a:off x="2913997" y="762000"/>
            <a:ext cx="4992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9B8"/>
                </a:solidFill>
                <a:latin typeface="+mj-lt"/>
                <a:ea typeface="Verdana" pitchFamily="34" charset="0"/>
                <a:cs typeface="Verdana" pitchFamily="34" charset="0"/>
              </a:rPr>
              <a:t>Take Interview Notes as a Group</a:t>
            </a:r>
            <a:endParaRPr lang="id-ID" sz="2800" b="1" dirty="0">
              <a:solidFill>
                <a:srgbClr val="0079B8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829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0" y="1981200"/>
            <a:ext cx="685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LO 1 :</a:t>
            </a:r>
            <a:r>
              <a:rPr lang="en-US" sz="2400" dirty="0"/>
              <a:t> Design physical / visual representation and constructive breakthrough of business ideas</a:t>
            </a:r>
            <a:endParaRPr lang="id-ID" sz="2400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A291A5-87DC-47B2-ACED-B06D73F2C6FB}"/>
              </a:ext>
            </a:extLst>
          </p:cNvPr>
          <p:cNvSpPr txBox="1"/>
          <p:nvPr/>
        </p:nvSpPr>
        <p:spPr>
          <a:xfrm>
            <a:off x="4796949" y="762000"/>
            <a:ext cx="3110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9B8"/>
                </a:solidFill>
                <a:latin typeface="+mj-lt"/>
                <a:ea typeface="Verdana" pitchFamily="34" charset="0"/>
                <a:cs typeface="Verdana" pitchFamily="34" charset="0"/>
              </a:rPr>
              <a:t>Learning Objectives</a:t>
            </a:r>
            <a:endParaRPr lang="id-ID" sz="2800" b="1" dirty="0">
              <a:solidFill>
                <a:srgbClr val="0079B8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C432DC-F788-4D53-8738-1ABCC17CA32E}"/>
              </a:ext>
            </a:extLst>
          </p:cNvPr>
          <p:cNvSpPr txBox="1"/>
          <p:nvPr/>
        </p:nvSpPr>
        <p:spPr>
          <a:xfrm>
            <a:off x="2913997" y="762000"/>
            <a:ext cx="4992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9B8"/>
                </a:solidFill>
                <a:latin typeface="+mj-lt"/>
                <a:ea typeface="Verdana" pitchFamily="34" charset="0"/>
                <a:cs typeface="Verdana" pitchFamily="34" charset="0"/>
              </a:rPr>
              <a:t>Take Interview Notes as a Group</a:t>
            </a:r>
            <a:endParaRPr lang="id-ID" sz="2800" b="1" dirty="0">
              <a:solidFill>
                <a:srgbClr val="0079B8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" name="Content Placeholder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9C39257-5F3A-40F0-AA4E-6215A2DDC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828800"/>
            <a:ext cx="7344882" cy="4030728"/>
          </a:xfrm>
        </p:spPr>
      </p:pic>
    </p:spTree>
    <p:extLst>
      <p:ext uri="{BB962C8B-B14F-4D97-AF65-F5344CB8AC3E}">
        <p14:creationId xmlns:p14="http://schemas.microsoft.com/office/powerpoint/2010/main" val="521692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91934-3568-43E7-B4A7-2C1075486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2430826"/>
            <a:ext cx="6837114" cy="366517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Use a </a:t>
            </a:r>
            <a:r>
              <a:rPr lang="en-US" b="1" dirty="0">
                <a:solidFill>
                  <a:srgbClr val="008FD5"/>
                </a:solidFill>
              </a:rPr>
              <a:t>different color marker </a:t>
            </a:r>
            <a:r>
              <a:rPr lang="en-US" dirty="0"/>
              <a:t>depending on the note: green for positive, red for negative, black for neutral. If you only have black markers, write a plus or minus in the corner, or leave it blank for neutral.</a:t>
            </a:r>
          </a:p>
          <a:p>
            <a:r>
              <a:rPr lang="en-US" dirty="0"/>
              <a:t>During the interviews, the </a:t>
            </a:r>
            <a:r>
              <a:rPr lang="en-US" b="1" dirty="0">
                <a:solidFill>
                  <a:srgbClr val="008FD5"/>
                </a:solidFill>
              </a:rPr>
              <a:t>room should be quiet</a:t>
            </a:r>
            <a:r>
              <a:rPr lang="en-US" dirty="0"/>
              <a:t>. It’s also important to be respectful of the customer being interviewed. </a:t>
            </a:r>
          </a:p>
          <a:p>
            <a:r>
              <a:rPr lang="en-US" dirty="0"/>
              <a:t>At the end of each interview, </a:t>
            </a:r>
            <a:r>
              <a:rPr lang="en-US" b="1" dirty="0">
                <a:solidFill>
                  <a:srgbClr val="008FD5"/>
                </a:solidFill>
              </a:rPr>
              <a:t>collect the notes and stick them to the whiteboard</a:t>
            </a:r>
            <a:r>
              <a:rPr lang="en-US" dirty="0"/>
              <a:t>. Put them into the correct row and column, but don’t worry about any other organizing just yet. Then, take a break. Focusing and taking notes for five hours is tiring, so get some downtime between each interview.</a:t>
            </a:r>
          </a:p>
          <a:p>
            <a:endParaRPr lang="en-ID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432DC-F788-4D53-8738-1ABCC17CA32E}"/>
              </a:ext>
            </a:extLst>
          </p:cNvPr>
          <p:cNvSpPr txBox="1"/>
          <p:nvPr/>
        </p:nvSpPr>
        <p:spPr>
          <a:xfrm>
            <a:off x="2913997" y="762000"/>
            <a:ext cx="4992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9B8"/>
                </a:solidFill>
                <a:latin typeface="+mj-lt"/>
                <a:ea typeface="Verdana" pitchFamily="34" charset="0"/>
                <a:cs typeface="Verdana" pitchFamily="34" charset="0"/>
              </a:rPr>
              <a:t>Take Interview Notes as a Group</a:t>
            </a:r>
            <a:endParaRPr lang="id-ID" sz="2800" b="1" dirty="0">
              <a:solidFill>
                <a:srgbClr val="0079B8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348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C432DC-F788-4D53-8738-1ABCC17CA32E}"/>
              </a:ext>
            </a:extLst>
          </p:cNvPr>
          <p:cNvSpPr txBox="1"/>
          <p:nvPr/>
        </p:nvSpPr>
        <p:spPr>
          <a:xfrm>
            <a:off x="2913997" y="762000"/>
            <a:ext cx="4992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9B8"/>
                </a:solidFill>
                <a:latin typeface="+mj-lt"/>
                <a:ea typeface="Verdana" pitchFamily="34" charset="0"/>
                <a:cs typeface="Verdana" pitchFamily="34" charset="0"/>
              </a:rPr>
              <a:t>Take Interview Notes as a Group</a:t>
            </a:r>
            <a:endParaRPr lang="id-ID" sz="2800" b="1" dirty="0">
              <a:solidFill>
                <a:srgbClr val="0079B8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" name="Content Placeholder 6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CB170959-83D4-4307-8410-593799BEF0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819400"/>
            <a:ext cx="7071234" cy="1879695"/>
          </a:xfrm>
        </p:spPr>
      </p:pic>
    </p:spTree>
    <p:extLst>
      <p:ext uri="{BB962C8B-B14F-4D97-AF65-F5344CB8AC3E}">
        <p14:creationId xmlns:p14="http://schemas.microsoft.com/office/powerpoint/2010/main" val="4180378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91934-3568-43E7-B4A7-2C1075486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2430826"/>
            <a:ext cx="6837114" cy="366517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8FD5"/>
                </a:solidFill>
              </a:rPr>
              <a:t>Look for patterns </a:t>
            </a:r>
            <a:r>
              <a:rPr lang="en-US" dirty="0"/>
              <a:t>that show up with three or more customers. If only two customers reacted in the same way but it was an especially strong reaction, make note of that, too.</a:t>
            </a:r>
          </a:p>
          <a:p>
            <a:r>
              <a:rPr lang="en-US" dirty="0"/>
              <a:t>After five minutes looking for patterns individually, ask the team to </a:t>
            </a:r>
            <a:r>
              <a:rPr lang="en-US" b="1" dirty="0">
                <a:solidFill>
                  <a:srgbClr val="008FD5"/>
                </a:solidFill>
              </a:rPr>
              <a:t>share what they found and read the patterns aloud</a:t>
            </a:r>
            <a:r>
              <a:rPr lang="en-US" dirty="0"/>
              <a:t>. On another whiteboard, list every pattern and label each one as positive, negative, or neutral. Once the patterns are listed, it’s time to make sense of the results.</a:t>
            </a:r>
            <a:endParaRPr lang="en-ID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432DC-F788-4D53-8738-1ABCC17CA32E}"/>
              </a:ext>
            </a:extLst>
          </p:cNvPr>
          <p:cNvSpPr txBox="1"/>
          <p:nvPr/>
        </p:nvSpPr>
        <p:spPr>
          <a:xfrm>
            <a:off x="5175449" y="762000"/>
            <a:ext cx="2731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9B8"/>
                </a:solidFill>
                <a:latin typeface="+mj-lt"/>
                <a:ea typeface="Verdana" pitchFamily="34" charset="0"/>
                <a:cs typeface="Verdana" pitchFamily="34" charset="0"/>
              </a:rPr>
              <a:t>Look for Patterns</a:t>
            </a:r>
            <a:endParaRPr lang="id-ID" sz="2800" b="1" dirty="0">
              <a:solidFill>
                <a:srgbClr val="0079B8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362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19400"/>
            <a:ext cx="7983150" cy="1143000"/>
          </a:xfrm>
        </p:spPr>
        <p:txBody>
          <a:bodyPr>
            <a:noAutofit/>
          </a:bodyPr>
          <a:lstStyle/>
          <a:p>
            <a:r>
              <a:rPr lang="en-US" sz="4000" dirty="0"/>
              <a:t>Student Activities</a:t>
            </a:r>
          </a:p>
        </p:txBody>
      </p:sp>
    </p:spTree>
    <p:extLst>
      <p:ext uri="{BB962C8B-B14F-4D97-AF65-F5344CB8AC3E}">
        <p14:creationId xmlns:p14="http://schemas.microsoft.com/office/powerpoint/2010/main" val="245199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91934-3568-43E7-B4A7-2C1075486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2430826"/>
            <a:ext cx="6837114" cy="3665173"/>
          </a:xfrm>
        </p:spPr>
        <p:txBody>
          <a:bodyPr>
            <a:normAutofit fontScale="92500"/>
          </a:bodyPr>
          <a:lstStyle/>
          <a:p>
            <a:r>
              <a:rPr lang="en-US" dirty="0"/>
              <a:t>Selected teams will explain their prototype for maximum 7 minutes per team on video conference session</a:t>
            </a:r>
          </a:p>
          <a:p>
            <a:r>
              <a:rPr lang="en-US" dirty="0"/>
              <a:t>Students create a 3-minute video that explains their prototype</a:t>
            </a:r>
          </a:p>
          <a:p>
            <a:r>
              <a:rPr lang="en-US" dirty="0"/>
              <a:t>Test the prototype to minimum 3 classmates and 2 lecturers</a:t>
            </a:r>
          </a:p>
          <a:p>
            <a:r>
              <a:rPr lang="en-US" dirty="0"/>
              <a:t>Create feedback grid and the analysis based on the testing results</a:t>
            </a:r>
          </a:p>
          <a:p>
            <a:r>
              <a:rPr lang="en-US" dirty="0"/>
              <a:t>Students submit the link to the video, feedback grid and the analysis to </a:t>
            </a:r>
            <a:r>
              <a:rPr lang="en-US" dirty="0" err="1"/>
              <a:t>Binusmaya</a:t>
            </a:r>
            <a:r>
              <a:rPr lang="en-US" dirty="0"/>
              <a:t> INDIVIDUALLY</a:t>
            </a:r>
          </a:p>
          <a:p>
            <a:r>
              <a:rPr lang="en-US" dirty="0"/>
              <a:t>Prototype score will be </a:t>
            </a:r>
            <a:r>
              <a:rPr lang="en-US" b="1" dirty="0"/>
              <a:t>30% of the assignment score</a:t>
            </a:r>
            <a:endParaRPr lang="en-ID" b="1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432DC-F788-4D53-8738-1ABCC17CA32E}"/>
              </a:ext>
            </a:extLst>
          </p:cNvPr>
          <p:cNvSpPr txBox="1"/>
          <p:nvPr/>
        </p:nvSpPr>
        <p:spPr>
          <a:xfrm>
            <a:off x="5088695" y="762000"/>
            <a:ext cx="2818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9B8"/>
                </a:solidFill>
                <a:latin typeface="+mj-lt"/>
                <a:ea typeface="Verdana" pitchFamily="34" charset="0"/>
                <a:cs typeface="Verdana" pitchFamily="34" charset="0"/>
              </a:rPr>
              <a:t>Student Activities</a:t>
            </a:r>
            <a:endParaRPr lang="id-ID" sz="2800" b="1" dirty="0">
              <a:solidFill>
                <a:srgbClr val="0079B8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967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91934-3568-43E7-B4A7-2C1075486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2430826"/>
            <a:ext cx="6837114" cy="3665173"/>
          </a:xfrm>
        </p:spPr>
        <p:txBody>
          <a:bodyPr>
            <a:normAutofit/>
          </a:bodyPr>
          <a:lstStyle/>
          <a:p>
            <a:r>
              <a:rPr lang="en-US" dirty="0"/>
              <a:t>Prototype: 60%</a:t>
            </a:r>
          </a:p>
          <a:p>
            <a:r>
              <a:rPr lang="en-US" dirty="0"/>
              <a:t>Feedback Grid: 40%</a:t>
            </a:r>
          </a:p>
          <a:p>
            <a:r>
              <a:rPr lang="en-US" dirty="0"/>
              <a:t>Contents:</a:t>
            </a:r>
          </a:p>
          <a:p>
            <a:pPr lvl="1"/>
            <a:r>
              <a:rPr lang="en-US" dirty="0"/>
              <a:t>Prototype video</a:t>
            </a:r>
          </a:p>
          <a:p>
            <a:pPr lvl="1"/>
            <a:r>
              <a:rPr lang="en-US" dirty="0"/>
              <a:t>Feedback grid </a:t>
            </a:r>
          </a:p>
          <a:p>
            <a:pPr lvl="1"/>
            <a:r>
              <a:rPr lang="en-US" dirty="0"/>
              <a:t>Analysis</a:t>
            </a:r>
          </a:p>
          <a:p>
            <a:r>
              <a:rPr lang="en-US" dirty="0"/>
              <a:t>Assignment I score will be </a:t>
            </a:r>
            <a:r>
              <a:rPr lang="en-US" b="1" dirty="0"/>
              <a:t>30% of the assignment score</a:t>
            </a:r>
          </a:p>
          <a:p>
            <a:r>
              <a:rPr lang="en-US" dirty="0"/>
              <a:t>Remember to submit Assignment I </a:t>
            </a:r>
            <a:r>
              <a:rPr lang="en-US" b="1" dirty="0"/>
              <a:t>INDIVIDUALLY</a:t>
            </a:r>
            <a:endParaRPr lang="en-ID" b="1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432DC-F788-4D53-8738-1ABCC17CA32E}"/>
              </a:ext>
            </a:extLst>
          </p:cNvPr>
          <p:cNvSpPr txBox="1"/>
          <p:nvPr/>
        </p:nvSpPr>
        <p:spPr>
          <a:xfrm>
            <a:off x="4631968" y="762000"/>
            <a:ext cx="3274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9B8"/>
                </a:solidFill>
                <a:latin typeface="+mj-lt"/>
                <a:ea typeface="Verdana" pitchFamily="34" charset="0"/>
                <a:cs typeface="Verdana" pitchFamily="34" charset="0"/>
              </a:rPr>
              <a:t>Assignment I Scoring</a:t>
            </a:r>
            <a:endParaRPr lang="id-ID" sz="2800" b="1" dirty="0">
              <a:solidFill>
                <a:srgbClr val="0079B8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6685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19400"/>
            <a:ext cx="7983150" cy="1143000"/>
          </a:xfrm>
        </p:spPr>
        <p:txBody>
          <a:bodyPr>
            <a:noAutofit/>
          </a:bodyPr>
          <a:lstStyle/>
          <a:p>
            <a:r>
              <a:rPr lang="en-US" sz="4000" dirty="0"/>
              <a:t>Session 8 Preparation</a:t>
            </a:r>
          </a:p>
        </p:txBody>
      </p:sp>
    </p:spTree>
    <p:extLst>
      <p:ext uri="{BB962C8B-B14F-4D97-AF65-F5344CB8AC3E}">
        <p14:creationId xmlns:p14="http://schemas.microsoft.com/office/powerpoint/2010/main" val="11019346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91934-3568-43E7-B4A7-2C1075486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2430826"/>
            <a:ext cx="6837114" cy="3665173"/>
          </a:xfrm>
        </p:spPr>
        <p:txBody>
          <a:bodyPr>
            <a:normAutofit/>
          </a:bodyPr>
          <a:lstStyle/>
          <a:p>
            <a:r>
              <a:rPr lang="en-US" dirty="0"/>
              <a:t>Learn Key Partnership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432DC-F788-4D53-8738-1ABCC17CA32E}"/>
              </a:ext>
            </a:extLst>
          </p:cNvPr>
          <p:cNvSpPr txBox="1"/>
          <p:nvPr/>
        </p:nvSpPr>
        <p:spPr>
          <a:xfrm>
            <a:off x="4507510" y="762000"/>
            <a:ext cx="3399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9B8"/>
                </a:solidFill>
                <a:latin typeface="+mj-lt"/>
                <a:ea typeface="Verdana" pitchFamily="34" charset="0"/>
                <a:cs typeface="Verdana" pitchFamily="34" charset="0"/>
              </a:rPr>
              <a:t>Session 8 Preparation</a:t>
            </a:r>
            <a:endParaRPr lang="id-ID" sz="2800" b="1" dirty="0">
              <a:solidFill>
                <a:srgbClr val="0079B8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1290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91934-3568-43E7-B4A7-2C1075486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2430826"/>
            <a:ext cx="6837114" cy="36651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Knapp, J., </a:t>
            </a:r>
            <a:r>
              <a:rPr lang="en-AU" dirty="0" err="1"/>
              <a:t>Zeratsky</a:t>
            </a:r>
            <a:r>
              <a:rPr lang="en-AU" dirty="0"/>
              <a:t>, J., &amp; </a:t>
            </a:r>
            <a:r>
              <a:rPr lang="en-AU" dirty="0" err="1"/>
              <a:t>Kowitz</a:t>
            </a:r>
            <a:r>
              <a:rPr lang="en-AU" dirty="0"/>
              <a:t>, B. (2016). Sprint: How to solve big problems and test new ideas in just five days. Simon and Schuster </a:t>
            </a:r>
          </a:p>
          <a:p>
            <a:pPr marL="0" lvl="0" indent="0">
              <a:buNone/>
            </a:pP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432DC-F788-4D53-8738-1ABCC17CA32E}"/>
              </a:ext>
            </a:extLst>
          </p:cNvPr>
          <p:cNvSpPr txBox="1"/>
          <p:nvPr/>
        </p:nvSpPr>
        <p:spPr>
          <a:xfrm>
            <a:off x="6086211" y="762000"/>
            <a:ext cx="182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9B8"/>
                </a:solidFill>
                <a:latin typeface="+mj-lt"/>
                <a:ea typeface="Verdana" pitchFamily="34" charset="0"/>
                <a:cs typeface="Verdana" pitchFamily="34" charset="0"/>
              </a:rPr>
              <a:t>References</a:t>
            </a:r>
            <a:endParaRPr lang="id-ID" sz="2800" b="1" dirty="0">
              <a:solidFill>
                <a:srgbClr val="0079B8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388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91934-3568-43E7-B4A7-2C1075486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2430827"/>
            <a:ext cx="6837114" cy="3040422"/>
          </a:xfrm>
        </p:spPr>
        <p:txBody>
          <a:bodyPr/>
          <a:lstStyle/>
          <a:p>
            <a:pPr lvl="0"/>
            <a:r>
              <a:rPr lang="en-US" dirty="0"/>
              <a:t>Small Data</a:t>
            </a:r>
            <a:endParaRPr lang="en-ID" dirty="0"/>
          </a:p>
          <a:p>
            <a:pPr lvl="0"/>
            <a:r>
              <a:rPr lang="en-US" dirty="0"/>
              <a:t>Interview</a:t>
            </a:r>
            <a:endParaRPr lang="en-ID" dirty="0"/>
          </a:p>
          <a:p>
            <a:r>
              <a:rPr lang="en-AU" dirty="0"/>
              <a:t>Learn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432DC-F788-4D53-8738-1ABCC17CA32E}"/>
              </a:ext>
            </a:extLst>
          </p:cNvPr>
          <p:cNvSpPr txBox="1"/>
          <p:nvPr/>
        </p:nvSpPr>
        <p:spPr>
          <a:xfrm>
            <a:off x="6281329" y="762000"/>
            <a:ext cx="1625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9B8"/>
                </a:solidFill>
                <a:latin typeface="+mj-lt"/>
                <a:ea typeface="Verdana" pitchFamily="34" charset="0"/>
                <a:cs typeface="Verdana" pitchFamily="34" charset="0"/>
              </a:rPr>
              <a:t>Subtopics</a:t>
            </a:r>
            <a:endParaRPr lang="id-ID" sz="2800" b="1" dirty="0">
              <a:solidFill>
                <a:srgbClr val="0079B8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15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19400"/>
            <a:ext cx="7983150" cy="1143000"/>
          </a:xfrm>
        </p:spPr>
        <p:txBody>
          <a:bodyPr>
            <a:noAutofit/>
          </a:bodyPr>
          <a:lstStyle/>
          <a:p>
            <a:pPr lvl="0"/>
            <a:r>
              <a:rPr lang="en-US" sz="4000" dirty="0"/>
              <a:t>Small Data</a:t>
            </a:r>
            <a:endParaRPr lang="en-ID" sz="4000" dirty="0"/>
          </a:p>
        </p:txBody>
      </p:sp>
    </p:spTree>
    <p:extLst>
      <p:ext uri="{BB962C8B-B14F-4D97-AF65-F5344CB8AC3E}">
        <p14:creationId xmlns:p14="http://schemas.microsoft.com/office/powerpoint/2010/main" val="4070230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91934-3568-43E7-B4A7-2C1075486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2430826"/>
            <a:ext cx="6837114" cy="366517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8FD5"/>
                </a:solidFill>
              </a:rPr>
              <a:t>85 percent of the problems </a:t>
            </a:r>
            <a:r>
              <a:rPr lang="en-US" dirty="0"/>
              <a:t>were observed after just five people</a:t>
            </a:r>
          </a:p>
          <a:p>
            <a:r>
              <a:rPr lang="en-US" b="1" dirty="0">
                <a:solidFill>
                  <a:srgbClr val="008FD5"/>
                </a:solidFill>
              </a:rPr>
              <a:t>Testing with more people didn’t lead to many more insights</a:t>
            </a:r>
            <a:r>
              <a:rPr lang="en-US" dirty="0"/>
              <a:t>—just a lot more work.</a:t>
            </a:r>
          </a:p>
          <a:p>
            <a:r>
              <a:rPr lang="en-US" dirty="0"/>
              <a:t>Instead of investing a great deal more time to find the last 15 percent, just </a:t>
            </a:r>
            <a:r>
              <a:rPr lang="en-US" b="1" dirty="0">
                <a:solidFill>
                  <a:srgbClr val="008FD5"/>
                </a:solidFill>
              </a:rPr>
              <a:t>fix the 85 percent and test again</a:t>
            </a:r>
            <a:r>
              <a:rPr lang="en-US" dirty="0"/>
              <a:t>.</a:t>
            </a:r>
          </a:p>
          <a:p>
            <a:endParaRPr lang="en-ID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432DC-F788-4D53-8738-1ABCC17CA32E}"/>
              </a:ext>
            </a:extLst>
          </p:cNvPr>
          <p:cNvSpPr txBox="1"/>
          <p:nvPr/>
        </p:nvSpPr>
        <p:spPr>
          <a:xfrm>
            <a:off x="3940945" y="762000"/>
            <a:ext cx="3966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9B8"/>
                </a:solidFill>
                <a:latin typeface="+mj-lt"/>
                <a:ea typeface="Verdana" pitchFamily="34" charset="0"/>
                <a:cs typeface="Verdana" pitchFamily="34" charset="0"/>
              </a:rPr>
              <a:t>Five is the Magic Number</a:t>
            </a:r>
            <a:endParaRPr lang="id-ID" sz="2800" b="1" dirty="0">
              <a:solidFill>
                <a:srgbClr val="0079B8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1051DF35-EB2A-4821-BD44-855768FB62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440" y="4572000"/>
            <a:ext cx="3627120" cy="213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091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91934-3568-43E7-B4A7-2C1075486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2430826"/>
            <a:ext cx="6837114" cy="3665173"/>
          </a:xfrm>
        </p:spPr>
        <p:txBody>
          <a:bodyPr>
            <a:normAutofit/>
          </a:bodyPr>
          <a:lstStyle/>
          <a:p>
            <a:r>
              <a:rPr lang="en-US" dirty="0"/>
              <a:t>When two or three people out of five have the same strong reaction—positive or negative—</a:t>
            </a:r>
            <a:r>
              <a:rPr lang="en-US" b="1" dirty="0">
                <a:solidFill>
                  <a:srgbClr val="008FD5"/>
                </a:solidFill>
              </a:rPr>
              <a:t>you should pay attention.</a:t>
            </a:r>
          </a:p>
          <a:p>
            <a:r>
              <a:rPr lang="en-US" dirty="0"/>
              <a:t>The number five also happens to be </a:t>
            </a:r>
            <a:r>
              <a:rPr lang="en-US" b="1" dirty="0">
                <a:solidFill>
                  <a:srgbClr val="008FD5"/>
                </a:solidFill>
              </a:rPr>
              <a:t>very convenient</a:t>
            </a:r>
            <a:r>
              <a:rPr lang="en-US" dirty="0"/>
              <a:t>. You can fit five one-hour interviews into a single day, with time for a short break between each one and a team debrief at the end</a:t>
            </a:r>
          </a:p>
          <a:p>
            <a:endParaRPr lang="en-ID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432DC-F788-4D53-8738-1ABCC17CA32E}"/>
              </a:ext>
            </a:extLst>
          </p:cNvPr>
          <p:cNvSpPr txBox="1"/>
          <p:nvPr/>
        </p:nvSpPr>
        <p:spPr>
          <a:xfrm>
            <a:off x="3940945" y="762000"/>
            <a:ext cx="3966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9B8"/>
                </a:solidFill>
                <a:latin typeface="+mj-lt"/>
                <a:ea typeface="Verdana" pitchFamily="34" charset="0"/>
                <a:cs typeface="Verdana" pitchFamily="34" charset="0"/>
              </a:rPr>
              <a:t>Five is the Magic Number</a:t>
            </a:r>
            <a:endParaRPr lang="id-ID" sz="2800" b="1" dirty="0">
              <a:solidFill>
                <a:srgbClr val="0079B8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455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19400"/>
            <a:ext cx="7983150" cy="1143000"/>
          </a:xfrm>
        </p:spPr>
        <p:txBody>
          <a:bodyPr>
            <a:noAutofit/>
          </a:bodyPr>
          <a:lstStyle/>
          <a:p>
            <a:pPr lvl="0"/>
            <a:r>
              <a:rPr lang="en-US" sz="4000" dirty="0"/>
              <a:t>Interview</a:t>
            </a:r>
            <a:endParaRPr lang="en-ID" sz="4000" dirty="0"/>
          </a:p>
        </p:txBody>
      </p:sp>
    </p:spTree>
    <p:extLst>
      <p:ext uri="{BB962C8B-B14F-4D97-AF65-F5344CB8AC3E}">
        <p14:creationId xmlns:p14="http://schemas.microsoft.com/office/powerpoint/2010/main" val="615502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91934-3568-43E7-B4A7-2C1075486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2430826"/>
            <a:ext cx="6837114" cy="366517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008FD5"/>
                </a:solidFill>
              </a:rPr>
              <a:t>A friendly welcome</a:t>
            </a:r>
            <a:r>
              <a:rPr lang="en-US" dirty="0"/>
              <a:t> to start the interview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series of general, open-ended </a:t>
            </a:r>
            <a:r>
              <a:rPr lang="en-US" b="1" dirty="0">
                <a:solidFill>
                  <a:srgbClr val="008FD5"/>
                </a:solidFill>
              </a:rPr>
              <a:t>context questions</a:t>
            </a:r>
            <a:r>
              <a:rPr lang="en-US" dirty="0"/>
              <a:t> about the customer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008FD5"/>
                </a:solidFill>
              </a:rPr>
              <a:t>Introduction to the prototype(s)</a:t>
            </a:r>
            <a:endParaRPr lang="en-US" dirty="0">
              <a:solidFill>
                <a:srgbClr val="008FD5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Detailed </a:t>
            </a:r>
            <a:r>
              <a:rPr lang="en-US" b="1" dirty="0">
                <a:solidFill>
                  <a:srgbClr val="008FD5"/>
                </a:solidFill>
              </a:rPr>
              <a:t>tasks</a:t>
            </a:r>
            <a:r>
              <a:rPr lang="en-US" dirty="0"/>
              <a:t> to get the customer reacting to the prototype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 </a:t>
            </a:r>
            <a:r>
              <a:rPr lang="en-US" b="1" dirty="0">
                <a:solidFill>
                  <a:srgbClr val="008FD5"/>
                </a:solidFill>
              </a:rPr>
              <a:t>quick debrief</a:t>
            </a:r>
            <a:r>
              <a:rPr lang="en-US" dirty="0"/>
              <a:t> to capture the customer’s overarching thoughts and impressions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432DC-F788-4D53-8738-1ABCC17CA32E}"/>
              </a:ext>
            </a:extLst>
          </p:cNvPr>
          <p:cNvSpPr txBox="1"/>
          <p:nvPr/>
        </p:nvSpPr>
        <p:spPr>
          <a:xfrm>
            <a:off x="4378436" y="762000"/>
            <a:ext cx="3528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9B8"/>
                </a:solidFill>
                <a:latin typeface="+mj-lt"/>
                <a:ea typeface="Verdana" pitchFamily="34" charset="0"/>
                <a:cs typeface="Verdana" pitchFamily="34" charset="0"/>
              </a:rPr>
              <a:t>The Five-Act Interview</a:t>
            </a:r>
            <a:endParaRPr lang="id-ID" sz="2800" b="1" dirty="0">
              <a:solidFill>
                <a:srgbClr val="0079B8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6170A6E3-A77E-4DD5-AB9E-2F43457154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5029200"/>
            <a:ext cx="36004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811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91934-3568-43E7-B4A7-2C1075486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2430826"/>
            <a:ext cx="6837114" cy="3665173"/>
          </a:xfrm>
        </p:spPr>
        <p:txBody>
          <a:bodyPr>
            <a:normAutofit/>
          </a:bodyPr>
          <a:lstStyle/>
          <a:p>
            <a:r>
              <a:rPr lang="en-US" sz="2400" dirty="0"/>
              <a:t>People need to feel comfortable to be open, honest, and critical. So the first job of the Interviewer is to </a:t>
            </a:r>
            <a:r>
              <a:rPr lang="en-US" sz="2400" b="1" dirty="0">
                <a:solidFill>
                  <a:srgbClr val="008FD5"/>
                </a:solidFill>
              </a:rPr>
              <a:t>welcome the customer and put her at ease. </a:t>
            </a:r>
          </a:p>
          <a:p>
            <a:r>
              <a:rPr lang="en-US" sz="2400" dirty="0"/>
              <a:t>The Interviewer should also </a:t>
            </a:r>
            <a:r>
              <a:rPr lang="en-US" sz="2400" b="1" dirty="0">
                <a:solidFill>
                  <a:srgbClr val="008FD5"/>
                </a:solidFill>
              </a:rPr>
              <a:t>ask the customer </a:t>
            </a:r>
            <a:r>
              <a:rPr lang="en-US" sz="2400" dirty="0"/>
              <a:t>if it’s okay to record and watch the video of the interview, and he or she should make sure the customer signs any legal paperwork insisted on by your lawyers.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432DC-F788-4D53-8738-1ABCC17CA32E}"/>
              </a:ext>
            </a:extLst>
          </p:cNvPr>
          <p:cNvSpPr txBox="1"/>
          <p:nvPr/>
        </p:nvSpPr>
        <p:spPr>
          <a:xfrm>
            <a:off x="4099642" y="762000"/>
            <a:ext cx="3807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9B8"/>
                </a:solidFill>
                <a:latin typeface="+mj-lt"/>
                <a:ea typeface="Verdana" pitchFamily="34" charset="0"/>
                <a:cs typeface="Verdana" pitchFamily="34" charset="0"/>
              </a:rPr>
              <a:t>Act 1: Friendly Welcome</a:t>
            </a:r>
            <a:endParaRPr lang="id-ID" sz="2800" b="1" dirty="0">
              <a:solidFill>
                <a:srgbClr val="0079B8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25423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5094</TotalTime>
  <Words>1425</Words>
  <Application>Microsoft Office PowerPoint</Application>
  <PresentationFormat>On-screen Show (4:3)</PresentationFormat>
  <Paragraphs>95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Eras Demi ITC</vt:lpstr>
      <vt:lpstr>Open Sans</vt:lpstr>
      <vt:lpstr>Verdana</vt:lpstr>
      <vt:lpstr>Template PPT 2015</vt:lpstr>
      <vt:lpstr>PowerPoint Presentation</vt:lpstr>
      <vt:lpstr>PowerPoint Presentation</vt:lpstr>
      <vt:lpstr>PowerPoint Presentation</vt:lpstr>
      <vt:lpstr>Small Data</vt:lpstr>
      <vt:lpstr>PowerPoint Presentation</vt:lpstr>
      <vt:lpstr>PowerPoint Presentation</vt:lpstr>
      <vt:lpstr>Interview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Learn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Student Activities</vt:lpstr>
      <vt:lpstr>PowerPoint Presentation</vt:lpstr>
      <vt:lpstr>PowerPoint Presentation</vt:lpstr>
      <vt:lpstr>Session 8 Preparation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Eva Aprianti</cp:lastModifiedBy>
  <cp:revision>244</cp:revision>
  <dcterms:created xsi:type="dcterms:W3CDTF">2015-05-04T03:33:03Z</dcterms:created>
  <dcterms:modified xsi:type="dcterms:W3CDTF">2020-12-20T15:19:17Z</dcterms:modified>
</cp:coreProperties>
</file>