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436" r:id="rId4"/>
    <p:sldId id="260" r:id="rId5"/>
    <p:sldId id="296" r:id="rId6"/>
    <p:sldId id="295" r:id="rId7"/>
    <p:sldId id="267" r:id="rId8"/>
    <p:sldId id="446" r:id="rId9"/>
    <p:sldId id="479" r:id="rId10"/>
    <p:sldId id="468" r:id="rId11"/>
    <p:sldId id="491" r:id="rId12"/>
    <p:sldId id="492" r:id="rId13"/>
    <p:sldId id="445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436"/>
            <p14:sldId id="260"/>
            <p14:sldId id="296"/>
            <p14:sldId id="295"/>
            <p14:sldId id="267"/>
            <p14:sldId id="446"/>
            <p14:sldId id="479"/>
            <p14:sldId id="468"/>
            <p14:sldId id="491"/>
            <p14:sldId id="492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0079B8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9" d="100"/>
          <a:sy n="79" d="100"/>
        </p:scale>
        <p:origin x="2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0EABD-5C39-4F96-9F71-1699698F3293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0F7801-2898-44ED-B8D3-C181AE30B3AC}">
      <dgm:prSet phldrT="[Text]" custT="1"/>
      <dgm:spPr/>
      <dgm:t>
        <a:bodyPr/>
        <a:lstStyle/>
        <a:p>
          <a:r>
            <a:rPr lang="en-US" sz="2000" dirty="0"/>
            <a:t>Strategic alliances between non-competitors</a:t>
          </a:r>
        </a:p>
      </dgm:t>
    </dgm:pt>
    <dgm:pt modelId="{62F4D639-D40E-4D49-81C5-7DFE952AD048}" type="parTrans" cxnId="{29CE3C29-6621-46F4-AE12-47CD847011D7}">
      <dgm:prSet/>
      <dgm:spPr/>
      <dgm:t>
        <a:bodyPr/>
        <a:lstStyle/>
        <a:p>
          <a:endParaRPr lang="en-US"/>
        </a:p>
      </dgm:t>
    </dgm:pt>
    <dgm:pt modelId="{3D7FB0CD-096B-404F-BCF7-FC7E7AED2C2E}" type="sibTrans" cxnId="{29CE3C29-6621-46F4-AE12-47CD847011D7}">
      <dgm:prSet/>
      <dgm:spPr/>
      <dgm:t>
        <a:bodyPr/>
        <a:lstStyle/>
        <a:p>
          <a:endParaRPr lang="en-US"/>
        </a:p>
      </dgm:t>
    </dgm:pt>
    <dgm:pt modelId="{7FE775EA-B719-458F-BE17-92DE8C7EF972}">
      <dgm:prSet phldrT="[Text]" custT="1"/>
      <dgm:spPr/>
      <dgm:t>
        <a:bodyPr/>
        <a:lstStyle/>
        <a:p>
          <a:r>
            <a:rPr lang="en-US" sz="2000" dirty="0"/>
            <a:t>Coopetition: strategic partnership between competitors</a:t>
          </a:r>
        </a:p>
      </dgm:t>
    </dgm:pt>
    <dgm:pt modelId="{C74C148C-7A8D-495E-82B0-09694F5F30E7}" type="parTrans" cxnId="{12934F27-5B71-4742-A3A4-B59CCEF38E01}">
      <dgm:prSet/>
      <dgm:spPr/>
      <dgm:t>
        <a:bodyPr/>
        <a:lstStyle/>
        <a:p>
          <a:endParaRPr lang="en-US"/>
        </a:p>
      </dgm:t>
    </dgm:pt>
    <dgm:pt modelId="{A4038C4D-7C54-41AC-AB19-577640ABA486}" type="sibTrans" cxnId="{12934F27-5B71-4742-A3A4-B59CCEF38E01}">
      <dgm:prSet/>
      <dgm:spPr/>
      <dgm:t>
        <a:bodyPr/>
        <a:lstStyle/>
        <a:p>
          <a:endParaRPr lang="en-US"/>
        </a:p>
      </dgm:t>
    </dgm:pt>
    <dgm:pt modelId="{30C9EF80-3E99-4C9F-8138-D4FC6EF9428D}">
      <dgm:prSet phldrT="[Text]" custT="1"/>
      <dgm:spPr/>
      <dgm:t>
        <a:bodyPr/>
        <a:lstStyle/>
        <a:p>
          <a:r>
            <a:rPr lang="en-US" sz="2000" dirty="0"/>
            <a:t>Joint venture to develop new business</a:t>
          </a:r>
        </a:p>
      </dgm:t>
    </dgm:pt>
    <dgm:pt modelId="{ED5CD25F-937B-439C-BB26-955203BB3E8A}" type="parTrans" cxnId="{108B711E-6198-4601-B076-BA7A68B63CC8}">
      <dgm:prSet/>
      <dgm:spPr/>
      <dgm:t>
        <a:bodyPr/>
        <a:lstStyle/>
        <a:p>
          <a:endParaRPr lang="en-US"/>
        </a:p>
      </dgm:t>
    </dgm:pt>
    <dgm:pt modelId="{5DD50FB2-2C37-4227-9E73-4028F2662A0C}" type="sibTrans" cxnId="{108B711E-6198-4601-B076-BA7A68B63CC8}">
      <dgm:prSet/>
      <dgm:spPr/>
      <dgm:t>
        <a:bodyPr/>
        <a:lstStyle/>
        <a:p>
          <a:endParaRPr lang="en-US"/>
        </a:p>
      </dgm:t>
    </dgm:pt>
    <dgm:pt modelId="{80D855D4-79C5-4A82-9C4E-7BAFE95CC741}">
      <dgm:prSet custT="1"/>
      <dgm:spPr/>
      <dgm:t>
        <a:bodyPr/>
        <a:lstStyle/>
        <a:p>
          <a:r>
            <a:rPr lang="en-US" sz="2000" dirty="0"/>
            <a:t>Buyer-supplier relationships to assure reliable supplies</a:t>
          </a:r>
        </a:p>
      </dgm:t>
    </dgm:pt>
    <dgm:pt modelId="{A7CB40D8-9BF1-44AD-BE2D-1FD18C6CE672}" type="parTrans" cxnId="{E131BB1F-372F-42EB-BA51-015EF6D96FDA}">
      <dgm:prSet/>
      <dgm:spPr/>
      <dgm:t>
        <a:bodyPr/>
        <a:lstStyle/>
        <a:p>
          <a:endParaRPr lang="en-US"/>
        </a:p>
      </dgm:t>
    </dgm:pt>
    <dgm:pt modelId="{1CDB145A-F350-4D59-A4C5-B51B8C62742D}" type="sibTrans" cxnId="{E131BB1F-372F-42EB-BA51-015EF6D96FDA}">
      <dgm:prSet/>
      <dgm:spPr/>
      <dgm:t>
        <a:bodyPr/>
        <a:lstStyle/>
        <a:p>
          <a:endParaRPr lang="en-US"/>
        </a:p>
      </dgm:t>
    </dgm:pt>
    <dgm:pt modelId="{FED6B482-E991-4F2F-8C80-F09A235A3875}" type="pres">
      <dgm:prSet presAssocID="{0A10EABD-5C39-4F96-9F71-1699698F3293}" presName="linear" presStyleCnt="0">
        <dgm:presLayoutVars>
          <dgm:dir/>
          <dgm:animLvl val="lvl"/>
          <dgm:resizeHandles val="exact"/>
        </dgm:presLayoutVars>
      </dgm:prSet>
      <dgm:spPr/>
    </dgm:pt>
    <dgm:pt modelId="{C89146DF-530F-42B7-9452-4D2835ED8018}" type="pres">
      <dgm:prSet presAssocID="{670F7801-2898-44ED-B8D3-C181AE30B3AC}" presName="parentLin" presStyleCnt="0"/>
      <dgm:spPr/>
    </dgm:pt>
    <dgm:pt modelId="{005FC8D3-BEDA-4DF9-9920-3403668CD5C5}" type="pres">
      <dgm:prSet presAssocID="{670F7801-2898-44ED-B8D3-C181AE30B3AC}" presName="parentLeftMargin" presStyleLbl="node1" presStyleIdx="0" presStyleCnt="4"/>
      <dgm:spPr/>
    </dgm:pt>
    <dgm:pt modelId="{CD30410D-D487-4DEC-8968-AE598FE19ABE}" type="pres">
      <dgm:prSet presAssocID="{670F7801-2898-44ED-B8D3-C181AE30B3AC}" presName="parentText" presStyleLbl="node1" presStyleIdx="0" presStyleCnt="4" custScaleX="128571">
        <dgm:presLayoutVars>
          <dgm:chMax val="0"/>
          <dgm:bulletEnabled val="1"/>
        </dgm:presLayoutVars>
      </dgm:prSet>
      <dgm:spPr/>
    </dgm:pt>
    <dgm:pt modelId="{28D5E790-C250-41BC-B9BD-10D68DF7242C}" type="pres">
      <dgm:prSet presAssocID="{670F7801-2898-44ED-B8D3-C181AE30B3AC}" presName="negativeSpace" presStyleCnt="0"/>
      <dgm:spPr/>
    </dgm:pt>
    <dgm:pt modelId="{BCDC5948-C565-4C3D-B78A-6A98887811B4}" type="pres">
      <dgm:prSet presAssocID="{670F7801-2898-44ED-B8D3-C181AE30B3AC}" presName="childText" presStyleLbl="conFgAcc1" presStyleIdx="0" presStyleCnt="4">
        <dgm:presLayoutVars>
          <dgm:bulletEnabled val="1"/>
        </dgm:presLayoutVars>
      </dgm:prSet>
      <dgm:spPr/>
    </dgm:pt>
    <dgm:pt modelId="{E8057E0D-CC83-4393-9BE3-CFF06B8E5AAA}" type="pres">
      <dgm:prSet presAssocID="{3D7FB0CD-096B-404F-BCF7-FC7E7AED2C2E}" presName="spaceBetweenRectangles" presStyleCnt="0"/>
      <dgm:spPr/>
    </dgm:pt>
    <dgm:pt modelId="{81FC22BD-A0A8-4C22-AFF8-A43DF480217A}" type="pres">
      <dgm:prSet presAssocID="{7FE775EA-B719-458F-BE17-92DE8C7EF972}" presName="parentLin" presStyleCnt="0"/>
      <dgm:spPr/>
    </dgm:pt>
    <dgm:pt modelId="{5D0A129E-150F-466C-B003-440164E77A33}" type="pres">
      <dgm:prSet presAssocID="{7FE775EA-B719-458F-BE17-92DE8C7EF972}" presName="parentLeftMargin" presStyleLbl="node1" presStyleIdx="0" presStyleCnt="4"/>
      <dgm:spPr/>
    </dgm:pt>
    <dgm:pt modelId="{65CA1E37-227E-4F56-8158-8EB6B4DCADC9}" type="pres">
      <dgm:prSet presAssocID="{7FE775EA-B719-458F-BE17-92DE8C7EF972}" presName="parentText" presStyleLbl="node1" presStyleIdx="1" presStyleCnt="4" custScaleX="128571">
        <dgm:presLayoutVars>
          <dgm:chMax val="0"/>
          <dgm:bulletEnabled val="1"/>
        </dgm:presLayoutVars>
      </dgm:prSet>
      <dgm:spPr/>
    </dgm:pt>
    <dgm:pt modelId="{4CA9E54A-8DC8-407A-BEB8-0B679ECDD856}" type="pres">
      <dgm:prSet presAssocID="{7FE775EA-B719-458F-BE17-92DE8C7EF972}" presName="negativeSpace" presStyleCnt="0"/>
      <dgm:spPr/>
    </dgm:pt>
    <dgm:pt modelId="{CF94810A-014A-432B-B8E6-D120FA3D780A}" type="pres">
      <dgm:prSet presAssocID="{7FE775EA-B719-458F-BE17-92DE8C7EF972}" presName="childText" presStyleLbl="conFgAcc1" presStyleIdx="1" presStyleCnt="4" custLinFactNeighborX="5000" custLinFactNeighborY="8472">
        <dgm:presLayoutVars>
          <dgm:bulletEnabled val="1"/>
        </dgm:presLayoutVars>
      </dgm:prSet>
      <dgm:spPr/>
    </dgm:pt>
    <dgm:pt modelId="{1506A1D1-D501-4164-B6D5-DE5B04CE6033}" type="pres">
      <dgm:prSet presAssocID="{A4038C4D-7C54-41AC-AB19-577640ABA486}" presName="spaceBetweenRectangles" presStyleCnt="0"/>
      <dgm:spPr/>
    </dgm:pt>
    <dgm:pt modelId="{DD81C027-E303-47F4-B0B9-38B3884380AE}" type="pres">
      <dgm:prSet presAssocID="{30C9EF80-3E99-4C9F-8138-D4FC6EF9428D}" presName="parentLin" presStyleCnt="0"/>
      <dgm:spPr/>
    </dgm:pt>
    <dgm:pt modelId="{FA9DBAE8-645F-4BE5-A227-9C6895066DE7}" type="pres">
      <dgm:prSet presAssocID="{30C9EF80-3E99-4C9F-8138-D4FC6EF9428D}" presName="parentLeftMargin" presStyleLbl="node1" presStyleIdx="1" presStyleCnt="4"/>
      <dgm:spPr/>
    </dgm:pt>
    <dgm:pt modelId="{1087A2F2-AAB2-4D19-8B8C-639BFBFB7A06}" type="pres">
      <dgm:prSet presAssocID="{30C9EF80-3E99-4C9F-8138-D4FC6EF9428D}" presName="parentText" presStyleLbl="node1" presStyleIdx="2" presStyleCnt="4" custScaleX="128571">
        <dgm:presLayoutVars>
          <dgm:chMax val="0"/>
          <dgm:bulletEnabled val="1"/>
        </dgm:presLayoutVars>
      </dgm:prSet>
      <dgm:spPr/>
    </dgm:pt>
    <dgm:pt modelId="{A9ECB5D8-8C76-4BD6-9AAB-A66F8AA679D6}" type="pres">
      <dgm:prSet presAssocID="{30C9EF80-3E99-4C9F-8138-D4FC6EF9428D}" presName="negativeSpace" presStyleCnt="0"/>
      <dgm:spPr/>
    </dgm:pt>
    <dgm:pt modelId="{EB5B09D6-811B-4BA1-92BF-2A0B8025D418}" type="pres">
      <dgm:prSet presAssocID="{30C9EF80-3E99-4C9F-8138-D4FC6EF9428D}" presName="childText" presStyleLbl="conFgAcc1" presStyleIdx="2" presStyleCnt="4" custLinFactNeighborX="1250" custLinFactNeighborY="6035">
        <dgm:presLayoutVars>
          <dgm:bulletEnabled val="1"/>
        </dgm:presLayoutVars>
      </dgm:prSet>
      <dgm:spPr/>
    </dgm:pt>
    <dgm:pt modelId="{A7DA3B6F-CE3C-4729-B789-916A88094CDC}" type="pres">
      <dgm:prSet presAssocID="{5DD50FB2-2C37-4227-9E73-4028F2662A0C}" presName="spaceBetweenRectangles" presStyleCnt="0"/>
      <dgm:spPr/>
    </dgm:pt>
    <dgm:pt modelId="{E908AD0B-A8E0-4D38-A322-0CA66E3D101E}" type="pres">
      <dgm:prSet presAssocID="{80D855D4-79C5-4A82-9C4E-7BAFE95CC741}" presName="parentLin" presStyleCnt="0"/>
      <dgm:spPr/>
    </dgm:pt>
    <dgm:pt modelId="{871B25C5-B85A-47FD-BF19-76FFAC1BF274}" type="pres">
      <dgm:prSet presAssocID="{80D855D4-79C5-4A82-9C4E-7BAFE95CC741}" presName="parentLeftMargin" presStyleLbl="node1" presStyleIdx="2" presStyleCnt="4"/>
      <dgm:spPr/>
    </dgm:pt>
    <dgm:pt modelId="{D850CC74-B6CE-4DA6-82B4-398D0AD50670}" type="pres">
      <dgm:prSet presAssocID="{80D855D4-79C5-4A82-9C4E-7BAFE95CC741}" presName="parentText" presStyleLbl="node1" presStyleIdx="3" presStyleCnt="4" custScaleX="129216">
        <dgm:presLayoutVars>
          <dgm:chMax val="0"/>
          <dgm:bulletEnabled val="1"/>
        </dgm:presLayoutVars>
      </dgm:prSet>
      <dgm:spPr/>
    </dgm:pt>
    <dgm:pt modelId="{363198B3-6EE1-46B8-97AE-EC5C0D349059}" type="pres">
      <dgm:prSet presAssocID="{80D855D4-79C5-4A82-9C4E-7BAFE95CC741}" presName="negativeSpace" presStyleCnt="0"/>
      <dgm:spPr/>
    </dgm:pt>
    <dgm:pt modelId="{ECCB96F5-5075-4FDC-8913-79FFA4B959A7}" type="pres">
      <dgm:prSet presAssocID="{80D855D4-79C5-4A82-9C4E-7BAFE95CC74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08B711E-6198-4601-B076-BA7A68B63CC8}" srcId="{0A10EABD-5C39-4F96-9F71-1699698F3293}" destId="{30C9EF80-3E99-4C9F-8138-D4FC6EF9428D}" srcOrd="2" destOrd="0" parTransId="{ED5CD25F-937B-439C-BB26-955203BB3E8A}" sibTransId="{5DD50FB2-2C37-4227-9E73-4028F2662A0C}"/>
    <dgm:cxn modelId="{E131BB1F-372F-42EB-BA51-015EF6D96FDA}" srcId="{0A10EABD-5C39-4F96-9F71-1699698F3293}" destId="{80D855D4-79C5-4A82-9C4E-7BAFE95CC741}" srcOrd="3" destOrd="0" parTransId="{A7CB40D8-9BF1-44AD-BE2D-1FD18C6CE672}" sibTransId="{1CDB145A-F350-4D59-A4C5-B51B8C62742D}"/>
    <dgm:cxn modelId="{12934F27-5B71-4742-A3A4-B59CCEF38E01}" srcId="{0A10EABD-5C39-4F96-9F71-1699698F3293}" destId="{7FE775EA-B719-458F-BE17-92DE8C7EF972}" srcOrd="1" destOrd="0" parTransId="{C74C148C-7A8D-495E-82B0-09694F5F30E7}" sibTransId="{A4038C4D-7C54-41AC-AB19-577640ABA486}"/>
    <dgm:cxn modelId="{29CE3C29-6621-46F4-AE12-47CD847011D7}" srcId="{0A10EABD-5C39-4F96-9F71-1699698F3293}" destId="{670F7801-2898-44ED-B8D3-C181AE30B3AC}" srcOrd="0" destOrd="0" parTransId="{62F4D639-D40E-4D49-81C5-7DFE952AD048}" sibTransId="{3D7FB0CD-096B-404F-BCF7-FC7E7AED2C2E}"/>
    <dgm:cxn modelId="{B4E3062F-8520-4718-83E0-8F5FB01C8B87}" type="presOf" srcId="{7FE775EA-B719-458F-BE17-92DE8C7EF972}" destId="{65CA1E37-227E-4F56-8158-8EB6B4DCADC9}" srcOrd="1" destOrd="0" presId="urn:microsoft.com/office/officeart/2005/8/layout/list1"/>
    <dgm:cxn modelId="{CFF85343-4D58-4104-B115-3B6D6FC11482}" type="presOf" srcId="{30C9EF80-3E99-4C9F-8138-D4FC6EF9428D}" destId="{FA9DBAE8-645F-4BE5-A227-9C6895066DE7}" srcOrd="0" destOrd="0" presId="urn:microsoft.com/office/officeart/2005/8/layout/list1"/>
    <dgm:cxn modelId="{729A2D7F-ED9D-4C47-A870-4E9E33E76766}" type="presOf" srcId="{0A10EABD-5C39-4F96-9F71-1699698F3293}" destId="{FED6B482-E991-4F2F-8C80-F09A235A3875}" srcOrd="0" destOrd="0" presId="urn:microsoft.com/office/officeart/2005/8/layout/list1"/>
    <dgm:cxn modelId="{CBE86B98-AA12-4949-96D6-C6C8CEA6906C}" type="presOf" srcId="{80D855D4-79C5-4A82-9C4E-7BAFE95CC741}" destId="{871B25C5-B85A-47FD-BF19-76FFAC1BF274}" srcOrd="0" destOrd="0" presId="urn:microsoft.com/office/officeart/2005/8/layout/list1"/>
    <dgm:cxn modelId="{1ABD8B9F-3E73-4DCF-A8C0-C5AAC1B5EAB3}" type="presOf" srcId="{670F7801-2898-44ED-B8D3-C181AE30B3AC}" destId="{005FC8D3-BEDA-4DF9-9920-3403668CD5C5}" srcOrd="0" destOrd="0" presId="urn:microsoft.com/office/officeart/2005/8/layout/list1"/>
    <dgm:cxn modelId="{36696FCF-2AE9-4F96-8FEB-15BF9F032C92}" type="presOf" srcId="{670F7801-2898-44ED-B8D3-C181AE30B3AC}" destId="{CD30410D-D487-4DEC-8968-AE598FE19ABE}" srcOrd="1" destOrd="0" presId="urn:microsoft.com/office/officeart/2005/8/layout/list1"/>
    <dgm:cxn modelId="{2FBC00E3-42AD-4742-8FB0-5CE66B98FEE2}" type="presOf" srcId="{30C9EF80-3E99-4C9F-8138-D4FC6EF9428D}" destId="{1087A2F2-AAB2-4D19-8B8C-639BFBFB7A06}" srcOrd="1" destOrd="0" presId="urn:microsoft.com/office/officeart/2005/8/layout/list1"/>
    <dgm:cxn modelId="{7A8297ED-B934-4688-90F3-74FC50FA2285}" type="presOf" srcId="{7FE775EA-B719-458F-BE17-92DE8C7EF972}" destId="{5D0A129E-150F-466C-B003-440164E77A33}" srcOrd="0" destOrd="0" presId="urn:microsoft.com/office/officeart/2005/8/layout/list1"/>
    <dgm:cxn modelId="{A04C38FE-FD84-4B76-B75D-C3FB2B06C3EB}" type="presOf" srcId="{80D855D4-79C5-4A82-9C4E-7BAFE95CC741}" destId="{D850CC74-B6CE-4DA6-82B4-398D0AD50670}" srcOrd="1" destOrd="0" presId="urn:microsoft.com/office/officeart/2005/8/layout/list1"/>
    <dgm:cxn modelId="{1E4A7BF3-01B1-43D0-BF22-E2A4546B66C6}" type="presParOf" srcId="{FED6B482-E991-4F2F-8C80-F09A235A3875}" destId="{C89146DF-530F-42B7-9452-4D2835ED8018}" srcOrd="0" destOrd="0" presId="urn:microsoft.com/office/officeart/2005/8/layout/list1"/>
    <dgm:cxn modelId="{06C5E80E-FF0A-433A-B9EF-F34EF249625B}" type="presParOf" srcId="{C89146DF-530F-42B7-9452-4D2835ED8018}" destId="{005FC8D3-BEDA-4DF9-9920-3403668CD5C5}" srcOrd="0" destOrd="0" presId="urn:microsoft.com/office/officeart/2005/8/layout/list1"/>
    <dgm:cxn modelId="{DB74AD46-89D8-4D2D-B4C6-7666CE81E803}" type="presParOf" srcId="{C89146DF-530F-42B7-9452-4D2835ED8018}" destId="{CD30410D-D487-4DEC-8968-AE598FE19ABE}" srcOrd="1" destOrd="0" presId="urn:microsoft.com/office/officeart/2005/8/layout/list1"/>
    <dgm:cxn modelId="{3AE82996-B3AD-4AD5-BD5E-4172D8C82948}" type="presParOf" srcId="{FED6B482-E991-4F2F-8C80-F09A235A3875}" destId="{28D5E790-C250-41BC-B9BD-10D68DF7242C}" srcOrd="1" destOrd="0" presId="urn:microsoft.com/office/officeart/2005/8/layout/list1"/>
    <dgm:cxn modelId="{2071D2CD-6B58-4CF9-9C78-DEBC062DD79A}" type="presParOf" srcId="{FED6B482-E991-4F2F-8C80-F09A235A3875}" destId="{BCDC5948-C565-4C3D-B78A-6A98887811B4}" srcOrd="2" destOrd="0" presId="urn:microsoft.com/office/officeart/2005/8/layout/list1"/>
    <dgm:cxn modelId="{271C3795-F7F7-4F65-AD29-97E99B86D0BD}" type="presParOf" srcId="{FED6B482-E991-4F2F-8C80-F09A235A3875}" destId="{E8057E0D-CC83-4393-9BE3-CFF06B8E5AAA}" srcOrd="3" destOrd="0" presId="urn:microsoft.com/office/officeart/2005/8/layout/list1"/>
    <dgm:cxn modelId="{0E9AEBE5-7034-429E-9AFE-E5C73F7DFF9F}" type="presParOf" srcId="{FED6B482-E991-4F2F-8C80-F09A235A3875}" destId="{81FC22BD-A0A8-4C22-AFF8-A43DF480217A}" srcOrd="4" destOrd="0" presId="urn:microsoft.com/office/officeart/2005/8/layout/list1"/>
    <dgm:cxn modelId="{D481C736-7F0F-4232-84DC-C5D5824B7205}" type="presParOf" srcId="{81FC22BD-A0A8-4C22-AFF8-A43DF480217A}" destId="{5D0A129E-150F-466C-B003-440164E77A33}" srcOrd="0" destOrd="0" presId="urn:microsoft.com/office/officeart/2005/8/layout/list1"/>
    <dgm:cxn modelId="{682C5407-DFA7-46AD-882A-D9370CDD25CE}" type="presParOf" srcId="{81FC22BD-A0A8-4C22-AFF8-A43DF480217A}" destId="{65CA1E37-227E-4F56-8158-8EB6B4DCADC9}" srcOrd="1" destOrd="0" presId="urn:microsoft.com/office/officeart/2005/8/layout/list1"/>
    <dgm:cxn modelId="{B3C4D1E0-43F4-4270-9518-33911F8F1A5A}" type="presParOf" srcId="{FED6B482-E991-4F2F-8C80-F09A235A3875}" destId="{4CA9E54A-8DC8-407A-BEB8-0B679ECDD856}" srcOrd="5" destOrd="0" presId="urn:microsoft.com/office/officeart/2005/8/layout/list1"/>
    <dgm:cxn modelId="{52A8B4FB-8E5E-4DFB-A40B-463485C44C92}" type="presParOf" srcId="{FED6B482-E991-4F2F-8C80-F09A235A3875}" destId="{CF94810A-014A-432B-B8E6-D120FA3D780A}" srcOrd="6" destOrd="0" presId="urn:microsoft.com/office/officeart/2005/8/layout/list1"/>
    <dgm:cxn modelId="{CC97F240-4CF7-42D4-B3B9-3CCA3598BAE7}" type="presParOf" srcId="{FED6B482-E991-4F2F-8C80-F09A235A3875}" destId="{1506A1D1-D501-4164-B6D5-DE5B04CE6033}" srcOrd="7" destOrd="0" presId="urn:microsoft.com/office/officeart/2005/8/layout/list1"/>
    <dgm:cxn modelId="{DB551B33-F948-4046-8915-A917563B764C}" type="presParOf" srcId="{FED6B482-E991-4F2F-8C80-F09A235A3875}" destId="{DD81C027-E303-47F4-B0B9-38B3884380AE}" srcOrd="8" destOrd="0" presId="urn:microsoft.com/office/officeart/2005/8/layout/list1"/>
    <dgm:cxn modelId="{58E050DB-98AA-4E7D-A6B2-43A1FA2D0380}" type="presParOf" srcId="{DD81C027-E303-47F4-B0B9-38B3884380AE}" destId="{FA9DBAE8-645F-4BE5-A227-9C6895066DE7}" srcOrd="0" destOrd="0" presId="urn:microsoft.com/office/officeart/2005/8/layout/list1"/>
    <dgm:cxn modelId="{E9A8185D-B4E0-4900-A906-90DDEE542B15}" type="presParOf" srcId="{DD81C027-E303-47F4-B0B9-38B3884380AE}" destId="{1087A2F2-AAB2-4D19-8B8C-639BFBFB7A06}" srcOrd="1" destOrd="0" presId="urn:microsoft.com/office/officeart/2005/8/layout/list1"/>
    <dgm:cxn modelId="{515A93EA-4459-4C56-8442-B86328ACF97B}" type="presParOf" srcId="{FED6B482-E991-4F2F-8C80-F09A235A3875}" destId="{A9ECB5D8-8C76-4BD6-9AAB-A66F8AA679D6}" srcOrd="9" destOrd="0" presId="urn:microsoft.com/office/officeart/2005/8/layout/list1"/>
    <dgm:cxn modelId="{C8463852-34BD-48EA-842A-DECBF1CE9C21}" type="presParOf" srcId="{FED6B482-E991-4F2F-8C80-F09A235A3875}" destId="{EB5B09D6-811B-4BA1-92BF-2A0B8025D418}" srcOrd="10" destOrd="0" presId="urn:microsoft.com/office/officeart/2005/8/layout/list1"/>
    <dgm:cxn modelId="{78AE2892-9147-4A5D-BD0D-B32CD9D09474}" type="presParOf" srcId="{FED6B482-E991-4F2F-8C80-F09A235A3875}" destId="{A7DA3B6F-CE3C-4729-B789-916A88094CDC}" srcOrd="11" destOrd="0" presId="urn:microsoft.com/office/officeart/2005/8/layout/list1"/>
    <dgm:cxn modelId="{056C66A1-1731-4962-BB97-258032DA5EA0}" type="presParOf" srcId="{FED6B482-E991-4F2F-8C80-F09A235A3875}" destId="{E908AD0B-A8E0-4D38-A322-0CA66E3D101E}" srcOrd="12" destOrd="0" presId="urn:microsoft.com/office/officeart/2005/8/layout/list1"/>
    <dgm:cxn modelId="{EC6C7AF9-5BCF-48AD-9EC3-1B725181A18D}" type="presParOf" srcId="{E908AD0B-A8E0-4D38-A322-0CA66E3D101E}" destId="{871B25C5-B85A-47FD-BF19-76FFAC1BF274}" srcOrd="0" destOrd="0" presId="urn:microsoft.com/office/officeart/2005/8/layout/list1"/>
    <dgm:cxn modelId="{BAF5AC08-FA6F-4F89-8A21-BE9D2E3DCAAE}" type="presParOf" srcId="{E908AD0B-A8E0-4D38-A322-0CA66E3D101E}" destId="{D850CC74-B6CE-4DA6-82B4-398D0AD50670}" srcOrd="1" destOrd="0" presId="urn:microsoft.com/office/officeart/2005/8/layout/list1"/>
    <dgm:cxn modelId="{8FAC1497-0904-4B0D-9801-815789A31DA6}" type="presParOf" srcId="{FED6B482-E991-4F2F-8C80-F09A235A3875}" destId="{363198B3-6EE1-46B8-97AE-EC5C0D349059}" srcOrd="13" destOrd="0" presId="urn:microsoft.com/office/officeart/2005/8/layout/list1"/>
    <dgm:cxn modelId="{7AE57473-DE65-4C6F-AA9C-745CBFE69263}" type="presParOf" srcId="{FED6B482-E991-4F2F-8C80-F09A235A3875}" destId="{ECCB96F5-5075-4FDC-8913-79FFA4B959A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899F7-ADAA-441E-8FFB-7579B8FDDCE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5A031B-9923-4D92-A0F6-A2C2626B116A}">
      <dgm:prSet phldrT="[Text]"/>
      <dgm:spPr/>
      <dgm:t>
        <a:bodyPr/>
        <a:lstStyle/>
        <a:p>
          <a:r>
            <a:rPr lang="en-US" dirty="0"/>
            <a:t>Optimization and economy of scale</a:t>
          </a:r>
        </a:p>
      </dgm:t>
    </dgm:pt>
    <dgm:pt modelId="{B609E774-710E-4063-A73B-A98AF0EDEFB5}" type="parTrans" cxnId="{AF609F8F-925B-421F-8391-7224A22486F0}">
      <dgm:prSet/>
      <dgm:spPr/>
      <dgm:t>
        <a:bodyPr/>
        <a:lstStyle/>
        <a:p>
          <a:endParaRPr lang="en-US"/>
        </a:p>
      </dgm:t>
    </dgm:pt>
    <dgm:pt modelId="{823B2D90-A080-4F81-893A-219478AB6AD0}" type="sibTrans" cxnId="{AF609F8F-925B-421F-8391-7224A22486F0}">
      <dgm:prSet/>
      <dgm:spPr/>
      <dgm:t>
        <a:bodyPr/>
        <a:lstStyle/>
        <a:p>
          <a:endParaRPr lang="en-US"/>
        </a:p>
      </dgm:t>
    </dgm:pt>
    <dgm:pt modelId="{44479AAD-163A-48A7-8CF9-DB7C927AF0C0}">
      <dgm:prSet phldrT="[Text]"/>
      <dgm:spPr/>
      <dgm:t>
        <a:bodyPr/>
        <a:lstStyle/>
        <a:p>
          <a:r>
            <a:rPr lang="en-US" dirty="0"/>
            <a:t>Reduction of risk and uncertainty</a:t>
          </a:r>
        </a:p>
      </dgm:t>
    </dgm:pt>
    <dgm:pt modelId="{048A69E8-9756-4247-BAA6-5AD297378809}" type="parTrans" cxnId="{A2AAA8B4-F439-423F-828F-7A17C486454B}">
      <dgm:prSet/>
      <dgm:spPr/>
      <dgm:t>
        <a:bodyPr/>
        <a:lstStyle/>
        <a:p>
          <a:endParaRPr lang="en-US"/>
        </a:p>
      </dgm:t>
    </dgm:pt>
    <dgm:pt modelId="{DC732F90-081C-439E-80BD-EE03D0350710}" type="sibTrans" cxnId="{A2AAA8B4-F439-423F-828F-7A17C486454B}">
      <dgm:prSet/>
      <dgm:spPr/>
      <dgm:t>
        <a:bodyPr/>
        <a:lstStyle/>
        <a:p>
          <a:endParaRPr lang="en-US"/>
        </a:p>
      </dgm:t>
    </dgm:pt>
    <dgm:pt modelId="{7BF962B4-D915-4182-9BAA-C0851D34C091}">
      <dgm:prSet phldrT="[Text]"/>
      <dgm:spPr/>
      <dgm:t>
        <a:bodyPr/>
        <a:lstStyle/>
        <a:p>
          <a:r>
            <a:rPr lang="en-US" dirty="0"/>
            <a:t>Acquisition of particular resources and activities</a:t>
          </a:r>
        </a:p>
      </dgm:t>
    </dgm:pt>
    <dgm:pt modelId="{941A91AB-74AF-4E46-8835-2271B5B08784}" type="parTrans" cxnId="{D6DD0498-F6C4-444B-BF84-1F1A82982958}">
      <dgm:prSet/>
      <dgm:spPr/>
      <dgm:t>
        <a:bodyPr/>
        <a:lstStyle/>
        <a:p>
          <a:endParaRPr lang="en-US"/>
        </a:p>
      </dgm:t>
    </dgm:pt>
    <dgm:pt modelId="{0160178C-F7BD-4667-B468-53CC16732F3E}" type="sibTrans" cxnId="{D6DD0498-F6C4-444B-BF84-1F1A82982958}">
      <dgm:prSet/>
      <dgm:spPr/>
      <dgm:t>
        <a:bodyPr/>
        <a:lstStyle/>
        <a:p>
          <a:endParaRPr lang="en-US"/>
        </a:p>
      </dgm:t>
    </dgm:pt>
    <dgm:pt modelId="{CF9B73F5-5581-4E36-95FB-1A0D1A8C168C}" type="pres">
      <dgm:prSet presAssocID="{504899F7-ADAA-441E-8FFB-7579B8FDDCEF}" presName="diagram" presStyleCnt="0">
        <dgm:presLayoutVars>
          <dgm:dir/>
          <dgm:resizeHandles val="exact"/>
        </dgm:presLayoutVars>
      </dgm:prSet>
      <dgm:spPr/>
    </dgm:pt>
    <dgm:pt modelId="{E6CB2332-844C-4FEE-A57F-823979FEACAB}" type="pres">
      <dgm:prSet presAssocID="{335A031B-9923-4D92-A0F6-A2C2626B116A}" presName="node" presStyleLbl="node1" presStyleIdx="0" presStyleCnt="3">
        <dgm:presLayoutVars>
          <dgm:bulletEnabled val="1"/>
        </dgm:presLayoutVars>
      </dgm:prSet>
      <dgm:spPr/>
    </dgm:pt>
    <dgm:pt modelId="{216FC4C2-0BAA-4A2E-B8D3-138513ABDF25}" type="pres">
      <dgm:prSet presAssocID="{823B2D90-A080-4F81-893A-219478AB6AD0}" presName="sibTrans" presStyleCnt="0"/>
      <dgm:spPr/>
    </dgm:pt>
    <dgm:pt modelId="{6B022354-4D0A-49B2-8883-4D3ACF72C7C9}" type="pres">
      <dgm:prSet presAssocID="{44479AAD-163A-48A7-8CF9-DB7C927AF0C0}" presName="node" presStyleLbl="node1" presStyleIdx="1" presStyleCnt="3">
        <dgm:presLayoutVars>
          <dgm:bulletEnabled val="1"/>
        </dgm:presLayoutVars>
      </dgm:prSet>
      <dgm:spPr/>
    </dgm:pt>
    <dgm:pt modelId="{9FD2BB5F-7868-4B75-867A-A3788A31BFE1}" type="pres">
      <dgm:prSet presAssocID="{DC732F90-081C-439E-80BD-EE03D0350710}" presName="sibTrans" presStyleCnt="0"/>
      <dgm:spPr/>
    </dgm:pt>
    <dgm:pt modelId="{6AED74D7-BF5C-4FF6-A7AD-A46AA180BCEF}" type="pres">
      <dgm:prSet presAssocID="{7BF962B4-D915-4182-9BAA-C0851D34C091}" presName="node" presStyleLbl="node1" presStyleIdx="2" presStyleCnt="3">
        <dgm:presLayoutVars>
          <dgm:bulletEnabled val="1"/>
        </dgm:presLayoutVars>
      </dgm:prSet>
      <dgm:spPr/>
    </dgm:pt>
  </dgm:ptLst>
  <dgm:cxnLst>
    <dgm:cxn modelId="{84994F18-F4B5-4FC6-A672-7EBCE9B89674}" type="presOf" srcId="{7BF962B4-D915-4182-9BAA-C0851D34C091}" destId="{6AED74D7-BF5C-4FF6-A7AD-A46AA180BCEF}" srcOrd="0" destOrd="0" presId="urn:microsoft.com/office/officeart/2005/8/layout/default"/>
    <dgm:cxn modelId="{AFA26B3F-00D4-49B4-B4E1-ED5F8A8325EA}" type="presOf" srcId="{44479AAD-163A-48A7-8CF9-DB7C927AF0C0}" destId="{6B022354-4D0A-49B2-8883-4D3ACF72C7C9}" srcOrd="0" destOrd="0" presId="urn:microsoft.com/office/officeart/2005/8/layout/default"/>
    <dgm:cxn modelId="{AF609F8F-925B-421F-8391-7224A22486F0}" srcId="{504899F7-ADAA-441E-8FFB-7579B8FDDCEF}" destId="{335A031B-9923-4D92-A0F6-A2C2626B116A}" srcOrd="0" destOrd="0" parTransId="{B609E774-710E-4063-A73B-A98AF0EDEFB5}" sibTransId="{823B2D90-A080-4F81-893A-219478AB6AD0}"/>
    <dgm:cxn modelId="{D6DD0498-F6C4-444B-BF84-1F1A82982958}" srcId="{504899F7-ADAA-441E-8FFB-7579B8FDDCEF}" destId="{7BF962B4-D915-4182-9BAA-C0851D34C091}" srcOrd="2" destOrd="0" parTransId="{941A91AB-74AF-4E46-8835-2271B5B08784}" sibTransId="{0160178C-F7BD-4667-B468-53CC16732F3E}"/>
    <dgm:cxn modelId="{A2AAA8B4-F439-423F-828F-7A17C486454B}" srcId="{504899F7-ADAA-441E-8FFB-7579B8FDDCEF}" destId="{44479AAD-163A-48A7-8CF9-DB7C927AF0C0}" srcOrd="1" destOrd="0" parTransId="{048A69E8-9756-4247-BAA6-5AD297378809}" sibTransId="{DC732F90-081C-439E-80BD-EE03D0350710}"/>
    <dgm:cxn modelId="{21BF5EF0-E25A-420F-B643-3CB608AB3051}" type="presOf" srcId="{504899F7-ADAA-441E-8FFB-7579B8FDDCEF}" destId="{CF9B73F5-5581-4E36-95FB-1A0D1A8C168C}" srcOrd="0" destOrd="0" presId="urn:microsoft.com/office/officeart/2005/8/layout/default"/>
    <dgm:cxn modelId="{4A6877F5-4C2A-4398-8BC9-C70C4EE01FB3}" type="presOf" srcId="{335A031B-9923-4D92-A0F6-A2C2626B116A}" destId="{E6CB2332-844C-4FEE-A57F-823979FEACAB}" srcOrd="0" destOrd="0" presId="urn:microsoft.com/office/officeart/2005/8/layout/default"/>
    <dgm:cxn modelId="{CB3709D1-841B-44F9-A88C-D2FEAA91EDBC}" type="presParOf" srcId="{CF9B73F5-5581-4E36-95FB-1A0D1A8C168C}" destId="{E6CB2332-844C-4FEE-A57F-823979FEACAB}" srcOrd="0" destOrd="0" presId="urn:microsoft.com/office/officeart/2005/8/layout/default"/>
    <dgm:cxn modelId="{81DD7953-6216-47FB-A64F-39A78B778450}" type="presParOf" srcId="{CF9B73F5-5581-4E36-95FB-1A0D1A8C168C}" destId="{216FC4C2-0BAA-4A2E-B8D3-138513ABDF25}" srcOrd="1" destOrd="0" presId="urn:microsoft.com/office/officeart/2005/8/layout/default"/>
    <dgm:cxn modelId="{E0686B91-0ED7-49B4-BD7F-D1D8A76C7D02}" type="presParOf" srcId="{CF9B73F5-5581-4E36-95FB-1A0D1A8C168C}" destId="{6B022354-4D0A-49B2-8883-4D3ACF72C7C9}" srcOrd="2" destOrd="0" presId="urn:microsoft.com/office/officeart/2005/8/layout/default"/>
    <dgm:cxn modelId="{44835809-BBBD-45E2-A466-41B1C0F60A4C}" type="presParOf" srcId="{CF9B73F5-5581-4E36-95FB-1A0D1A8C168C}" destId="{9FD2BB5F-7868-4B75-867A-A3788A31BFE1}" srcOrd="3" destOrd="0" presId="urn:microsoft.com/office/officeart/2005/8/layout/default"/>
    <dgm:cxn modelId="{A2F23D4C-6468-4680-858D-389ED7A7A8C0}" type="presParOf" srcId="{CF9B73F5-5581-4E36-95FB-1A0D1A8C168C}" destId="{6AED74D7-BF5C-4FF6-A7AD-A46AA180BCE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C5948-C565-4C3D-B78A-6A98887811B4}">
      <dsp:nvSpPr>
        <dsp:cNvPr id="0" name=""/>
        <dsp:cNvSpPr/>
      </dsp:nvSpPr>
      <dsp:spPr>
        <a:xfrm>
          <a:off x="0" y="485779"/>
          <a:ext cx="7010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30410D-D487-4DEC-8968-AE598FE19ABE}">
      <dsp:nvSpPr>
        <dsp:cNvPr id="0" name=""/>
        <dsp:cNvSpPr/>
      </dsp:nvSpPr>
      <dsp:spPr>
        <a:xfrm>
          <a:off x="350520" y="87259"/>
          <a:ext cx="6309338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484" tIns="0" rIns="185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Strategic alliances between non-competitors</a:t>
          </a:r>
        </a:p>
      </dsp:txBody>
      <dsp:txXfrm>
        <a:off x="389428" y="126167"/>
        <a:ext cx="6231522" cy="719224"/>
      </dsp:txXfrm>
    </dsp:sp>
    <dsp:sp modelId="{CF94810A-014A-432B-B8E6-D120FA3D780A}">
      <dsp:nvSpPr>
        <dsp:cNvPr id="0" name=""/>
        <dsp:cNvSpPr/>
      </dsp:nvSpPr>
      <dsp:spPr>
        <a:xfrm>
          <a:off x="0" y="1722852"/>
          <a:ext cx="7010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CA1E37-227E-4F56-8158-8EB6B4DCADC9}">
      <dsp:nvSpPr>
        <dsp:cNvPr id="0" name=""/>
        <dsp:cNvSpPr/>
      </dsp:nvSpPr>
      <dsp:spPr>
        <a:xfrm>
          <a:off x="350520" y="1311979"/>
          <a:ext cx="6309338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484" tIns="0" rIns="185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Coopetition: strategic partnership between competitors</a:t>
          </a:r>
        </a:p>
      </dsp:txBody>
      <dsp:txXfrm>
        <a:off x="389428" y="1350887"/>
        <a:ext cx="6231522" cy="719224"/>
      </dsp:txXfrm>
    </dsp:sp>
    <dsp:sp modelId="{EB5B09D6-811B-4BA1-92BF-2A0B8025D418}">
      <dsp:nvSpPr>
        <dsp:cNvPr id="0" name=""/>
        <dsp:cNvSpPr/>
      </dsp:nvSpPr>
      <dsp:spPr>
        <a:xfrm>
          <a:off x="0" y="2944019"/>
          <a:ext cx="7010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7A2F2-AAB2-4D19-8B8C-639BFBFB7A06}">
      <dsp:nvSpPr>
        <dsp:cNvPr id="0" name=""/>
        <dsp:cNvSpPr/>
      </dsp:nvSpPr>
      <dsp:spPr>
        <a:xfrm>
          <a:off x="350520" y="2536699"/>
          <a:ext cx="6309338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484" tIns="0" rIns="185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Joint venture to develop new business</a:t>
          </a:r>
        </a:p>
      </dsp:txBody>
      <dsp:txXfrm>
        <a:off x="389428" y="2575607"/>
        <a:ext cx="6231522" cy="719224"/>
      </dsp:txXfrm>
    </dsp:sp>
    <dsp:sp modelId="{ECCB96F5-5075-4FDC-8913-79FFA4B959A7}">
      <dsp:nvSpPr>
        <dsp:cNvPr id="0" name=""/>
        <dsp:cNvSpPr/>
      </dsp:nvSpPr>
      <dsp:spPr>
        <a:xfrm>
          <a:off x="0" y="4159940"/>
          <a:ext cx="7010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50CC74-B6CE-4DA6-82B4-398D0AD50670}">
      <dsp:nvSpPr>
        <dsp:cNvPr id="0" name=""/>
        <dsp:cNvSpPr/>
      </dsp:nvSpPr>
      <dsp:spPr>
        <a:xfrm>
          <a:off x="350520" y="3761420"/>
          <a:ext cx="6340990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484" tIns="0" rIns="185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Buyer-supplier relationships to assure reliable supplies</a:t>
          </a:r>
        </a:p>
      </dsp:txBody>
      <dsp:txXfrm>
        <a:off x="389428" y="3800328"/>
        <a:ext cx="626317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B2332-844C-4FEE-A57F-823979FEACAB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Optimization and economy of scale</a:t>
          </a:r>
        </a:p>
      </dsp:txBody>
      <dsp:txXfrm>
        <a:off x="744" y="145603"/>
        <a:ext cx="2902148" cy="1741289"/>
      </dsp:txXfrm>
    </dsp:sp>
    <dsp:sp modelId="{6B022354-4D0A-49B2-8883-4D3ACF72C7C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Reduction of risk and uncertainty</a:t>
          </a:r>
        </a:p>
      </dsp:txBody>
      <dsp:txXfrm>
        <a:off x="3193107" y="145603"/>
        <a:ext cx="2902148" cy="1741289"/>
      </dsp:txXfrm>
    </dsp:sp>
    <dsp:sp modelId="{6AED74D7-BF5C-4FF6-A7AD-A46AA180BCEF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Acquisition of particular resources and activities</a:t>
          </a:r>
        </a:p>
      </dsp:txBody>
      <dsp:txXfrm>
        <a:off x="1596925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KjqyqQAZ3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DEVELOPMENT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VIII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KEY PARTNERSHIP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Session 9 &amp; 10 Preparation</a:t>
            </a:r>
          </a:p>
        </p:txBody>
      </p:sp>
    </p:spTree>
    <p:extLst>
      <p:ext uri="{BB962C8B-B14F-4D97-AF65-F5344CB8AC3E}">
        <p14:creationId xmlns:p14="http://schemas.microsoft.com/office/powerpoint/2010/main" val="110193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 5-minute video that explains the business concept</a:t>
            </a:r>
          </a:p>
          <a:p>
            <a:r>
              <a:rPr lang="en-US" dirty="0"/>
              <a:t>Video’s link will be submitted to </a:t>
            </a:r>
            <a:r>
              <a:rPr lang="en-US" dirty="0" err="1"/>
              <a:t>Binusmaya</a:t>
            </a:r>
            <a:endParaRPr lang="en-US" dirty="0"/>
          </a:p>
          <a:p>
            <a:r>
              <a:rPr lang="en-US" dirty="0"/>
              <a:t>Video should contain:</a:t>
            </a:r>
          </a:p>
          <a:p>
            <a:pPr lvl="1"/>
            <a:r>
              <a:rPr lang="en-US" dirty="0"/>
              <a:t>Problems to solve</a:t>
            </a:r>
          </a:p>
          <a:p>
            <a:pPr lvl="1"/>
            <a:r>
              <a:rPr lang="en-US" dirty="0"/>
              <a:t>Products / services as the solution</a:t>
            </a:r>
          </a:p>
          <a:p>
            <a:pPr lvl="1"/>
            <a:r>
              <a:rPr lang="en-US" dirty="0"/>
              <a:t>Features and functions of products / services</a:t>
            </a:r>
          </a:p>
          <a:p>
            <a:pPr lvl="1"/>
            <a:r>
              <a:rPr lang="en-US" dirty="0"/>
              <a:t>Key resources &amp; raw materials of the products/services</a:t>
            </a:r>
          </a:p>
          <a:p>
            <a:pPr lvl="1"/>
            <a:r>
              <a:rPr lang="en-US" dirty="0"/>
              <a:t>Prototype explanation</a:t>
            </a:r>
            <a:endParaRPr lang="en-ID" dirty="0"/>
          </a:p>
          <a:p>
            <a:pPr lvl="1"/>
            <a:endParaRPr lang="en-US" dirty="0"/>
          </a:p>
          <a:p>
            <a:r>
              <a:rPr lang="en-US" dirty="0"/>
              <a:t>Assignment II score will be </a:t>
            </a:r>
            <a:r>
              <a:rPr lang="en-US" b="1" dirty="0"/>
              <a:t>30% of the assignment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038600" y="762000"/>
            <a:ext cx="3868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Session 9 Preparation – Assignment II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3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Learn Revenue Streams, Cost Structure, and Perceptual Maps</a:t>
            </a:r>
          </a:p>
          <a:p>
            <a:r>
              <a:rPr lang="en-US" dirty="0"/>
              <a:t>Prepare Financial and Positioning of the team’s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324768" y="762000"/>
            <a:ext cx="358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Session 10 Preparation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2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Osterwalder, A., &amp; </a:t>
            </a:r>
            <a:r>
              <a:rPr lang="en-AU" dirty="0" err="1"/>
              <a:t>Pigneur</a:t>
            </a:r>
            <a:r>
              <a:rPr lang="en-AU" dirty="0"/>
              <a:t>, Y. (2010). </a:t>
            </a:r>
            <a:r>
              <a:rPr lang="en-AU" i="1" dirty="0"/>
              <a:t>Business model generation: a handbook for visionaries, game changers, and challengers</a:t>
            </a:r>
            <a:r>
              <a:rPr lang="en-AU" dirty="0"/>
              <a:t>. John Wiley &amp; Sons </a:t>
            </a:r>
          </a:p>
          <a:p>
            <a:pPr marL="0" lvl="0" indent="0">
              <a:buNone/>
            </a:pPr>
            <a:r>
              <a:rPr lang="en-US" u="sng" dirty="0">
                <a:hlinkClick r:id="rId2"/>
              </a:rPr>
              <a:t>https://www.youtube.com/watch?v=-KjqyqQAZ3A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86211" y="762000"/>
            <a:ext cx="182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Design physical / visual representation and constructive breakthrough of business ideas</a:t>
            </a:r>
            <a:endParaRPr lang="id-ID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91A5-87DC-47B2-ACED-B06D73F2C6FB}"/>
              </a:ext>
            </a:extLst>
          </p:cNvPr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7"/>
            <a:ext cx="6837114" cy="3040422"/>
          </a:xfrm>
        </p:spPr>
        <p:txBody>
          <a:bodyPr/>
          <a:lstStyle/>
          <a:p>
            <a:pPr lvl="0"/>
            <a:r>
              <a:rPr lang="en-US" dirty="0"/>
              <a:t>Key Partnership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281329" y="762000"/>
            <a:ext cx="162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Subtopics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Key Partnership</a:t>
            </a:r>
          </a:p>
        </p:txBody>
      </p:sp>
    </p:spTree>
    <p:extLst>
      <p:ext uri="{BB962C8B-B14F-4D97-AF65-F5344CB8AC3E}">
        <p14:creationId xmlns:p14="http://schemas.microsoft.com/office/powerpoint/2010/main" val="5037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Key Partnerships Building Block describes the </a:t>
            </a:r>
            <a:r>
              <a:rPr lang="en-US" sz="2400" b="1" dirty="0">
                <a:solidFill>
                  <a:srgbClr val="008FD5"/>
                </a:solidFill>
              </a:rPr>
              <a:t>network of suppliers and partners </a:t>
            </a:r>
            <a:r>
              <a:rPr lang="en-US" sz="2400" dirty="0"/>
              <a:t>that make the business model work</a:t>
            </a:r>
            <a:endParaRPr lang="id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5200"/>
            <a:ext cx="4572000" cy="3059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C3DBC-066B-4364-B83E-7070592702EF}"/>
              </a:ext>
            </a:extLst>
          </p:cNvPr>
          <p:cNvSpPr txBox="1"/>
          <p:nvPr/>
        </p:nvSpPr>
        <p:spPr>
          <a:xfrm>
            <a:off x="5374221" y="762000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Key Partnership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905000"/>
          <a:ext cx="7010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409705-553A-49FB-9AB4-E00DA21BDE4C}"/>
              </a:ext>
            </a:extLst>
          </p:cNvPr>
          <p:cNvSpPr txBox="1"/>
          <p:nvPr/>
        </p:nvSpPr>
        <p:spPr>
          <a:xfrm>
            <a:off x="4671914" y="762000"/>
            <a:ext cx="323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Types of Partnership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5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7526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E71B83-FEAC-4A9F-95C6-204B155F1B9F}"/>
              </a:ext>
            </a:extLst>
          </p:cNvPr>
          <p:cNvSpPr txBox="1"/>
          <p:nvPr/>
        </p:nvSpPr>
        <p:spPr>
          <a:xfrm>
            <a:off x="4608098" y="609600"/>
            <a:ext cx="3240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3 Motivations for</a:t>
            </a:r>
          </a:p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Creating Partnership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2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Student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4519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FD5"/>
                </a:solidFill>
              </a:rPr>
              <a:t>Coaching session</a:t>
            </a:r>
            <a:r>
              <a:rPr lang="en-US" dirty="0"/>
              <a:t>: Students discuss about their business partnership with the lecturer</a:t>
            </a:r>
          </a:p>
          <a:p>
            <a:pPr lvl="1"/>
            <a:endParaRPr lang="en-ID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088695" y="762000"/>
            <a:ext cx="281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Student Activities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02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5129</TotalTime>
  <Words>246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Eras Demi ITC</vt:lpstr>
      <vt:lpstr>Open Sans</vt:lpstr>
      <vt:lpstr>Verdana</vt:lpstr>
      <vt:lpstr>Template PPT 2015</vt:lpstr>
      <vt:lpstr>PowerPoint Presentation</vt:lpstr>
      <vt:lpstr>PowerPoint Presentation</vt:lpstr>
      <vt:lpstr>PowerPoint Presentation</vt:lpstr>
      <vt:lpstr>Key Partnership</vt:lpstr>
      <vt:lpstr>PowerPoint Presentation</vt:lpstr>
      <vt:lpstr>PowerPoint Presentation</vt:lpstr>
      <vt:lpstr>PowerPoint Presentation</vt:lpstr>
      <vt:lpstr>Student Activities</vt:lpstr>
      <vt:lpstr>PowerPoint Presentation</vt:lpstr>
      <vt:lpstr>Session 9 &amp; 10 Preparation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Eva Aprianti</cp:lastModifiedBy>
  <cp:revision>238</cp:revision>
  <dcterms:created xsi:type="dcterms:W3CDTF">2015-05-04T03:33:03Z</dcterms:created>
  <dcterms:modified xsi:type="dcterms:W3CDTF">2020-12-20T15:19:43Z</dcterms:modified>
</cp:coreProperties>
</file>