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8"/>
  </p:notesMasterIdLst>
  <p:sldIdLst>
    <p:sldId id="335" r:id="rId5"/>
    <p:sldId id="332" r:id="rId6"/>
    <p:sldId id="333" r:id="rId7"/>
    <p:sldId id="334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256" r:id="rId16"/>
    <p:sldId id="261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43" r:id="rId25"/>
    <p:sldId id="344" r:id="rId26"/>
    <p:sldId id="345" r:id="rId27"/>
    <p:sldId id="346" r:id="rId28"/>
    <p:sldId id="304" r:id="rId29"/>
    <p:sldId id="305" r:id="rId30"/>
    <p:sldId id="306" r:id="rId31"/>
    <p:sldId id="307" r:id="rId32"/>
    <p:sldId id="308" r:id="rId33"/>
    <p:sldId id="309" r:id="rId34"/>
    <p:sldId id="310" r:id="rId35"/>
    <p:sldId id="311" r:id="rId36"/>
    <p:sldId id="312" r:id="rId37"/>
    <p:sldId id="313" r:id="rId38"/>
    <p:sldId id="314" r:id="rId39"/>
    <p:sldId id="315" r:id="rId40"/>
    <p:sldId id="316" r:id="rId41"/>
    <p:sldId id="317" r:id="rId42"/>
    <p:sldId id="318" r:id="rId43"/>
    <p:sldId id="319" r:id="rId44"/>
    <p:sldId id="320" r:id="rId45"/>
    <p:sldId id="321" r:id="rId46"/>
    <p:sldId id="322" r:id="rId47"/>
    <p:sldId id="323" r:id="rId48"/>
    <p:sldId id="324" r:id="rId49"/>
    <p:sldId id="325" r:id="rId50"/>
    <p:sldId id="326" r:id="rId51"/>
    <p:sldId id="327" r:id="rId52"/>
    <p:sldId id="328" r:id="rId53"/>
    <p:sldId id="329" r:id="rId54"/>
    <p:sldId id="330" r:id="rId55"/>
    <p:sldId id="262" r:id="rId56"/>
    <p:sldId id="259" r:id="rId57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335"/>
            <p14:sldId id="332"/>
            <p14:sldId id="333"/>
            <p14:sldId id="334"/>
            <p14:sldId id="336"/>
            <p14:sldId id="337"/>
            <p14:sldId id="338"/>
            <p14:sldId id="339"/>
            <p14:sldId id="340"/>
            <p14:sldId id="341"/>
            <p14:sldId id="342"/>
            <p14:sldId id="256"/>
          </p14:sldIdLst>
        </p14:section>
        <p14:section name="COURSE CONTENT" id="{F4927CBE-FA17-46D1-BAAE-887D0AF2CCBF}">
          <p14:sldIdLst>
            <p14:sldId id="261"/>
            <p14:sldId id="297"/>
            <p14:sldId id="298"/>
            <p14:sldId id="299"/>
            <p14:sldId id="300"/>
            <p14:sldId id="301"/>
            <p14:sldId id="302"/>
            <p14:sldId id="303"/>
            <p14:sldId id="343"/>
            <p14:sldId id="344"/>
            <p14:sldId id="345"/>
            <p14:sldId id="346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</p14:sldIdLst>
        </p14:section>
        <p14:section name="REFERENCE" id="{82098E28-DACF-4424-86A1-E861B2DCC6FF}">
          <p14:sldIdLst>
            <p14:sldId id="262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9" autoAdjust="0"/>
    <p:restoredTop sz="96357" autoAdjust="0"/>
  </p:normalViewPr>
  <p:slideViewPr>
    <p:cSldViewPr>
      <p:cViewPr varScale="1">
        <p:scale>
          <a:sx n="43" d="100"/>
          <a:sy n="43" d="100"/>
        </p:scale>
        <p:origin x="1320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9CACF7-F255-4E7B-8501-C9D65D23FB37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8B9D78BE-CBA5-42C5-973F-AE4DBD5D6C09}">
      <dgm:prSet phldrT="[Text]"/>
      <dgm:spPr/>
      <dgm:t>
        <a:bodyPr/>
        <a:lstStyle/>
        <a:p>
          <a:r>
            <a:rPr lang="en-US" dirty="0"/>
            <a:t>Bachelor</a:t>
          </a:r>
        </a:p>
      </dgm:t>
    </dgm:pt>
    <dgm:pt modelId="{BBD3A497-73F2-4045-9F54-A22AE0D706F5}" type="parTrans" cxnId="{5D7B90FD-F2AF-47D3-8E97-05DE42F56A47}">
      <dgm:prSet/>
      <dgm:spPr/>
      <dgm:t>
        <a:bodyPr/>
        <a:lstStyle/>
        <a:p>
          <a:endParaRPr lang="en-US"/>
        </a:p>
      </dgm:t>
    </dgm:pt>
    <dgm:pt modelId="{42960E2F-2179-49E9-8386-917951D07D72}" type="sibTrans" cxnId="{5D7B90FD-F2AF-47D3-8E97-05DE42F56A47}">
      <dgm:prSet/>
      <dgm:spPr/>
      <dgm:t>
        <a:bodyPr/>
        <a:lstStyle/>
        <a:p>
          <a:endParaRPr lang="en-US"/>
        </a:p>
      </dgm:t>
    </dgm:pt>
    <dgm:pt modelId="{C43E9F38-BE57-4E5E-8768-74D6D873C78B}">
      <dgm:prSet phldrT="[Text]"/>
      <dgm:spPr/>
      <dgm:t>
        <a:bodyPr/>
        <a:lstStyle/>
        <a:p>
          <a:r>
            <a:rPr lang="en-US" dirty="0"/>
            <a:t>Master</a:t>
          </a:r>
        </a:p>
      </dgm:t>
    </dgm:pt>
    <dgm:pt modelId="{F73FC84A-D8AD-457E-8525-512457A47CFB}" type="parTrans" cxnId="{F7361B7C-6A21-441C-BDD3-D4A9E9322FF2}">
      <dgm:prSet/>
      <dgm:spPr/>
      <dgm:t>
        <a:bodyPr/>
        <a:lstStyle/>
        <a:p>
          <a:endParaRPr lang="en-US"/>
        </a:p>
      </dgm:t>
    </dgm:pt>
    <dgm:pt modelId="{F399DE74-58F3-4579-8668-C5FBAB5A7938}" type="sibTrans" cxnId="{F7361B7C-6A21-441C-BDD3-D4A9E9322FF2}">
      <dgm:prSet/>
      <dgm:spPr/>
      <dgm:t>
        <a:bodyPr/>
        <a:lstStyle/>
        <a:p>
          <a:endParaRPr lang="en-US"/>
        </a:p>
      </dgm:t>
    </dgm:pt>
    <dgm:pt modelId="{47C25370-56D0-4518-98FF-CFBE6846795D}" type="pres">
      <dgm:prSet presAssocID="{DF9CACF7-F255-4E7B-8501-C9D65D23FB37}" presName="Name0" presStyleCnt="0">
        <dgm:presLayoutVars>
          <dgm:dir/>
          <dgm:resizeHandles val="exact"/>
        </dgm:presLayoutVars>
      </dgm:prSet>
      <dgm:spPr/>
    </dgm:pt>
    <dgm:pt modelId="{B74CBB9B-A6A8-4E56-9879-56836FA70732}" type="pres">
      <dgm:prSet presAssocID="{8B9D78BE-CBA5-42C5-973F-AE4DBD5D6C09}" presName="node" presStyleLbl="node1" presStyleIdx="0" presStyleCnt="2">
        <dgm:presLayoutVars>
          <dgm:bulletEnabled val="1"/>
        </dgm:presLayoutVars>
      </dgm:prSet>
      <dgm:spPr/>
    </dgm:pt>
    <dgm:pt modelId="{0E92BF1E-1F2D-42A4-9C22-55683075139D}" type="pres">
      <dgm:prSet presAssocID="{42960E2F-2179-49E9-8386-917951D07D72}" presName="sibTrans" presStyleLbl="sibTrans2D1" presStyleIdx="0" presStyleCnt="1"/>
      <dgm:spPr/>
    </dgm:pt>
    <dgm:pt modelId="{A1C62E9A-AC05-4D12-AA2F-AEFB8553D5AA}" type="pres">
      <dgm:prSet presAssocID="{42960E2F-2179-49E9-8386-917951D07D72}" presName="connectorText" presStyleLbl="sibTrans2D1" presStyleIdx="0" presStyleCnt="1"/>
      <dgm:spPr/>
    </dgm:pt>
    <dgm:pt modelId="{521F3F25-8DC5-4E79-A574-2957118265ED}" type="pres">
      <dgm:prSet presAssocID="{C43E9F38-BE57-4E5E-8768-74D6D873C78B}" presName="node" presStyleLbl="node1" presStyleIdx="1" presStyleCnt="2">
        <dgm:presLayoutVars>
          <dgm:bulletEnabled val="1"/>
        </dgm:presLayoutVars>
      </dgm:prSet>
      <dgm:spPr/>
    </dgm:pt>
  </dgm:ptLst>
  <dgm:cxnLst>
    <dgm:cxn modelId="{4261A562-DD4C-441A-834C-32C4EC8FAC17}" type="presOf" srcId="{DF9CACF7-F255-4E7B-8501-C9D65D23FB37}" destId="{47C25370-56D0-4518-98FF-CFBE6846795D}" srcOrd="0" destOrd="0" presId="urn:microsoft.com/office/officeart/2005/8/layout/process1"/>
    <dgm:cxn modelId="{F7361B7C-6A21-441C-BDD3-D4A9E9322FF2}" srcId="{DF9CACF7-F255-4E7B-8501-C9D65D23FB37}" destId="{C43E9F38-BE57-4E5E-8768-74D6D873C78B}" srcOrd="1" destOrd="0" parTransId="{F73FC84A-D8AD-457E-8525-512457A47CFB}" sibTransId="{F399DE74-58F3-4579-8668-C5FBAB5A7938}"/>
    <dgm:cxn modelId="{105BCCCD-A54A-4D38-A706-55B1BF531F2D}" type="presOf" srcId="{8B9D78BE-CBA5-42C5-973F-AE4DBD5D6C09}" destId="{B74CBB9B-A6A8-4E56-9879-56836FA70732}" srcOrd="0" destOrd="0" presId="urn:microsoft.com/office/officeart/2005/8/layout/process1"/>
    <dgm:cxn modelId="{06B297E1-A073-4D67-A59A-68C67F563987}" type="presOf" srcId="{42960E2F-2179-49E9-8386-917951D07D72}" destId="{0E92BF1E-1F2D-42A4-9C22-55683075139D}" srcOrd="0" destOrd="0" presId="urn:microsoft.com/office/officeart/2005/8/layout/process1"/>
    <dgm:cxn modelId="{66F38CE4-4B8B-444F-8D42-73B757497E91}" type="presOf" srcId="{C43E9F38-BE57-4E5E-8768-74D6D873C78B}" destId="{521F3F25-8DC5-4E79-A574-2957118265ED}" srcOrd="0" destOrd="0" presId="urn:microsoft.com/office/officeart/2005/8/layout/process1"/>
    <dgm:cxn modelId="{C06243F6-3CC3-44F4-A2C6-22227F43572B}" type="presOf" srcId="{42960E2F-2179-49E9-8386-917951D07D72}" destId="{A1C62E9A-AC05-4D12-AA2F-AEFB8553D5AA}" srcOrd="1" destOrd="0" presId="urn:microsoft.com/office/officeart/2005/8/layout/process1"/>
    <dgm:cxn modelId="{5D7B90FD-F2AF-47D3-8E97-05DE42F56A47}" srcId="{DF9CACF7-F255-4E7B-8501-C9D65D23FB37}" destId="{8B9D78BE-CBA5-42C5-973F-AE4DBD5D6C09}" srcOrd="0" destOrd="0" parTransId="{BBD3A497-73F2-4045-9F54-A22AE0D706F5}" sibTransId="{42960E2F-2179-49E9-8386-917951D07D72}"/>
    <dgm:cxn modelId="{A4BE2A48-9E0D-48DB-93FA-3FF8EA76004D}" type="presParOf" srcId="{47C25370-56D0-4518-98FF-CFBE6846795D}" destId="{B74CBB9B-A6A8-4E56-9879-56836FA70732}" srcOrd="0" destOrd="0" presId="urn:microsoft.com/office/officeart/2005/8/layout/process1"/>
    <dgm:cxn modelId="{CD78D3EE-CDCE-4DDC-8116-9834E7B20860}" type="presParOf" srcId="{47C25370-56D0-4518-98FF-CFBE6846795D}" destId="{0E92BF1E-1F2D-42A4-9C22-55683075139D}" srcOrd="1" destOrd="0" presId="urn:microsoft.com/office/officeart/2005/8/layout/process1"/>
    <dgm:cxn modelId="{C004DC24-A893-469D-B8D0-626E95A0FACA}" type="presParOf" srcId="{0E92BF1E-1F2D-42A4-9C22-55683075139D}" destId="{A1C62E9A-AC05-4D12-AA2F-AEFB8553D5AA}" srcOrd="0" destOrd="0" presId="urn:microsoft.com/office/officeart/2005/8/layout/process1"/>
    <dgm:cxn modelId="{7DF770B0-529C-4432-AAD5-8DD86C89B6EA}" type="presParOf" srcId="{47C25370-56D0-4518-98FF-CFBE6846795D}" destId="{521F3F25-8DC5-4E79-A574-2957118265ED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110A4D-3F5E-4135-8A9F-CAF8BD865382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6407FD-1023-4207-8A6F-8D6782650E11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/>
            <a:t>Planning</a:t>
          </a:r>
        </a:p>
      </dgm:t>
    </dgm:pt>
    <dgm:pt modelId="{7B6FAAAB-269F-4CC4-8442-29D9B5032544}" type="parTrans" cxnId="{861D5ABE-FC74-4203-BA70-713D604D7945}">
      <dgm:prSet/>
      <dgm:spPr/>
      <dgm:t>
        <a:bodyPr/>
        <a:lstStyle/>
        <a:p>
          <a:endParaRPr lang="en-US"/>
        </a:p>
      </dgm:t>
    </dgm:pt>
    <dgm:pt modelId="{5E05B78C-094A-4509-9654-09D2F26F3FFD}" type="sibTrans" cxnId="{861D5ABE-FC74-4203-BA70-713D604D7945}">
      <dgm:prSet/>
      <dgm:spPr>
        <a:ln w="63500"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C80A8738-ACA8-4E35-A7C5-DA04AA9E6147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/>
            <a:t>Analysis</a:t>
          </a:r>
        </a:p>
      </dgm:t>
    </dgm:pt>
    <dgm:pt modelId="{118471EF-ADB4-4EEF-BD87-24A1F28669BF}" type="parTrans" cxnId="{8D42E35A-4FD1-474D-A81F-5FE06D8AAA22}">
      <dgm:prSet/>
      <dgm:spPr/>
      <dgm:t>
        <a:bodyPr/>
        <a:lstStyle/>
        <a:p>
          <a:endParaRPr lang="en-US"/>
        </a:p>
      </dgm:t>
    </dgm:pt>
    <dgm:pt modelId="{6BAC6641-6F16-42C7-9628-222D46D6B99E}" type="sibTrans" cxnId="{8D42E35A-4FD1-474D-A81F-5FE06D8AAA22}">
      <dgm:prSet/>
      <dgm:spPr>
        <a:ln w="63500"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8B338C84-75DE-490B-B7BD-E14CF644700D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/>
            <a:t>Design</a:t>
          </a:r>
        </a:p>
      </dgm:t>
    </dgm:pt>
    <dgm:pt modelId="{AF723A37-A4F6-46ED-B77D-4EC8872C222B}" type="parTrans" cxnId="{75E66621-FE1B-4784-91DA-B57E1A272B49}">
      <dgm:prSet/>
      <dgm:spPr/>
      <dgm:t>
        <a:bodyPr/>
        <a:lstStyle/>
        <a:p>
          <a:endParaRPr lang="en-US"/>
        </a:p>
      </dgm:t>
    </dgm:pt>
    <dgm:pt modelId="{CC63CE4D-9440-4F4D-8A92-796B92B85288}" type="sibTrans" cxnId="{75E66621-FE1B-4784-91DA-B57E1A272B49}">
      <dgm:prSet/>
      <dgm:spPr>
        <a:ln w="63500"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26B28433-06D5-4A6C-A5BD-D422E2368D1C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/>
            <a:t>Implementation</a:t>
          </a:r>
        </a:p>
      </dgm:t>
    </dgm:pt>
    <dgm:pt modelId="{DB385FBD-7474-4D3F-A1AF-5C3AC297BBB2}" type="parTrans" cxnId="{18DCA477-07DC-4F6D-8F4E-3E0A81C9A54E}">
      <dgm:prSet/>
      <dgm:spPr/>
      <dgm:t>
        <a:bodyPr/>
        <a:lstStyle/>
        <a:p>
          <a:endParaRPr lang="en-US"/>
        </a:p>
      </dgm:t>
    </dgm:pt>
    <dgm:pt modelId="{B1E169FA-2675-4029-A163-F457E76F545E}" type="sibTrans" cxnId="{18DCA477-07DC-4F6D-8F4E-3E0A81C9A54E}">
      <dgm:prSet/>
      <dgm:spPr>
        <a:ln w="63500"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0A3A9FBE-F7C6-41D0-A2A8-F50B183ED97D}" type="pres">
      <dgm:prSet presAssocID="{98110A4D-3F5E-4135-8A9F-CAF8BD865382}" presName="cycle" presStyleCnt="0">
        <dgm:presLayoutVars>
          <dgm:dir/>
          <dgm:resizeHandles val="exact"/>
        </dgm:presLayoutVars>
      </dgm:prSet>
      <dgm:spPr/>
    </dgm:pt>
    <dgm:pt modelId="{256E3A91-2E2F-4ED9-A28A-3DA97D5742E3}" type="pres">
      <dgm:prSet presAssocID="{746407FD-1023-4207-8A6F-8D6782650E11}" presName="node" presStyleLbl="node1" presStyleIdx="0" presStyleCnt="4" custScaleX="146244">
        <dgm:presLayoutVars>
          <dgm:bulletEnabled val="1"/>
        </dgm:presLayoutVars>
      </dgm:prSet>
      <dgm:spPr/>
    </dgm:pt>
    <dgm:pt modelId="{8B1A1E44-0CA3-47B4-B36D-323702FD4456}" type="pres">
      <dgm:prSet presAssocID="{746407FD-1023-4207-8A6F-8D6782650E11}" presName="spNode" presStyleCnt="0"/>
      <dgm:spPr/>
    </dgm:pt>
    <dgm:pt modelId="{47F33915-6B3B-401C-B50F-B22A754E2EF7}" type="pres">
      <dgm:prSet presAssocID="{5E05B78C-094A-4509-9654-09D2F26F3FFD}" presName="sibTrans" presStyleLbl="sibTrans1D1" presStyleIdx="0" presStyleCnt="4"/>
      <dgm:spPr/>
    </dgm:pt>
    <dgm:pt modelId="{28358C13-D8CC-4AD2-A7BF-1189D1A964E3}" type="pres">
      <dgm:prSet presAssocID="{C80A8738-ACA8-4E35-A7C5-DA04AA9E6147}" presName="node" presStyleLbl="node1" presStyleIdx="1" presStyleCnt="4" custScaleX="150619">
        <dgm:presLayoutVars>
          <dgm:bulletEnabled val="1"/>
        </dgm:presLayoutVars>
      </dgm:prSet>
      <dgm:spPr/>
    </dgm:pt>
    <dgm:pt modelId="{7A773DDB-9EA6-40D0-908C-5A4C420FC715}" type="pres">
      <dgm:prSet presAssocID="{C80A8738-ACA8-4E35-A7C5-DA04AA9E6147}" presName="spNode" presStyleCnt="0"/>
      <dgm:spPr/>
    </dgm:pt>
    <dgm:pt modelId="{396D247C-7331-400F-88B3-FB5C75DEFBD2}" type="pres">
      <dgm:prSet presAssocID="{6BAC6641-6F16-42C7-9628-222D46D6B99E}" presName="sibTrans" presStyleLbl="sibTrans1D1" presStyleIdx="1" presStyleCnt="4"/>
      <dgm:spPr/>
    </dgm:pt>
    <dgm:pt modelId="{E5B85177-67DC-46B9-9178-4FD74108A018}" type="pres">
      <dgm:prSet presAssocID="{8B338C84-75DE-490B-B7BD-E14CF644700D}" presName="node" presStyleLbl="node1" presStyleIdx="2" presStyleCnt="4" custScaleX="136822">
        <dgm:presLayoutVars>
          <dgm:bulletEnabled val="1"/>
        </dgm:presLayoutVars>
      </dgm:prSet>
      <dgm:spPr/>
    </dgm:pt>
    <dgm:pt modelId="{35D7A730-924C-49C3-A7BA-CD89FCBCE1AC}" type="pres">
      <dgm:prSet presAssocID="{8B338C84-75DE-490B-B7BD-E14CF644700D}" presName="spNode" presStyleCnt="0"/>
      <dgm:spPr/>
    </dgm:pt>
    <dgm:pt modelId="{D2CA6A8E-22C6-4F9F-B88D-7C12E5956E50}" type="pres">
      <dgm:prSet presAssocID="{CC63CE4D-9440-4F4D-8A92-796B92B85288}" presName="sibTrans" presStyleLbl="sibTrans1D1" presStyleIdx="2" presStyleCnt="4"/>
      <dgm:spPr/>
    </dgm:pt>
    <dgm:pt modelId="{780DDDCB-B12F-428D-A586-90FD6F79F55C}" type="pres">
      <dgm:prSet presAssocID="{26B28433-06D5-4A6C-A5BD-D422E2368D1C}" presName="node" presStyleLbl="node1" presStyleIdx="3" presStyleCnt="4" custScaleX="160430">
        <dgm:presLayoutVars>
          <dgm:bulletEnabled val="1"/>
        </dgm:presLayoutVars>
      </dgm:prSet>
      <dgm:spPr/>
    </dgm:pt>
    <dgm:pt modelId="{27501DD9-B23B-4A6C-B19F-BEDC210774CB}" type="pres">
      <dgm:prSet presAssocID="{26B28433-06D5-4A6C-A5BD-D422E2368D1C}" presName="spNode" presStyleCnt="0"/>
      <dgm:spPr/>
    </dgm:pt>
    <dgm:pt modelId="{498F4E31-E423-4928-A28F-F71BD81A544F}" type="pres">
      <dgm:prSet presAssocID="{B1E169FA-2675-4029-A163-F457E76F545E}" presName="sibTrans" presStyleLbl="sibTrans1D1" presStyleIdx="3" presStyleCnt="4"/>
      <dgm:spPr/>
    </dgm:pt>
  </dgm:ptLst>
  <dgm:cxnLst>
    <dgm:cxn modelId="{D1092004-B99D-4AB0-B224-72DC0D5B0322}" type="presOf" srcId="{5E05B78C-094A-4509-9654-09D2F26F3FFD}" destId="{47F33915-6B3B-401C-B50F-B22A754E2EF7}" srcOrd="0" destOrd="0" presId="urn:microsoft.com/office/officeart/2005/8/layout/cycle5"/>
    <dgm:cxn modelId="{DD067E05-1672-42B1-BAFD-EF335803BF75}" type="presOf" srcId="{6BAC6641-6F16-42C7-9628-222D46D6B99E}" destId="{396D247C-7331-400F-88B3-FB5C75DEFBD2}" srcOrd="0" destOrd="0" presId="urn:microsoft.com/office/officeart/2005/8/layout/cycle5"/>
    <dgm:cxn modelId="{BAA64D0F-A200-4029-8730-CF530E343FC0}" type="presOf" srcId="{8B338C84-75DE-490B-B7BD-E14CF644700D}" destId="{E5B85177-67DC-46B9-9178-4FD74108A018}" srcOrd="0" destOrd="0" presId="urn:microsoft.com/office/officeart/2005/8/layout/cycle5"/>
    <dgm:cxn modelId="{6F95ED18-FE11-4F1F-A94D-66B3F82BB379}" type="presOf" srcId="{26B28433-06D5-4A6C-A5BD-D422E2368D1C}" destId="{780DDDCB-B12F-428D-A586-90FD6F79F55C}" srcOrd="0" destOrd="0" presId="urn:microsoft.com/office/officeart/2005/8/layout/cycle5"/>
    <dgm:cxn modelId="{75E66621-FE1B-4784-91DA-B57E1A272B49}" srcId="{98110A4D-3F5E-4135-8A9F-CAF8BD865382}" destId="{8B338C84-75DE-490B-B7BD-E14CF644700D}" srcOrd="2" destOrd="0" parTransId="{AF723A37-A4F6-46ED-B77D-4EC8872C222B}" sibTransId="{CC63CE4D-9440-4F4D-8A92-796B92B85288}"/>
    <dgm:cxn modelId="{945B3338-7A8D-48AF-A419-43B26E523AE5}" type="presOf" srcId="{98110A4D-3F5E-4135-8A9F-CAF8BD865382}" destId="{0A3A9FBE-F7C6-41D0-A2A8-F50B183ED97D}" srcOrd="0" destOrd="0" presId="urn:microsoft.com/office/officeart/2005/8/layout/cycle5"/>
    <dgm:cxn modelId="{6C4CF554-4A65-44E0-A551-FCEE7D34B34A}" type="presOf" srcId="{746407FD-1023-4207-8A6F-8D6782650E11}" destId="{256E3A91-2E2F-4ED9-A28A-3DA97D5742E3}" srcOrd="0" destOrd="0" presId="urn:microsoft.com/office/officeart/2005/8/layout/cycle5"/>
    <dgm:cxn modelId="{18DCA477-07DC-4F6D-8F4E-3E0A81C9A54E}" srcId="{98110A4D-3F5E-4135-8A9F-CAF8BD865382}" destId="{26B28433-06D5-4A6C-A5BD-D422E2368D1C}" srcOrd="3" destOrd="0" parTransId="{DB385FBD-7474-4D3F-A1AF-5C3AC297BBB2}" sibTransId="{B1E169FA-2675-4029-A163-F457E76F545E}"/>
    <dgm:cxn modelId="{8D42E35A-4FD1-474D-A81F-5FE06D8AAA22}" srcId="{98110A4D-3F5E-4135-8A9F-CAF8BD865382}" destId="{C80A8738-ACA8-4E35-A7C5-DA04AA9E6147}" srcOrd="1" destOrd="0" parTransId="{118471EF-ADB4-4EEF-BD87-24A1F28669BF}" sibTransId="{6BAC6641-6F16-42C7-9628-222D46D6B99E}"/>
    <dgm:cxn modelId="{861D5ABE-FC74-4203-BA70-713D604D7945}" srcId="{98110A4D-3F5E-4135-8A9F-CAF8BD865382}" destId="{746407FD-1023-4207-8A6F-8D6782650E11}" srcOrd="0" destOrd="0" parTransId="{7B6FAAAB-269F-4CC4-8442-29D9B5032544}" sibTransId="{5E05B78C-094A-4509-9654-09D2F26F3FFD}"/>
    <dgm:cxn modelId="{FEF463C9-D108-46B9-8861-2E72232B242D}" type="presOf" srcId="{B1E169FA-2675-4029-A163-F457E76F545E}" destId="{498F4E31-E423-4928-A28F-F71BD81A544F}" srcOrd="0" destOrd="0" presId="urn:microsoft.com/office/officeart/2005/8/layout/cycle5"/>
    <dgm:cxn modelId="{190CC4D4-5B3B-4957-A60C-453A1A2F0896}" type="presOf" srcId="{CC63CE4D-9440-4F4D-8A92-796B92B85288}" destId="{D2CA6A8E-22C6-4F9F-B88D-7C12E5956E50}" srcOrd="0" destOrd="0" presId="urn:microsoft.com/office/officeart/2005/8/layout/cycle5"/>
    <dgm:cxn modelId="{1D4702DE-0BFF-422A-B24D-C80EA8878D92}" type="presOf" srcId="{C80A8738-ACA8-4E35-A7C5-DA04AA9E6147}" destId="{28358C13-D8CC-4AD2-A7BF-1189D1A964E3}" srcOrd="0" destOrd="0" presId="urn:microsoft.com/office/officeart/2005/8/layout/cycle5"/>
    <dgm:cxn modelId="{3844469C-905D-4B8D-B308-74C55C5BA74E}" type="presParOf" srcId="{0A3A9FBE-F7C6-41D0-A2A8-F50B183ED97D}" destId="{256E3A91-2E2F-4ED9-A28A-3DA97D5742E3}" srcOrd="0" destOrd="0" presId="urn:microsoft.com/office/officeart/2005/8/layout/cycle5"/>
    <dgm:cxn modelId="{643D0BE1-0453-4FE4-B6E3-8E8802A189C8}" type="presParOf" srcId="{0A3A9FBE-F7C6-41D0-A2A8-F50B183ED97D}" destId="{8B1A1E44-0CA3-47B4-B36D-323702FD4456}" srcOrd="1" destOrd="0" presId="urn:microsoft.com/office/officeart/2005/8/layout/cycle5"/>
    <dgm:cxn modelId="{657A1D33-E3B0-4D6E-9530-0931A4771868}" type="presParOf" srcId="{0A3A9FBE-F7C6-41D0-A2A8-F50B183ED97D}" destId="{47F33915-6B3B-401C-B50F-B22A754E2EF7}" srcOrd="2" destOrd="0" presId="urn:microsoft.com/office/officeart/2005/8/layout/cycle5"/>
    <dgm:cxn modelId="{B2D47868-C0AE-48F0-ADA2-F07FEEE6A619}" type="presParOf" srcId="{0A3A9FBE-F7C6-41D0-A2A8-F50B183ED97D}" destId="{28358C13-D8CC-4AD2-A7BF-1189D1A964E3}" srcOrd="3" destOrd="0" presId="urn:microsoft.com/office/officeart/2005/8/layout/cycle5"/>
    <dgm:cxn modelId="{83A73B69-8CE4-419E-8ACD-6C902A0DD5AC}" type="presParOf" srcId="{0A3A9FBE-F7C6-41D0-A2A8-F50B183ED97D}" destId="{7A773DDB-9EA6-40D0-908C-5A4C420FC715}" srcOrd="4" destOrd="0" presId="urn:microsoft.com/office/officeart/2005/8/layout/cycle5"/>
    <dgm:cxn modelId="{58039BE6-1345-4224-A299-FD1A1855AFBC}" type="presParOf" srcId="{0A3A9FBE-F7C6-41D0-A2A8-F50B183ED97D}" destId="{396D247C-7331-400F-88B3-FB5C75DEFBD2}" srcOrd="5" destOrd="0" presId="urn:microsoft.com/office/officeart/2005/8/layout/cycle5"/>
    <dgm:cxn modelId="{269F26AF-6BCD-4F5E-923B-80B744E2D8FB}" type="presParOf" srcId="{0A3A9FBE-F7C6-41D0-A2A8-F50B183ED97D}" destId="{E5B85177-67DC-46B9-9178-4FD74108A018}" srcOrd="6" destOrd="0" presId="urn:microsoft.com/office/officeart/2005/8/layout/cycle5"/>
    <dgm:cxn modelId="{85461612-FFDF-4923-9EAB-680FCBE36A29}" type="presParOf" srcId="{0A3A9FBE-F7C6-41D0-A2A8-F50B183ED97D}" destId="{35D7A730-924C-49C3-A7BA-CD89FCBCE1AC}" srcOrd="7" destOrd="0" presId="urn:microsoft.com/office/officeart/2005/8/layout/cycle5"/>
    <dgm:cxn modelId="{C0B95277-F606-41CC-8BEC-247E654BBC8C}" type="presParOf" srcId="{0A3A9FBE-F7C6-41D0-A2A8-F50B183ED97D}" destId="{D2CA6A8E-22C6-4F9F-B88D-7C12E5956E50}" srcOrd="8" destOrd="0" presId="urn:microsoft.com/office/officeart/2005/8/layout/cycle5"/>
    <dgm:cxn modelId="{C7E4EB20-BE3B-4B8A-8C05-FCC220CF38B9}" type="presParOf" srcId="{0A3A9FBE-F7C6-41D0-A2A8-F50B183ED97D}" destId="{780DDDCB-B12F-428D-A586-90FD6F79F55C}" srcOrd="9" destOrd="0" presId="urn:microsoft.com/office/officeart/2005/8/layout/cycle5"/>
    <dgm:cxn modelId="{8F0FCE7F-42C7-4966-9F0F-15F1ADCFAB55}" type="presParOf" srcId="{0A3A9FBE-F7C6-41D0-A2A8-F50B183ED97D}" destId="{27501DD9-B23B-4A6C-B19F-BEDC210774CB}" srcOrd="10" destOrd="0" presId="urn:microsoft.com/office/officeart/2005/8/layout/cycle5"/>
    <dgm:cxn modelId="{39489321-A3DE-4A3A-92D0-B1A675EE7A21}" type="presParOf" srcId="{0A3A9FBE-F7C6-41D0-A2A8-F50B183ED97D}" destId="{498F4E31-E423-4928-A28F-F71BD81A544F}" srcOrd="11" destOrd="0" presId="urn:microsoft.com/office/officeart/2005/8/layout/cycle5"/>
  </dgm:cxnLst>
  <dgm:bg>
    <a:effectLst>
      <a:outerShdw blurRad="50800" dist="38100" dir="2700000" algn="tl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4CBB9B-A6A8-4E56-9879-56836FA70732}">
      <dsp:nvSpPr>
        <dsp:cNvPr id="0" name=""/>
        <dsp:cNvSpPr/>
      </dsp:nvSpPr>
      <dsp:spPr>
        <a:xfrm>
          <a:off x="615" y="0"/>
          <a:ext cx="1312304" cy="5529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Bachelor</a:t>
          </a:r>
        </a:p>
      </dsp:txBody>
      <dsp:txXfrm>
        <a:off x="16810" y="16195"/>
        <a:ext cx="1279914" cy="520538"/>
      </dsp:txXfrm>
    </dsp:sp>
    <dsp:sp modelId="{0E92BF1E-1F2D-42A4-9C22-55683075139D}">
      <dsp:nvSpPr>
        <dsp:cNvPr id="0" name=""/>
        <dsp:cNvSpPr/>
      </dsp:nvSpPr>
      <dsp:spPr>
        <a:xfrm>
          <a:off x="1444150" y="113738"/>
          <a:ext cx="278208" cy="3254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1444150" y="178828"/>
        <a:ext cx="194746" cy="195271"/>
      </dsp:txXfrm>
    </dsp:sp>
    <dsp:sp modelId="{521F3F25-8DC5-4E79-A574-2957118265ED}">
      <dsp:nvSpPr>
        <dsp:cNvPr id="0" name=""/>
        <dsp:cNvSpPr/>
      </dsp:nvSpPr>
      <dsp:spPr>
        <a:xfrm>
          <a:off x="1837841" y="0"/>
          <a:ext cx="1312304" cy="55292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Master</a:t>
          </a:r>
        </a:p>
      </dsp:txBody>
      <dsp:txXfrm>
        <a:off x="1854036" y="16195"/>
        <a:ext cx="1279914" cy="5205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6E3A91-2E2F-4ED9-A28A-3DA97D5742E3}">
      <dsp:nvSpPr>
        <dsp:cNvPr id="0" name=""/>
        <dsp:cNvSpPr/>
      </dsp:nvSpPr>
      <dsp:spPr>
        <a:xfrm>
          <a:off x="2146134" y="1303"/>
          <a:ext cx="1702293" cy="7566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Planning</a:t>
          </a:r>
        </a:p>
      </dsp:txBody>
      <dsp:txXfrm>
        <a:off x="2183068" y="38237"/>
        <a:ext cx="1628425" cy="682737"/>
      </dsp:txXfrm>
    </dsp:sp>
    <dsp:sp modelId="{47F33915-6B3B-401C-B50F-B22A754E2EF7}">
      <dsp:nvSpPr>
        <dsp:cNvPr id="0" name=""/>
        <dsp:cNvSpPr/>
      </dsp:nvSpPr>
      <dsp:spPr>
        <a:xfrm>
          <a:off x="1748111" y="379606"/>
          <a:ext cx="2498337" cy="2498337"/>
        </a:xfrm>
        <a:custGeom>
          <a:avLst/>
          <a:gdLst/>
          <a:ahLst/>
          <a:cxnLst/>
          <a:rect l="0" t="0" r="0" b="0"/>
          <a:pathLst>
            <a:path>
              <a:moveTo>
                <a:pt x="2188638" y="425871"/>
              </a:moveTo>
              <a:arcTo wR="1249168" hR="1249168" stAng="19126232" swAng="1066877"/>
            </a:path>
          </a:pathLst>
        </a:custGeom>
        <a:noFill/>
        <a:ln w="63500" cap="flat" cmpd="sng" algn="ctr">
          <a:solidFill>
            <a:schemeClr val="tx2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358C13-D8CC-4AD2-A7BF-1189D1A964E3}">
      <dsp:nvSpPr>
        <dsp:cNvPr id="0" name=""/>
        <dsp:cNvSpPr/>
      </dsp:nvSpPr>
      <dsp:spPr>
        <a:xfrm>
          <a:off x="3369840" y="1250472"/>
          <a:ext cx="1753218" cy="7566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Analysis</a:t>
          </a:r>
        </a:p>
      </dsp:txBody>
      <dsp:txXfrm>
        <a:off x="3406774" y="1287406"/>
        <a:ext cx="1679350" cy="682737"/>
      </dsp:txXfrm>
    </dsp:sp>
    <dsp:sp modelId="{396D247C-7331-400F-88B3-FB5C75DEFBD2}">
      <dsp:nvSpPr>
        <dsp:cNvPr id="0" name=""/>
        <dsp:cNvSpPr/>
      </dsp:nvSpPr>
      <dsp:spPr>
        <a:xfrm>
          <a:off x="1748111" y="379606"/>
          <a:ext cx="2498337" cy="2498337"/>
        </a:xfrm>
        <a:custGeom>
          <a:avLst/>
          <a:gdLst/>
          <a:ahLst/>
          <a:cxnLst/>
          <a:rect l="0" t="0" r="0" b="0"/>
          <a:pathLst>
            <a:path>
              <a:moveTo>
                <a:pt x="2389514" y="1759105"/>
              </a:moveTo>
              <a:arcTo wR="1249168" hR="1249168" stAng="1445587" swAng="1190320"/>
            </a:path>
          </a:pathLst>
        </a:custGeom>
        <a:noFill/>
        <a:ln w="63500" cap="flat" cmpd="sng" algn="ctr">
          <a:solidFill>
            <a:schemeClr val="tx2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B85177-67DC-46B9-9178-4FD74108A018}">
      <dsp:nvSpPr>
        <dsp:cNvPr id="0" name=""/>
        <dsp:cNvSpPr/>
      </dsp:nvSpPr>
      <dsp:spPr>
        <a:xfrm>
          <a:off x="2200970" y="2499641"/>
          <a:ext cx="1592620" cy="7566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Design</a:t>
          </a:r>
        </a:p>
      </dsp:txBody>
      <dsp:txXfrm>
        <a:off x="2237904" y="2536575"/>
        <a:ext cx="1518752" cy="682737"/>
      </dsp:txXfrm>
    </dsp:sp>
    <dsp:sp modelId="{D2CA6A8E-22C6-4F9F-B88D-7C12E5956E50}">
      <dsp:nvSpPr>
        <dsp:cNvPr id="0" name=""/>
        <dsp:cNvSpPr/>
      </dsp:nvSpPr>
      <dsp:spPr>
        <a:xfrm>
          <a:off x="1748111" y="379606"/>
          <a:ext cx="2498337" cy="2498337"/>
        </a:xfrm>
        <a:custGeom>
          <a:avLst/>
          <a:gdLst/>
          <a:ahLst/>
          <a:cxnLst/>
          <a:rect l="0" t="0" r="0" b="0"/>
          <a:pathLst>
            <a:path>
              <a:moveTo>
                <a:pt x="349559" y="2115844"/>
              </a:moveTo>
              <a:arcTo wR="1249168" hR="1249168" stAng="8164093" swAng="1190320"/>
            </a:path>
          </a:pathLst>
        </a:custGeom>
        <a:noFill/>
        <a:ln w="63500" cap="flat" cmpd="sng" algn="ctr">
          <a:solidFill>
            <a:schemeClr val="tx2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0DDDCB-B12F-428D-A586-90FD6F79F55C}">
      <dsp:nvSpPr>
        <dsp:cNvPr id="0" name=""/>
        <dsp:cNvSpPr/>
      </dsp:nvSpPr>
      <dsp:spPr>
        <a:xfrm>
          <a:off x="814401" y="1250472"/>
          <a:ext cx="1867419" cy="7566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Implementation</a:t>
          </a:r>
        </a:p>
      </dsp:txBody>
      <dsp:txXfrm>
        <a:off x="851335" y="1287406"/>
        <a:ext cx="1793551" cy="682737"/>
      </dsp:txXfrm>
    </dsp:sp>
    <dsp:sp modelId="{498F4E31-E423-4928-A28F-F71BD81A544F}">
      <dsp:nvSpPr>
        <dsp:cNvPr id="0" name=""/>
        <dsp:cNvSpPr/>
      </dsp:nvSpPr>
      <dsp:spPr>
        <a:xfrm>
          <a:off x="1748111" y="379606"/>
          <a:ext cx="2498337" cy="2498337"/>
        </a:xfrm>
        <a:custGeom>
          <a:avLst/>
          <a:gdLst/>
          <a:ahLst/>
          <a:cxnLst/>
          <a:rect l="0" t="0" r="0" b="0"/>
          <a:pathLst>
            <a:path>
              <a:moveTo>
                <a:pt x="103156" y="752100"/>
              </a:moveTo>
              <a:arcTo wR="1249168" hR="1249168" stAng="12206891" swAng="1066877"/>
            </a:path>
          </a:pathLst>
        </a:custGeom>
        <a:noFill/>
        <a:ln w="63500" cap="flat" cmpd="sng" algn="ctr">
          <a:solidFill>
            <a:schemeClr val="tx2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2E412-AF6E-4368-8CE6-F3740DE76C61}" type="datetimeFigureOut">
              <a:rPr lang="id-ID" smtClean="0"/>
              <a:t>05/05/2021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155C6-5DCB-4C40-B171-89DD4185B27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82568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06F8B16-5AF6-4961-88E0-1A5542324C21}" type="slidenum">
              <a:rPr lang="en-US" altLang="en-US">
                <a:latin typeface="Calibri" panose="020F0502020204030204" pitchFamily="34" charset="0"/>
              </a:rPr>
              <a:pPr eaLnBrk="1" hangingPunct="1"/>
              <a:t>15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4990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126C3E2-AFE7-46E4-9585-CDBBAA01B46D}" type="slidenum">
              <a:rPr lang="en-US" altLang="en-US">
                <a:latin typeface="Calibri" panose="020F0502020204030204" pitchFamily="34" charset="0"/>
              </a:rPr>
              <a:pPr eaLnBrk="1" hangingPunct="1"/>
              <a:t>30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3692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CA398-1778-4FB9-ABE1-140DE8893596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2221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endParaRPr lang="en-US" altLang="en-US" sz="1200">
              <a:ea typeface="ＭＳ Ｐゴシック" panose="020B0600070205080204" pitchFamily="34" charset="-128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22E0C3C-2480-46EB-837C-C2A0CFCE1EC7}" type="slidenum">
              <a:rPr lang="en-US" altLang="en-US">
                <a:latin typeface="Calibri" panose="020F0502020204030204" pitchFamily="34" charset="0"/>
              </a:rPr>
              <a:pPr eaLnBrk="1" hangingPunct="1"/>
              <a:t>34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952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38AF399-FBD6-416F-8713-2003C2CF96FF}" type="slidenum">
              <a:rPr lang="en-US" altLang="en-US">
                <a:latin typeface="Calibri" panose="020F0502020204030204" pitchFamily="34" charset="0"/>
              </a:rPr>
              <a:pPr eaLnBrk="1" hangingPunct="1"/>
              <a:t>40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3004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A2F0545-600F-404A-AB75-274544CA47EC}" type="slidenum">
              <a:rPr lang="en-US" altLang="en-US">
                <a:latin typeface="Calibri" panose="020F0502020204030204" pitchFamily="34" charset="0"/>
              </a:rPr>
              <a:pPr eaLnBrk="1" hangingPunct="1"/>
              <a:t>42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8220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spcBef>
                <a:spcPts val="200"/>
              </a:spcBef>
            </a:pPr>
            <a:endParaRPr lang="en-US" altLang="en-US" sz="500">
              <a:ea typeface="ＭＳ Ｐゴシック" panose="020B0600070205080204" pitchFamily="34" charset="-128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804F0FC-8501-404B-A0C2-AAF5A9C50E74}" type="slidenum">
              <a:rPr lang="en-US" altLang="en-US">
                <a:latin typeface="Calibri" panose="020F0502020204030204" pitchFamily="34" charset="0"/>
              </a:rPr>
              <a:pPr eaLnBrk="1" hangingPunct="1"/>
              <a:t>43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1923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endParaRPr lang="en-US" altLang="en-US" sz="1200">
              <a:ea typeface="ＭＳ Ｐゴシック" panose="020B0600070205080204" pitchFamily="34" charset="-128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21AE263-C8B3-4F1B-AFD8-C8AF445DAE07}" type="slidenum">
              <a:rPr lang="en-US" altLang="en-US">
                <a:latin typeface="Calibri" panose="020F0502020204030204" pitchFamily="34" charset="0"/>
              </a:rPr>
              <a:pPr eaLnBrk="1" hangingPunct="1"/>
              <a:t>44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9755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DB5A9DA-EC54-4E37-AE12-421E964129D7}" type="slidenum">
              <a:rPr lang="en-US" altLang="en-US">
                <a:latin typeface="Calibri" panose="020F0502020204030204" pitchFamily="34" charset="0"/>
              </a:rPr>
              <a:pPr eaLnBrk="1" hangingPunct="1"/>
              <a:t>45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1779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9F9BC98-BA20-4BCB-9440-2810AF693018}" type="slidenum">
              <a:rPr lang="en-US" altLang="en-US">
                <a:latin typeface="Calibri" panose="020F0502020204030204" pitchFamily="34" charset="0"/>
              </a:rPr>
              <a:pPr eaLnBrk="1" hangingPunct="1"/>
              <a:t>47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0394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F4C8B06-35E8-4F7F-B8E4-311633ABECE5}" type="slidenum">
              <a:rPr lang="en-US" altLang="en-US">
                <a:latin typeface="Calibri" panose="020F0502020204030204" pitchFamily="34" charset="0"/>
              </a:rPr>
              <a:pPr eaLnBrk="1" hangingPunct="1"/>
              <a:t>49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684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D0D9C23-8670-4187-BD16-38B4ACF3009E}" type="slidenum">
              <a:rPr lang="en-US" altLang="en-US">
                <a:latin typeface="Calibri" panose="020F0502020204030204" pitchFamily="34" charset="0"/>
              </a:rPr>
              <a:pPr eaLnBrk="1" hangingPunct="1"/>
              <a:t>16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3404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1F25F02-6241-42DB-BF13-619F685C4971}" type="slidenum">
              <a:rPr lang="en-US" altLang="en-US">
                <a:latin typeface="Calibri" panose="020F0502020204030204" pitchFamily="34" charset="0"/>
              </a:rPr>
              <a:pPr eaLnBrk="1" hangingPunct="1"/>
              <a:t>50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204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z="1200">
              <a:ea typeface="ＭＳ Ｐゴシック" panose="020B0600070205080204" pitchFamily="34" charset="-128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251F8B0-03F4-412B-B464-C70759313E7F}" type="slidenum">
              <a:rPr lang="en-US" altLang="en-US">
                <a:latin typeface="Calibri" panose="020F0502020204030204" pitchFamily="34" charset="0"/>
              </a:rPr>
              <a:pPr eaLnBrk="1" hangingPunct="1"/>
              <a:t>17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134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6BE6854-E5E7-45C0-BBDF-26BE0010ECD2}" type="slidenum">
              <a:rPr lang="en-US" altLang="en-US">
                <a:latin typeface="Calibri" panose="020F0502020204030204" pitchFamily="34" charset="0"/>
              </a:rPr>
              <a:pPr eaLnBrk="1" hangingPunct="1"/>
              <a:t>18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67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74A1ADA-BD7B-4320-A76E-7A7969D2FF67}" type="slidenum">
              <a:rPr lang="en-US" altLang="en-US">
                <a:latin typeface="Calibri" panose="020F0502020204030204" pitchFamily="34" charset="0"/>
              </a:rPr>
              <a:pPr eaLnBrk="1" hangingPunct="1"/>
              <a:t>20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925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0A300C8-90B7-4C96-BA61-7E938CD94FE0}" type="slidenum">
              <a:rPr lang="en-US" altLang="en-US">
                <a:latin typeface="Calibri" panose="020F0502020204030204" pitchFamily="34" charset="0"/>
              </a:rPr>
              <a:pPr eaLnBrk="1" hangingPunct="1"/>
              <a:t>25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987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22EC911-5956-47B2-8DB1-4F8EDB493CB7}" type="slidenum">
              <a:rPr lang="en-US" altLang="en-US">
                <a:latin typeface="Calibri" panose="020F0502020204030204" pitchFamily="34" charset="0"/>
              </a:rPr>
              <a:pPr eaLnBrk="1" hangingPunct="1"/>
              <a:t>26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745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1"/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E0DB123-C693-4EAC-A7B4-86591C4C3AEA}" type="slidenum">
              <a:rPr lang="en-US" altLang="en-US">
                <a:latin typeface="Calibri" panose="020F0502020204030204" pitchFamily="34" charset="0"/>
              </a:rPr>
              <a:pPr eaLnBrk="1" hangingPunct="1"/>
              <a:t>27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837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50FD92D-047E-4AB0-B29F-E008BEEC3449}" type="slidenum">
              <a:rPr lang="en-US" altLang="en-US">
                <a:latin typeface="Calibri" panose="020F0502020204030204" pitchFamily="34" charset="0"/>
              </a:rPr>
              <a:pPr eaLnBrk="1" hangingPunct="1"/>
              <a:t>28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776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05/05/2021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05/05/2021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05/05/2021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Bina Nusantara University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3E5453-85FB-4606-9A9E-A68E9CB37BA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276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05/05/2021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05/05/2021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05/05/2021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05/05/2021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05/05/2021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05/05/2021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05/05/2021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05/05/2021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05/05/2021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13" Type="http://schemas.openxmlformats.org/officeDocument/2006/relationships/image" Target="../media/image10.png"/><Relationship Id="rId3" Type="http://schemas.openxmlformats.org/officeDocument/2006/relationships/hyperlink" Target="mailto:rsutoyo@binus.ac.id" TargetMode="External"/><Relationship Id="rId7" Type="http://schemas.openxmlformats.org/officeDocument/2006/relationships/diagramLayout" Target="../diagrams/layout1.xml"/><Relationship Id="rId12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diagramData" Target="../diagrams/data1.xml"/><Relationship Id="rId11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microsoft.com/office/2007/relationships/diagramDrawing" Target="../diagrams/drawing1.xml"/><Relationship Id="rId4" Type="http://schemas.openxmlformats.org/officeDocument/2006/relationships/image" Target="../media/image6.png"/><Relationship Id="rId9" Type="http://schemas.openxmlformats.org/officeDocument/2006/relationships/diagramColors" Target="../diagrams/colors1.xml"/><Relationship Id="rId1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cktailsoftheworld.com/uploads/pics/Jtho.jpe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 descr="Background 01.jpg">
            <a:extLst>
              <a:ext uri="{FF2B5EF4-FFF2-40B4-BE49-F238E27FC236}">
                <a16:creationId xmlns:a16="http://schemas.microsoft.com/office/drawing/2014/main" id="{75CD07D8-0481-46D0-AC80-38B8399780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" y="198112"/>
            <a:ext cx="9139926" cy="6461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Rectangle 7">
            <a:extLst>
              <a:ext uri="{FF2B5EF4-FFF2-40B4-BE49-F238E27FC236}">
                <a16:creationId xmlns:a16="http://schemas.microsoft.com/office/drawing/2014/main" id="{97CC99D8-B3F9-4357-9F62-D99714D72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2727" y="3278253"/>
            <a:ext cx="7116376" cy="1253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320800" algn="l"/>
              </a:tabLs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3208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320800" algn="l"/>
              </a:tabLst>
              <a:defRPr sz="27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320800" algn="l"/>
              </a:tabLst>
              <a:defRPr sz="23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1320800" algn="l"/>
              </a:tabLst>
              <a:defRPr sz="23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320800" algn="l"/>
              </a:tabLst>
              <a:defRPr sz="23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320800" algn="l"/>
              </a:tabLst>
              <a:defRPr sz="23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320800" algn="l"/>
              </a:tabLst>
              <a:defRPr sz="23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320800" algn="l"/>
              </a:tabLst>
              <a:defRPr sz="23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sz="3200" b="1" kern="1200" dirty="0">
                <a:solidFill>
                  <a:srgbClr val="FFFFFF"/>
                </a:solidFill>
                <a:effectLst/>
                <a:latin typeface="Open Sans" panose="020B0606030504020204" pitchFamily="34" charset="0"/>
                <a:ea typeface="+mj-ea"/>
                <a:cs typeface="+mj-cs"/>
              </a:rPr>
              <a:t>COMP6115 </a:t>
            </a:r>
            <a:br>
              <a:rPr lang="en-US" sz="3200" b="1" kern="1200" dirty="0">
                <a:solidFill>
                  <a:srgbClr val="FFFFFF"/>
                </a:solidFill>
                <a:effectLst/>
                <a:latin typeface="Open Sans" panose="020B0606030504020204" pitchFamily="34" charset="0"/>
                <a:ea typeface="+mj-ea"/>
                <a:cs typeface="+mj-cs"/>
              </a:rPr>
            </a:br>
            <a:r>
              <a:rPr lang="en-US" sz="3200" b="1" kern="1200" dirty="0">
                <a:solidFill>
                  <a:srgbClr val="FFFFFF"/>
                </a:solidFill>
                <a:effectLst/>
                <a:latin typeface="Open Sans" panose="020B0606030504020204" pitchFamily="34" charset="0"/>
                <a:ea typeface="+mj-ea"/>
                <a:cs typeface="+mj-cs"/>
              </a:rPr>
              <a:t>Object Oriented Analysis and Design</a:t>
            </a:r>
            <a:endParaRPr lang="en-US" altLang="en-US" sz="5400" dirty="0">
              <a:solidFill>
                <a:schemeClr val="bg1"/>
              </a:solidFill>
              <a:latin typeface="Interstat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742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2674C-AC7A-496D-9E7B-40152C781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675" y="1447800"/>
            <a:ext cx="8228649" cy="1078321"/>
          </a:xfrm>
        </p:spPr>
        <p:txBody>
          <a:bodyPr/>
          <a:lstStyle/>
          <a:p>
            <a:r>
              <a:rPr lang="en-US" dirty="0"/>
              <a:t>Download Recorded Video </a:t>
            </a:r>
            <a:br>
              <a:rPr lang="en-US" dirty="0"/>
            </a:br>
            <a:r>
              <a:rPr lang="en-US" dirty="0"/>
              <a:t>Conference (VC)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AF7FFF7-50B7-46DA-97C2-3A7E43217A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3118183"/>
            <a:ext cx="7815524" cy="3072421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7E83D98-962F-44F0-A9DC-6917D773F92D}"/>
              </a:ext>
            </a:extLst>
          </p:cNvPr>
          <p:cNvSpPr/>
          <p:nvPr/>
        </p:nvSpPr>
        <p:spPr>
          <a:xfrm>
            <a:off x="6220871" y="3118183"/>
            <a:ext cx="1314858" cy="978528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40"/>
          </a:p>
        </p:txBody>
      </p:sp>
    </p:spTree>
    <p:extLst>
      <p:ext uri="{BB962C8B-B14F-4D97-AF65-F5344CB8AC3E}">
        <p14:creationId xmlns:p14="http://schemas.microsoft.com/office/powerpoint/2010/main" val="528926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8CA60A-2189-4760-989D-898DD8EC2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76200"/>
            <a:ext cx="5099942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719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COMP6115 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Object Oriented Analysis and Design</a:t>
            </a:r>
            <a:br>
              <a:rPr lang="en-US" sz="3600" dirty="0">
                <a:solidFill>
                  <a:srgbClr val="FFFFFF"/>
                </a:solidFill>
              </a:rPr>
            </a:br>
            <a:br>
              <a:rPr lang="en-AU" sz="4000" dirty="0"/>
            </a:br>
            <a:br>
              <a:rPr lang="en-AU" dirty="0">
                <a:solidFill>
                  <a:schemeClr val="bg1"/>
                </a:solidFill>
              </a:rPr>
            </a:br>
            <a:br>
              <a:rPr lang="en-AU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Session  #</a:t>
            </a:r>
            <a:r>
              <a:rPr lang="id-ID" sz="2800" dirty="0">
                <a:solidFill>
                  <a:schemeClr val="bg1"/>
                </a:solidFill>
              </a:rPr>
              <a:t>1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Object Databases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58115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586163" y="5535216"/>
            <a:ext cx="2171700" cy="3571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557213" indent="-214313" eaLnBrk="0" hangingPunct="0"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857250" indent="-171450" eaLnBrk="0" hangingPunct="0"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200150" indent="-171450" eaLnBrk="0" hangingPunct="0"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1543050" indent="-171450" eaLnBrk="0" hangingPunct="0"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05C5DFE8-87A8-42D3-89B2-93E5D8B255FC}" type="slidenum">
              <a:rPr lang="en-US" sz="1050">
                <a:solidFill>
                  <a:srgbClr val="000000"/>
                </a:solidFill>
                <a:latin typeface="Interstate" pitchFamily="2" charset="0"/>
              </a:rPr>
              <a:pPr algn="ctr" eaLnBrk="1" hangingPunct="1"/>
              <a:t>14</a:t>
            </a:fld>
            <a:endParaRPr lang="en-US" sz="1050">
              <a:solidFill>
                <a:srgbClr val="000000"/>
              </a:solidFill>
              <a:latin typeface="Interstate" pitchFamily="2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Learning Outcomes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119" y="2240758"/>
            <a:ext cx="6372225" cy="3240881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100" dirty="0"/>
              <a:t> </a:t>
            </a:r>
          </a:p>
          <a:p>
            <a:pPr eaLnBrk="1" hangingPunct="1">
              <a:buFontTx/>
              <a:buNone/>
            </a:pPr>
            <a:endParaRPr lang="en-US" sz="2100" dirty="0"/>
          </a:p>
          <a:p>
            <a:pPr eaLnBrk="1" hangingPunct="1">
              <a:buFontTx/>
              <a:buNone/>
            </a:pPr>
            <a:r>
              <a:rPr lang="en-US" sz="2100" dirty="0"/>
              <a:t>LO1: </a:t>
            </a:r>
          </a:p>
          <a:p>
            <a:pPr eaLnBrk="1" hangingPunct="1">
              <a:buFontTx/>
              <a:buNone/>
            </a:pPr>
            <a:r>
              <a:rPr lang="en-US" sz="2100" dirty="0"/>
              <a:t>     Identify the basic concept of advance topic in Object Oriented Analysis and Design</a:t>
            </a:r>
          </a:p>
          <a:p>
            <a:pPr eaLnBrk="1" hangingPunct="1">
              <a:buFontTx/>
              <a:buNone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253778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3690937"/>
            <a:ext cx="6781800" cy="16430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Chapter 1:</a:t>
            </a:r>
            <a:br>
              <a:rPr lang="en-US" dirty="0"/>
            </a:br>
            <a:r>
              <a:rPr lang="en-US" dirty="0"/>
              <a:t>Introduction to Systems</a:t>
            </a:r>
            <a:br>
              <a:rPr lang="en-US" dirty="0"/>
            </a:br>
            <a:r>
              <a:rPr lang="en-US" dirty="0"/>
              <a:t>Analysis and Design</a:t>
            </a:r>
          </a:p>
        </p:txBody>
      </p:sp>
    </p:spTree>
    <p:extLst>
      <p:ext uri="{BB962C8B-B14F-4D97-AF65-F5344CB8AC3E}">
        <p14:creationId xmlns:p14="http://schemas.microsoft.com/office/powerpoint/2010/main" val="2797529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Learning Objectives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2221261" y="2286001"/>
            <a:ext cx="5107781" cy="2803922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ts val="352"/>
              </a:spcBef>
            </a:pPr>
            <a:r>
              <a:rPr lang="en-US" altLang="en-US">
                <a:ea typeface="ＭＳ Ｐゴシック" panose="020B0600070205080204" pitchFamily="34" charset="-128"/>
              </a:rPr>
              <a:t>Systems development life cycle</a:t>
            </a:r>
          </a:p>
          <a:p>
            <a:pPr lvl="1">
              <a:spcBef>
                <a:spcPts val="352"/>
              </a:spcBef>
            </a:pPr>
            <a:r>
              <a:rPr lang="en-US" altLang="en-US">
                <a:ea typeface="ＭＳ Ｐゴシック" panose="020B0600070205080204" pitchFamily="34" charset="-128"/>
              </a:rPr>
              <a:t>Identify the four phases</a:t>
            </a:r>
          </a:p>
          <a:p>
            <a:pPr lvl="1">
              <a:spcBef>
                <a:spcPts val="352"/>
              </a:spcBef>
            </a:pPr>
            <a:r>
              <a:rPr lang="en-US" altLang="en-US">
                <a:ea typeface="ＭＳ Ｐゴシック" panose="020B0600070205080204" pitchFamily="34" charset="-128"/>
              </a:rPr>
              <a:t>How it came about</a:t>
            </a:r>
          </a:p>
          <a:p>
            <a:pPr lvl="1">
              <a:spcBef>
                <a:spcPts val="352"/>
              </a:spcBef>
            </a:pPr>
            <a:r>
              <a:rPr lang="en-US" altLang="en-US">
                <a:ea typeface="ＭＳ Ｐゴシック" panose="020B0600070205080204" pitchFamily="34" charset="-128"/>
              </a:rPr>
              <a:t>Methodology alternatives</a:t>
            </a:r>
          </a:p>
          <a:p>
            <a:pPr>
              <a:spcBef>
                <a:spcPts val="352"/>
              </a:spcBef>
            </a:pPr>
            <a:r>
              <a:rPr lang="en-US" altLang="en-US">
                <a:ea typeface="ＭＳ Ｐゴシック" panose="020B0600070205080204" pitchFamily="34" charset="-128"/>
              </a:rPr>
              <a:t>Team roles &amp; skill sets</a:t>
            </a:r>
          </a:p>
          <a:p>
            <a:pPr>
              <a:spcBef>
                <a:spcPts val="352"/>
              </a:spcBef>
            </a:pPr>
            <a:r>
              <a:rPr lang="en-US" altLang="en-US">
                <a:ea typeface="ＭＳ Ｐゴシック" panose="020B0600070205080204" pitchFamily="34" charset="-128"/>
              </a:rPr>
              <a:t>Object-oriented systems characteristics</a:t>
            </a:r>
          </a:p>
          <a:p>
            <a:pPr>
              <a:spcBef>
                <a:spcPts val="352"/>
              </a:spcBef>
            </a:pPr>
            <a:r>
              <a:rPr lang="en-US" altLang="en-US">
                <a:ea typeface="ＭＳ Ｐゴシック" panose="020B0600070205080204" pitchFamily="34" charset="-128"/>
              </a:rPr>
              <a:t>Object-oriented systems analysis &amp; design</a:t>
            </a:r>
          </a:p>
          <a:p>
            <a:pPr>
              <a:spcBef>
                <a:spcPts val="352"/>
              </a:spcBef>
            </a:pPr>
            <a:r>
              <a:rPr lang="en-US" altLang="en-US">
                <a:ea typeface="ＭＳ Ｐゴシック" panose="020B0600070205080204" pitchFamily="34" charset="-128"/>
              </a:rPr>
              <a:t>The Unified Process &amp; its extensions</a:t>
            </a:r>
          </a:p>
          <a:p>
            <a:pPr>
              <a:spcBef>
                <a:spcPts val="352"/>
              </a:spcBef>
            </a:pPr>
            <a:r>
              <a:rPr lang="en-US" altLang="en-US">
                <a:ea typeface="ＭＳ Ｐゴシック" panose="020B0600070205080204" pitchFamily="34" charset="-128"/>
              </a:rPr>
              <a:t>The Unified Modeling Language (UML)</a:t>
            </a:r>
          </a:p>
        </p:txBody>
      </p:sp>
    </p:spTree>
    <p:extLst>
      <p:ext uri="{BB962C8B-B14F-4D97-AF65-F5344CB8AC3E}">
        <p14:creationId xmlns:p14="http://schemas.microsoft.com/office/powerpoint/2010/main" val="1054612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1601763" y="938734"/>
            <a:ext cx="5938242" cy="882923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Introduction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2459014" y="1928813"/>
            <a:ext cx="4524002" cy="3193479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Why do we need a formal process?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Failures occur (too) often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Creating systems is not intuitive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Projects are late, over budget or delivered with fewer features than planned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The System Analyst is the key person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Designs a system to add value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Must understand the business processes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Job is rewarding, yet challenging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Requires specific skill sets</a:t>
            </a:r>
          </a:p>
        </p:txBody>
      </p:sp>
    </p:spTree>
    <p:extLst>
      <p:ext uri="{BB962C8B-B14F-4D97-AF65-F5344CB8AC3E}">
        <p14:creationId xmlns:p14="http://schemas.microsoft.com/office/powerpoint/2010/main" val="40900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023">
                <a:ea typeface="ＭＳ Ｐゴシック" panose="020B0600070205080204" pitchFamily="34" charset="-128"/>
              </a:rPr>
              <a:t>Systems Development </a:t>
            </a:r>
            <a:br>
              <a:rPr lang="en-US" altLang="en-US" sz="3023">
                <a:ea typeface="ＭＳ Ｐゴシック" panose="020B0600070205080204" pitchFamily="34" charset="-128"/>
              </a:rPr>
            </a:br>
            <a:r>
              <a:rPr lang="en-US" altLang="en-US" sz="3023">
                <a:ea typeface="ＭＳ Ｐゴシック" panose="020B0600070205080204" pitchFamily="34" charset="-128"/>
              </a:rPr>
              <a:t>Life Cycle (SDLC)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1602099" y="2560320"/>
          <a:ext cx="5937461" cy="3257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79426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The SDLC Process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946671" y="2303860"/>
            <a:ext cx="5434832" cy="2786063"/>
          </a:xfrm>
        </p:spPr>
        <p:txBody>
          <a:bodyPr/>
          <a:lstStyle/>
          <a:p>
            <a:r>
              <a:rPr lang="en-US" altLang="en-US" sz="2110">
                <a:ea typeface="ＭＳ Ｐゴシック" panose="020B0600070205080204" pitchFamily="34" charset="-128"/>
              </a:rPr>
              <a:t>The process consists of four phases</a:t>
            </a:r>
          </a:p>
          <a:p>
            <a:r>
              <a:rPr lang="en-US" altLang="en-US" sz="2110">
                <a:ea typeface="ＭＳ Ｐゴシック" panose="020B0600070205080204" pitchFamily="34" charset="-128"/>
              </a:rPr>
              <a:t>Each phase consists of a series of steps</a:t>
            </a:r>
          </a:p>
          <a:p>
            <a:r>
              <a:rPr lang="en-US" altLang="en-US" sz="2110">
                <a:ea typeface="ＭＳ Ｐゴシック" panose="020B0600070205080204" pitchFamily="34" charset="-128"/>
              </a:rPr>
              <a:t>Each phase is documented (deliverables)</a:t>
            </a:r>
          </a:p>
          <a:p>
            <a:r>
              <a:rPr lang="en-US" altLang="en-US" sz="2110">
                <a:ea typeface="ＭＳ Ｐゴシック" panose="020B0600070205080204" pitchFamily="34" charset="-128"/>
              </a:rPr>
              <a:t>Phases are executed sequentially, incrementally, iteratively or in some other pattern</a:t>
            </a:r>
          </a:p>
        </p:txBody>
      </p:sp>
    </p:spTree>
    <p:extLst>
      <p:ext uri="{BB962C8B-B14F-4D97-AF65-F5344CB8AC3E}">
        <p14:creationId xmlns:p14="http://schemas.microsoft.com/office/powerpoint/2010/main" val="1471090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2F026-B940-4029-9120-FB928D9BC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4B6DE-0C55-474F-B1C3-38EBCF28EE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97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1848272" y="1066800"/>
            <a:ext cx="7067128" cy="11430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Questions to be Answered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2967633" y="2362200"/>
            <a:ext cx="4652367" cy="3396630"/>
          </a:xfrm>
        </p:spPr>
        <p:txBody>
          <a:bodyPr/>
          <a:lstStyle/>
          <a:p>
            <a:pPr>
              <a:spcBef>
                <a:spcPts val="352"/>
              </a:spcBef>
            </a:pPr>
            <a:r>
              <a:rPr lang="en-US" altLang="en-US" sz="2110" dirty="0">
                <a:ea typeface="ＭＳ Ｐゴシック" panose="020B0600070205080204" pitchFamily="34" charset="-128"/>
              </a:rPr>
              <a:t>Planning phase</a:t>
            </a:r>
          </a:p>
          <a:p>
            <a:pPr lvl="1">
              <a:spcBef>
                <a:spcPts val="352"/>
              </a:spcBef>
            </a:pPr>
            <a:r>
              <a:rPr lang="en-US" altLang="en-US" sz="1758" dirty="0">
                <a:ea typeface="ＭＳ Ｐゴシック" panose="020B0600070205080204" pitchFamily="34" charset="-128"/>
              </a:rPr>
              <a:t>Why should we build this system?</a:t>
            </a:r>
          </a:p>
          <a:p>
            <a:pPr lvl="1">
              <a:spcBef>
                <a:spcPts val="352"/>
              </a:spcBef>
            </a:pPr>
            <a:r>
              <a:rPr lang="en-US" altLang="en-US" sz="1758" dirty="0">
                <a:ea typeface="ＭＳ Ｐゴシック" panose="020B0600070205080204" pitchFamily="34" charset="-128"/>
              </a:rPr>
              <a:t>What value does it provide?</a:t>
            </a:r>
          </a:p>
          <a:p>
            <a:pPr lvl="1">
              <a:spcBef>
                <a:spcPts val="352"/>
              </a:spcBef>
            </a:pPr>
            <a:r>
              <a:rPr lang="en-US" altLang="en-US" sz="1758" dirty="0">
                <a:ea typeface="ＭＳ Ｐゴシック" panose="020B0600070205080204" pitchFamily="34" charset="-128"/>
              </a:rPr>
              <a:t>How long will it take to build?</a:t>
            </a:r>
          </a:p>
          <a:p>
            <a:pPr>
              <a:spcBef>
                <a:spcPts val="352"/>
              </a:spcBef>
            </a:pPr>
            <a:r>
              <a:rPr lang="en-US" altLang="en-US" sz="2110" dirty="0">
                <a:ea typeface="ＭＳ Ｐゴシック" panose="020B0600070205080204" pitchFamily="34" charset="-128"/>
              </a:rPr>
              <a:t>Analysis phase</a:t>
            </a:r>
          </a:p>
          <a:p>
            <a:pPr lvl="1">
              <a:spcBef>
                <a:spcPts val="352"/>
              </a:spcBef>
            </a:pPr>
            <a:r>
              <a:rPr lang="en-US" altLang="en-US" sz="1758" dirty="0">
                <a:ea typeface="ＭＳ Ｐゴシック" panose="020B0600070205080204" pitchFamily="34" charset="-128"/>
              </a:rPr>
              <a:t>Who will use it?</a:t>
            </a:r>
          </a:p>
          <a:p>
            <a:pPr lvl="1">
              <a:spcBef>
                <a:spcPts val="352"/>
              </a:spcBef>
            </a:pPr>
            <a:r>
              <a:rPr lang="en-US" altLang="en-US" sz="1758" dirty="0">
                <a:ea typeface="ＭＳ Ｐゴシック" panose="020B0600070205080204" pitchFamily="34" charset="-128"/>
              </a:rPr>
              <a:t>What should the system do for us?</a:t>
            </a:r>
          </a:p>
          <a:p>
            <a:pPr lvl="1">
              <a:spcBef>
                <a:spcPts val="352"/>
              </a:spcBef>
            </a:pPr>
            <a:r>
              <a:rPr lang="en-US" altLang="en-US" sz="1758" dirty="0">
                <a:ea typeface="ＭＳ Ｐゴシック" panose="020B0600070205080204" pitchFamily="34" charset="-128"/>
              </a:rPr>
              <a:t>Where &amp; when will it be used?</a:t>
            </a:r>
          </a:p>
          <a:p>
            <a:pPr>
              <a:spcBef>
                <a:spcPts val="352"/>
              </a:spcBef>
            </a:pPr>
            <a:r>
              <a:rPr lang="en-US" altLang="en-US" sz="2110" dirty="0">
                <a:ea typeface="ＭＳ Ｐゴシック" panose="020B0600070205080204" pitchFamily="34" charset="-128"/>
              </a:rPr>
              <a:t>Design phase</a:t>
            </a:r>
          </a:p>
          <a:p>
            <a:pPr lvl="1">
              <a:spcBef>
                <a:spcPts val="352"/>
              </a:spcBef>
            </a:pPr>
            <a:r>
              <a:rPr lang="en-US" altLang="en-US" sz="1758" dirty="0">
                <a:ea typeface="ＭＳ Ｐゴシック" panose="020B0600070205080204" pitchFamily="34" charset="-128"/>
              </a:rPr>
              <a:t>How should we build it?</a:t>
            </a:r>
          </a:p>
        </p:txBody>
      </p:sp>
    </p:spTree>
    <p:extLst>
      <p:ext uri="{BB962C8B-B14F-4D97-AF65-F5344CB8AC3E}">
        <p14:creationId xmlns:p14="http://schemas.microsoft.com/office/powerpoint/2010/main" val="1830234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94500D5-78E4-421C-A6EF-90183FCF0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60" y="1828800"/>
            <a:ext cx="9144000" cy="439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C1D759-C099-4D31-BA20-CBFCE439F6DE}"/>
              </a:ext>
            </a:extLst>
          </p:cNvPr>
          <p:cNvSpPr txBox="1"/>
          <p:nvPr/>
        </p:nvSpPr>
        <p:spPr>
          <a:xfrm>
            <a:off x="5180860" y="228600"/>
            <a:ext cx="3962400" cy="1382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352"/>
              </a:spcBef>
            </a:pPr>
            <a:r>
              <a:rPr lang="en-US" altLang="en-US" sz="2110" b="1" dirty="0">
                <a:ea typeface="ＭＳ Ｐゴシック" panose="020B0600070205080204" pitchFamily="34" charset="-128"/>
              </a:rPr>
              <a:t>Planning phase</a:t>
            </a:r>
          </a:p>
          <a:p>
            <a:pPr lvl="1">
              <a:spcBef>
                <a:spcPts val="352"/>
              </a:spcBef>
            </a:pPr>
            <a:r>
              <a:rPr lang="en-US" altLang="en-US" sz="1758" dirty="0">
                <a:ea typeface="ＭＳ Ｐゴシック" panose="020B0600070205080204" pitchFamily="34" charset="-128"/>
              </a:rPr>
              <a:t>Why should we build this system?</a:t>
            </a:r>
          </a:p>
          <a:p>
            <a:pPr lvl="1">
              <a:spcBef>
                <a:spcPts val="352"/>
              </a:spcBef>
            </a:pPr>
            <a:r>
              <a:rPr lang="en-US" altLang="en-US" sz="1758" dirty="0">
                <a:ea typeface="ＭＳ Ｐゴシック" panose="020B0600070205080204" pitchFamily="34" charset="-128"/>
              </a:rPr>
              <a:t>What value does it provide?</a:t>
            </a:r>
          </a:p>
          <a:p>
            <a:pPr lvl="1">
              <a:spcBef>
                <a:spcPts val="352"/>
              </a:spcBef>
            </a:pPr>
            <a:r>
              <a:rPr lang="en-US" altLang="en-US" sz="1758" dirty="0">
                <a:ea typeface="ＭＳ Ｐゴシック" panose="020B0600070205080204" pitchFamily="34" charset="-128"/>
              </a:rPr>
              <a:t>How long will it take to build?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463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1F6C446-4ED2-45E3-8AA3-3A0CBBBE0CEB}"/>
              </a:ext>
            </a:extLst>
          </p:cNvPr>
          <p:cNvSpPr txBox="1"/>
          <p:nvPr/>
        </p:nvSpPr>
        <p:spPr>
          <a:xfrm>
            <a:off x="5181600" y="152400"/>
            <a:ext cx="4572000" cy="1382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352"/>
              </a:spcBef>
            </a:pPr>
            <a:r>
              <a:rPr lang="en-US" altLang="en-US" sz="2110" b="1" dirty="0">
                <a:ea typeface="ＭＳ Ｐゴシック" panose="020B0600070205080204" pitchFamily="34" charset="-128"/>
              </a:rPr>
              <a:t>Analysis phase</a:t>
            </a:r>
          </a:p>
          <a:p>
            <a:pPr lvl="1">
              <a:spcBef>
                <a:spcPts val="352"/>
              </a:spcBef>
            </a:pPr>
            <a:r>
              <a:rPr lang="en-US" altLang="en-US" sz="1758" dirty="0">
                <a:ea typeface="ＭＳ Ｐゴシック" panose="020B0600070205080204" pitchFamily="34" charset="-128"/>
              </a:rPr>
              <a:t>Who will use it?</a:t>
            </a:r>
          </a:p>
          <a:p>
            <a:pPr lvl="1">
              <a:spcBef>
                <a:spcPts val="352"/>
              </a:spcBef>
            </a:pPr>
            <a:r>
              <a:rPr lang="en-US" altLang="en-US" sz="1758" dirty="0">
                <a:ea typeface="ＭＳ Ｐゴシック" panose="020B0600070205080204" pitchFamily="34" charset="-128"/>
              </a:rPr>
              <a:t>What should the system do for us?</a:t>
            </a:r>
          </a:p>
          <a:p>
            <a:pPr lvl="1">
              <a:spcBef>
                <a:spcPts val="352"/>
              </a:spcBef>
            </a:pPr>
            <a:r>
              <a:rPr lang="en-US" altLang="en-US" sz="1758" dirty="0">
                <a:ea typeface="ＭＳ Ｐゴシック" panose="020B0600070205080204" pitchFamily="34" charset="-128"/>
              </a:rPr>
              <a:t>Where &amp; when will it be used?</a:t>
            </a:r>
          </a:p>
        </p:txBody>
      </p:sp>
      <p:pic>
        <p:nvPicPr>
          <p:cNvPr id="3076" name="Picture 4" descr="See the source image">
            <a:extLst>
              <a:ext uri="{FF2B5EF4-FFF2-40B4-BE49-F238E27FC236}">
                <a16:creationId xmlns:a16="http://schemas.microsoft.com/office/drawing/2014/main" id="{610F606E-3F7B-4BEA-A496-012A68319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828800"/>
            <a:ext cx="4265686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24FA5D-7361-4411-9A86-A876AEB97107}"/>
              </a:ext>
            </a:extLst>
          </p:cNvPr>
          <p:cNvSpPr txBox="1"/>
          <p:nvPr/>
        </p:nvSpPr>
        <p:spPr>
          <a:xfrm>
            <a:off x="3606482" y="1371600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CASE</a:t>
            </a:r>
          </a:p>
        </p:txBody>
      </p:sp>
    </p:spTree>
    <p:extLst>
      <p:ext uri="{BB962C8B-B14F-4D97-AF65-F5344CB8AC3E}">
        <p14:creationId xmlns:p14="http://schemas.microsoft.com/office/powerpoint/2010/main" val="2495163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1F6C446-4ED2-45E3-8AA3-3A0CBBBE0CEB}"/>
              </a:ext>
            </a:extLst>
          </p:cNvPr>
          <p:cNvSpPr txBox="1"/>
          <p:nvPr/>
        </p:nvSpPr>
        <p:spPr>
          <a:xfrm>
            <a:off x="5181600" y="152400"/>
            <a:ext cx="4572000" cy="1382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352"/>
              </a:spcBef>
            </a:pPr>
            <a:r>
              <a:rPr lang="en-US" altLang="en-US" sz="2110" b="1" dirty="0">
                <a:ea typeface="ＭＳ Ｐゴシック" panose="020B0600070205080204" pitchFamily="34" charset="-128"/>
              </a:rPr>
              <a:t>Analysis phase</a:t>
            </a:r>
          </a:p>
          <a:p>
            <a:pPr lvl="1">
              <a:spcBef>
                <a:spcPts val="352"/>
              </a:spcBef>
            </a:pPr>
            <a:r>
              <a:rPr lang="en-US" altLang="en-US" sz="1758" dirty="0">
                <a:ea typeface="ＭＳ Ｐゴシック" panose="020B0600070205080204" pitchFamily="34" charset="-128"/>
              </a:rPr>
              <a:t>Who will use it?</a:t>
            </a:r>
          </a:p>
          <a:p>
            <a:pPr lvl="1">
              <a:spcBef>
                <a:spcPts val="352"/>
              </a:spcBef>
            </a:pPr>
            <a:r>
              <a:rPr lang="en-US" altLang="en-US" sz="1758" dirty="0">
                <a:ea typeface="ＭＳ Ｐゴシック" panose="020B0600070205080204" pitchFamily="34" charset="-128"/>
              </a:rPr>
              <a:t>What should the system do for us?</a:t>
            </a:r>
          </a:p>
          <a:p>
            <a:pPr lvl="1">
              <a:spcBef>
                <a:spcPts val="352"/>
              </a:spcBef>
            </a:pPr>
            <a:r>
              <a:rPr lang="en-US" altLang="en-US" sz="1758" dirty="0">
                <a:ea typeface="ＭＳ Ｐゴシック" panose="020B0600070205080204" pitchFamily="34" charset="-128"/>
              </a:rPr>
              <a:t>Where &amp; when will it be used?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7690E7-4F5D-44F7-9DE4-F1719FE2587C}"/>
              </a:ext>
            </a:extLst>
          </p:cNvPr>
          <p:cNvSpPr txBox="1"/>
          <p:nvPr/>
        </p:nvSpPr>
        <p:spPr>
          <a:xfrm>
            <a:off x="1447800" y="1512523"/>
            <a:ext cx="4876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7BC4"/>
                </a:solidFill>
                <a:latin typeface="TimesNewRomanPS-Bold"/>
              </a:rPr>
              <a:t>Data Flow Diagrams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97642F-7A27-40B6-B381-4BED7FF4F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145268"/>
            <a:ext cx="4319502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3079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1F6C446-4ED2-45E3-8AA3-3A0CBBBE0CEB}"/>
              </a:ext>
            </a:extLst>
          </p:cNvPr>
          <p:cNvSpPr txBox="1"/>
          <p:nvPr/>
        </p:nvSpPr>
        <p:spPr>
          <a:xfrm>
            <a:off x="5181600" y="152400"/>
            <a:ext cx="4572000" cy="1382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352"/>
              </a:spcBef>
            </a:pPr>
            <a:r>
              <a:rPr lang="en-US" altLang="en-US" sz="2110" b="1" dirty="0">
                <a:ea typeface="ＭＳ Ｐゴシック" panose="020B0600070205080204" pitchFamily="34" charset="-128"/>
              </a:rPr>
              <a:t>Analysis phase</a:t>
            </a:r>
          </a:p>
          <a:p>
            <a:pPr lvl="1">
              <a:spcBef>
                <a:spcPts val="352"/>
              </a:spcBef>
            </a:pPr>
            <a:r>
              <a:rPr lang="en-US" altLang="en-US" sz="1758" dirty="0">
                <a:ea typeface="ＭＳ Ｐゴシック" panose="020B0600070205080204" pitchFamily="34" charset="-128"/>
              </a:rPr>
              <a:t>Who will use it?</a:t>
            </a:r>
          </a:p>
          <a:p>
            <a:pPr lvl="1">
              <a:spcBef>
                <a:spcPts val="352"/>
              </a:spcBef>
            </a:pPr>
            <a:r>
              <a:rPr lang="en-US" altLang="en-US" sz="1758" dirty="0">
                <a:ea typeface="ＭＳ Ｐゴシック" panose="020B0600070205080204" pitchFamily="34" charset="-128"/>
              </a:rPr>
              <a:t>What should the system do for us?</a:t>
            </a:r>
          </a:p>
          <a:p>
            <a:pPr lvl="1">
              <a:spcBef>
                <a:spcPts val="352"/>
              </a:spcBef>
            </a:pPr>
            <a:r>
              <a:rPr lang="en-US" altLang="en-US" sz="1758" dirty="0">
                <a:ea typeface="ＭＳ Ｐゴシック" panose="020B0600070205080204" pitchFamily="34" charset="-128"/>
              </a:rPr>
              <a:t>Where &amp; when will it be used?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7690E7-4F5D-44F7-9DE4-F1719FE2587C}"/>
              </a:ext>
            </a:extLst>
          </p:cNvPr>
          <p:cNvSpPr txBox="1"/>
          <p:nvPr/>
        </p:nvSpPr>
        <p:spPr>
          <a:xfrm>
            <a:off x="1181100" y="2051887"/>
            <a:ext cx="4876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7BC4"/>
                </a:solidFill>
                <a:latin typeface="Futura-CondensedBold"/>
              </a:rPr>
              <a:t>ENTITY RELATIONSHIP DIAGRAM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6F65C9-15E1-4943-A132-667E90876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514600"/>
            <a:ext cx="7239000" cy="253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2979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748558" y="685800"/>
            <a:ext cx="5938242" cy="71884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SDLC: The Planning Phase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2671094" y="1828354"/>
            <a:ext cx="4432473" cy="3429000"/>
          </a:xfrm>
        </p:spPr>
        <p:txBody>
          <a:bodyPr/>
          <a:lstStyle/>
          <a:p>
            <a:pPr marL="381744" indent="-381744">
              <a:buFont typeface="Calibri" panose="020F0502020204030204" pitchFamily="34" charset="0"/>
              <a:buAutoNum type="arabicPeriod"/>
            </a:pPr>
            <a:r>
              <a:rPr lang="en-US" altLang="en-US" sz="2110" dirty="0">
                <a:ea typeface="ＭＳ Ｐゴシック" panose="020B0600070205080204" pitchFamily="34" charset="-128"/>
              </a:rPr>
              <a:t>Project Initiation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Develop/receive a system request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Conduct a feasibility analysis</a:t>
            </a:r>
          </a:p>
          <a:p>
            <a:pPr marL="381744" indent="-381744">
              <a:buFont typeface="Calibri" panose="020F0502020204030204" pitchFamily="34" charset="0"/>
              <a:buAutoNum type="arabicPeriod"/>
            </a:pPr>
            <a:r>
              <a:rPr lang="en-US" altLang="en-US" sz="2110" dirty="0">
                <a:ea typeface="ＭＳ Ｐゴシック" panose="020B0600070205080204" pitchFamily="34" charset="-128"/>
              </a:rPr>
              <a:t>Project Management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Develop the work plan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Staff the project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Monitor &amp; control the project</a:t>
            </a:r>
          </a:p>
        </p:txBody>
      </p:sp>
    </p:spTree>
    <p:extLst>
      <p:ext uri="{BB962C8B-B14F-4D97-AF65-F5344CB8AC3E}">
        <p14:creationId xmlns:p14="http://schemas.microsoft.com/office/powerpoint/2010/main" val="30716208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1981200" y="533400"/>
            <a:ext cx="7067128" cy="11430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SDLC: The Analysis Phase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2375298" y="2035969"/>
            <a:ext cx="4822031" cy="3482579"/>
          </a:xfrm>
        </p:spPr>
        <p:txBody>
          <a:bodyPr/>
          <a:lstStyle/>
          <a:p>
            <a:pPr marL="381744" indent="-381744">
              <a:spcBef>
                <a:spcPts val="704"/>
              </a:spcBef>
              <a:buFont typeface="Calibri" panose="020F0502020204030204" pitchFamily="34" charset="0"/>
              <a:buAutoNum type="arabicPeriod"/>
            </a:pPr>
            <a:r>
              <a:rPr lang="en-US" altLang="en-US" sz="2110" dirty="0">
                <a:ea typeface="ＭＳ Ｐゴシック" panose="020B0600070205080204" pitchFamily="34" charset="-128"/>
              </a:rPr>
              <a:t>Develop an analysis strategy</a:t>
            </a:r>
          </a:p>
          <a:p>
            <a:pPr marL="631775" lvl="1" indent="-381744">
              <a:spcBef>
                <a:spcPts val="704"/>
              </a:spcBef>
            </a:pPr>
            <a:r>
              <a:rPr lang="en-US" altLang="en-US" sz="1758" dirty="0">
                <a:ea typeface="ＭＳ Ｐゴシック" panose="020B0600070205080204" pitchFamily="34" charset="-128"/>
              </a:rPr>
              <a:t>Model the current system</a:t>
            </a:r>
          </a:p>
          <a:p>
            <a:pPr marL="631775" lvl="1" indent="-381744">
              <a:spcBef>
                <a:spcPts val="704"/>
              </a:spcBef>
            </a:pPr>
            <a:r>
              <a:rPr lang="en-US" altLang="en-US" sz="1758" dirty="0">
                <a:ea typeface="ＭＳ Ｐゴシック" panose="020B0600070205080204" pitchFamily="34" charset="-128"/>
              </a:rPr>
              <a:t>Formulate the new system</a:t>
            </a:r>
          </a:p>
          <a:p>
            <a:pPr marL="381744" indent="-381744">
              <a:spcBef>
                <a:spcPts val="704"/>
              </a:spcBef>
              <a:buFont typeface="Calibri" panose="020F0502020204030204" pitchFamily="34" charset="0"/>
              <a:buAutoNum type="arabicPeriod"/>
            </a:pPr>
            <a:r>
              <a:rPr lang="en-US" altLang="en-US" sz="2110" dirty="0">
                <a:ea typeface="ＭＳ Ｐゴシック" panose="020B0600070205080204" pitchFamily="34" charset="-128"/>
              </a:rPr>
              <a:t>Gather the requirements</a:t>
            </a:r>
          </a:p>
          <a:p>
            <a:pPr marL="631775" lvl="1" indent="-381744">
              <a:spcBef>
                <a:spcPts val="704"/>
              </a:spcBef>
            </a:pPr>
            <a:r>
              <a:rPr lang="en-US" altLang="en-US" sz="1758" dirty="0">
                <a:ea typeface="ＭＳ Ｐゴシック" panose="020B0600070205080204" pitchFamily="34" charset="-128"/>
              </a:rPr>
              <a:t>Develop a system concept</a:t>
            </a:r>
          </a:p>
          <a:p>
            <a:pPr marL="631775" lvl="1" indent="-381744">
              <a:spcBef>
                <a:spcPts val="704"/>
              </a:spcBef>
            </a:pPr>
            <a:r>
              <a:rPr lang="en-US" altLang="en-US" sz="1758" dirty="0">
                <a:ea typeface="ＭＳ Ｐゴシック" panose="020B0600070205080204" pitchFamily="34" charset="-128"/>
              </a:rPr>
              <a:t>Create a business model to represent:</a:t>
            </a:r>
          </a:p>
          <a:p>
            <a:pPr marL="841623" lvl="2" indent="-381744">
              <a:spcBef>
                <a:spcPts val="704"/>
              </a:spcBef>
            </a:pPr>
            <a:r>
              <a:rPr lang="en-US" altLang="en-US" sz="1547" dirty="0">
                <a:ea typeface="ＭＳ Ｐゴシック" panose="020B0600070205080204" pitchFamily="34" charset="-128"/>
              </a:rPr>
              <a:t>Business data</a:t>
            </a:r>
          </a:p>
          <a:p>
            <a:pPr marL="841623" lvl="2" indent="-381744">
              <a:spcBef>
                <a:spcPts val="704"/>
              </a:spcBef>
            </a:pPr>
            <a:r>
              <a:rPr lang="en-US" altLang="en-US" sz="1547" dirty="0">
                <a:ea typeface="ＭＳ Ｐゴシック" panose="020B0600070205080204" pitchFamily="34" charset="-128"/>
              </a:rPr>
              <a:t>Business processes</a:t>
            </a:r>
            <a:endParaRPr lang="en-US" altLang="en-US" sz="1829" dirty="0">
              <a:ea typeface="ＭＳ Ｐゴシック" panose="020B0600070205080204" pitchFamily="34" charset="-128"/>
            </a:endParaRPr>
          </a:p>
          <a:p>
            <a:pPr marL="381744" indent="-381744">
              <a:spcBef>
                <a:spcPts val="704"/>
              </a:spcBef>
              <a:buFont typeface="Calibri" panose="020F0502020204030204" pitchFamily="34" charset="0"/>
              <a:buAutoNum type="arabicPeriod"/>
            </a:pPr>
            <a:r>
              <a:rPr lang="en-US" altLang="en-US" sz="2110" dirty="0">
                <a:ea typeface="ＭＳ Ｐゴシック" panose="020B0600070205080204" pitchFamily="34" charset="-128"/>
              </a:rPr>
              <a:t>Develop a system proposal</a:t>
            </a:r>
          </a:p>
        </p:txBody>
      </p:sp>
    </p:spTree>
    <p:extLst>
      <p:ext uri="{BB962C8B-B14F-4D97-AF65-F5344CB8AC3E}">
        <p14:creationId xmlns:p14="http://schemas.microsoft.com/office/powerpoint/2010/main" val="34498319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924472" y="990600"/>
            <a:ext cx="7067128" cy="11430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SDLC: The Design Phase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1946673" y="2196704"/>
            <a:ext cx="5464969" cy="2678906"/>
          </a:xfrm>
        </p:spPr>
        <p:txBody>
          <a:bodyPr>
            <a:normAutofit lnSpcReduction="10000"/>
          </a:bodyPr>
          <a:lstStyle/>
          <a:p>
            <a:pPr marL="381744" indent="-381744">
              <a:spcBef>
                <a:spcPts val="704"/>
              </a:spcBef>
              <a:buFont typeface="Calibri" panose="020F0502020204030204" pitchFamily="34" charset="0"/>
              <a:buAutoNum type="arabicPeriod"/>
            </a:pPr>
            <a:r>
              <a:rPr lang="en-US" altLang="en-US" sz="2110">
                <a:ea typeface="ＭＳ Ｐゴシック" panose="020B0600070205080204" pitchFamily="34" charset="-128"/>
              </a:rPr>
              <a:t>Develop a design strategy</a:t>
            </a:r>
          </a:p>
          <a:p>
            <a:pPr marL="381744" indent="-381744">
              <a:spcBef>
                <a:spcPts val="704"/>
              </a:spcBef>
              <a:buFont typeface="Calibri" panose="020F0502020204030204" pitchFamily="34" charset="0"/>
              <a:buAutoNum type="arabicPeriod"/>
            </a:pPr>
            <a:r>
              <a:rPr lang="en-US" altLang="en-US" sz="2110">
                <a:ea typeface="ＭＳ Ｐゴシック" panose="020B0600070205080204" pitchFamily="34" charset="-128"/>
              </a:rPr>
              <a:t>Design architecture and interfaces</a:t>
            </a:r>
          </a:p>
          <a:p>
            <a:pPr marL="381744" indent="-381744">
              <a:spcBef>
                <a:spcPts val="704"/>
              </a:spcBef>
              <a:buFont typeface="Calibri" panose="020F0502020204030204" pitchFamily="34" charset="0"/>
              <a:buAutoNum type="arabicPeriod"/>
            </a:pPr>
            <a:r>
              <a:rPr lang="en-US" altLang="en-US" sz="2110">
                <a:ea typeface="ＭＳ Ｐゴシック" panose="020B0600070205080204" pitchFamily="34" charset="-128"/>
              </a:rPr>
              <a:t>Develop databases and file specifications</a:t>
            </a:r>
          </a:p>
          <a:p>
            <a:pPr marL="381744" indent="-381744">
              <a:spcBef>
                <a:spcPts val="704"/>
              </a:spcBef>
              <a:buFont typeface="Calibri" panose="020F0502020204030204" pitchFamily="34" charset="0"/>
              <a:buAutoNum type="arabicPeriod"/>
            </a:pPr>
            <a:r>
              <a:rPr lang="en-US" altLang="en-US" sz="2110">
                <a:ea typeface="ＭＳ Ｐゴシック" panose="020B0600070205080204" pitchFamily="34" charset="-128"/>
              </a:rPr>
              <a:t>Develop the program design to specify:</a:t>
            </a:r>
          </a:p>
          <a:p>
            <a:pPr marL="631775" lvl="1" indent="-381744">
              <a:spcBef>
                <a:spcPts val="704"/>
              </a:spcBef>
            </a:pPr>
            <a:r>
              <a:rPr lang="en-US" altLang="en-US" sz="1758">
                <a:ea typeface="ＭＳ Ｐゴシック" panose="020B0600070205080204" pitchFamily="34" charset="-128"/>
              </a:rPr>
              <a:t>What programs to write</a:t>
            </a:r>
          </a:p>
          <a:p>
            <a:pPr marL="631775" lvl="1" indent="-381744">
              <a:spcBef>
                <a:spcPts val="704"/>
              </a:spcBef>
            </a:pPr>
            <a:r>
              <a:rPr lang="en-US" altLang="en-US" sz="1758">
                <a:ea typeface="ＭＳ Ｐゴシック" panose="020B0600070205080204" pitchFamily="34" charset="-128"/>
              </a:rPr>
              <a:t>What each program will do</a:t>
            </a:r>
          </a:p>
        </p:txBody>
      </p:sp>
    </p:spTree>
    <p:extLst>
      <p:ext uri="{BB962C8B-B14F-4D97-AF65-F5344CB8AC3E}">
        <p14:creationId xmlns:p14="http://schemas.microsoft.com/office/powerpoint/2010/main" val="31433124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1625204" y="1502829"/>
            <a:ext cx="5938242" cy="100235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SDLC: The Implementation Phase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2428876" y="2303860"/>
            <a:ext cx="4822031" cy="2750344"/>
          </a:xfrm>
        </p:spPr>
        <p:txBody>
          <a:bodyPr/>
          <a:lstStyle/>
          <a:p>
            <a:pPr marL="381744" indent="-381744">
              <a:spcBef>
                <a:spcPts val="704"/>
              </a:spcBef>
              <a:buFont typeface="Calibri" pitchFamily="34" charset="0"/>
              <a:buAutoNum type="arabicPeriod"/>
              <a:defRPr/>
            </a:pPr>
            <a:r>
              <a:rPr lang="en-US" sz="2110" dirty="0">
                <a:ea typeface="ＭＳ Ｐゴシック" charset="-128"/>
              </a:rPr>
              <a:t>Construct the system</a:t>
            </a:r>
          </a:p>
          <a:p>
            <a:pPr marL="631775" lvl="1" indent="-381744">
              <a:spcBef>
                <a:spcPts val="704"/>
              </a:spcBef>
              <a:defRPr/>
            </a:pPr>
            <a:r>
              <a:rPr lang="en-US" sz="1758" dirty="0">
                <a:ea typeface="ＭＳ Ｐゴシック" charset="-128"/>
              </a:rPr>
              <a:t>Build it (write the programming code)</a:t>
            </a:r>
          </a:p>
          <a:p>
            <a:pPr marL="631775" lvl="1" indent="-381744">
              <a:spcBef>
                <a:spcPts val="704"/>
              </a:spcBef>
              <a:defRPr/>
            </a:pPr>
            <a:r>
              <a:rPr lang="en-US" sz="1758" dirty="0">
                <a:ea typeface="ＭＳ Ｐゴシック" charset="-128"/>
              </a:rPr>
              <a:t>Test it</a:t>
            </a:r>
          </a:p>
          <a:p>
            <a:pPr marL="381744" indent="-381744">
              <a:spcBef>
                <a:spcPts val="704"/>
              </a:spcBef>
              <a:buFont typeface="Calibri" pitchFamily="34" charset="0"/>
              <a:buAutoNum type="arabicPeriod"/>
              <a:defRPr/>
            </a:pPr>
            <a:r>
              <a:rPr lang="en-US" sz="2110" dirty="0">
                <a:ea typeface="ＭＳ Ｐゴシック" charset="-128"/>
              </a:rPr>
              <a:t>Install system</a:t>
            </a:r>
          </a:p>
          <a:p>
            <a:pPr lvl="1">
              <a:spcBef>
                <a:spcPts val="704"/>
              </a:spcBef>
              <a:defRPr/>
            </a:pPr>
            <a:r>
              <a:rPr lang="en-US" sz="1758" dirty="0">
                <a:ea typeface="ＭＳ Ｐゴシック" charset="-128"/>
              </a:rPr>
              <a:t>Train the users</a:t>
            </a:r>
          </a:p>
          <a:p>
            <a:pPr marL="381744" indent="-381744">
              <a:spcBef>
                <a:spcPts val="704"/>
              </a:spcBef>
              <a:buFont typeface="Calibri" pitchFamily="34" charset="0"/>
              <a:buAutoNum type="arabicPeriod"/>
              <a:defRPr/>
            </a:pPr>
            <a:r>
              <a:rPr lang="en-US" sz="2110" dirty="0">
                <a:ea typeface="ＭＳ Ｐゴシック" charset="-128"/>
              </a:rPr>
              <a:t>Support the system (maintenance)</a:t>
            </a:r>
          </a:p>
        </p:txBody>
      </p:sp>
    </p:spTree>
    <p:extLst>
      <p:ext uri="{BB962C8B-B14F-4D97-AF65-F5344CB8AC3E}">
        <p14:creationId xmlns:p14="http://schemas.microsoft.com/office/powerpoint/2010/main" val="34940966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838200" y="1000593"/>
            <a:ext cx="8229600" cy="540544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SDLC: Methodologies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2268141" y="2035969"/>
            <a:ext cx="5113363" cy="3407792"/>
          </a:xfrm>
        </p:spPr>
        <p:txBody>
          <a:bodyPr/>
          <a:lstStyle/>
          <a:p>
            <a:r>
              <a:rPr lang="en-US" altLang="en-US" sz="2110" b="1" u="sng" dirty="0">
                <a:ea typeface="ＭＳ Ｐゴシック" panose="020B0600070205080204" pitchFamily="34" charset="-128"/>
              </a:rPr>
              <a:t>Methodology</a:t>
            </a:r>
            <a:r>
              <a:rPr lang="en-US" altLang="en-US" sz="2110" dirty="0">
                <a:ea typeface="ＭＳ Ｐゴシック" panose="020B0600070205080204" pitchFamily="34" charset="-128"/>
              </a:rPr>
              <a:t>: a formalized approach to implementing the SDLC</a:t>
            </a:r>
          </a:p>
          <a:p>
            <a:r>
              <a:rPr lang="en-US" altLang="en-US" sz="2110" dirty="0">
                <a:ea typeface="ＭＳ Ｐゴシック" panose="020B0600070205080204" pitchFamily="34" charset="-128"/>
              </a:rPr>
              <a:t>Categories</a:t>
            </a:r>
          </a:p>
          <a:p>
            <a:pPr lvl="1"/>
            <a:r>
              <a:rPr lang="en-US" altLang="en-US" sz="1969" dirty="0">
                <a:ea typeface="ＭＳ Ｐゴシック" panose="020B0600070205080204" pitchFamily="34" charset="-128"/>
              </a:rPr>
              <a:t>Process oriented</a:t>
            </a:r>
          </a:p>
          <a:p>
            <a:pPr lvl="1"/>
            <a:r>
              <a:rPr lang="en-US" altLang="en-US" sz="1969" dirty="0">
                <a:ea typeface="ＭＳ Ｐゴシック" panose="020B0600070205080204" pitchFamily="34" charset="-128"/>
              </a:rPr>
              <a:t>Data centered</a:t>
            </a:r>
          </a:p>
          <a:p>
            <a:pPr lvl="1"/>
            <a:r>
              <a:rPr lang="en-US" altLang="en-US" sz="1969" b="1" u="sng" dirty="0">
                <a:ea typeface="ＭＳ Ｐゴシック" panose="020B0600070205080204" pitchFamily="34" charset="-128"/>
              </a:rPr>
              <a:t>Object-oriented</a:t>
            </a:r>
          </a:p>
          <a:p>
            <a:pPr lvl="1"/>
            <a:r>
              <a:rPr lang="en-US" altLang="en-US" sz="1969" dirty="0">
                <a:ea typeface="ＭＳ Ｐゴシック" panose="020B0600070205080204" pitchFamily="34" charset="-128"/>
              </a:rPr>
              <a:t>Structured</a:t>
            </a:r>
          </a:p>
          <a:p>
            <a:pPr lvl="1"/>
            <a:r>
              <a:rPr lang="en-US" altLang="en-US" sz="1969" dirty="0">
                <a:ea typeface="ＭＳ Ｐゴシック" panose="020B0600070205080204" pitchFamily="34" charset="-128"/>
              </a:rPr>
              <a:t>Rapid action development</a:t>
            </a:r>
          </a:p>
          <a:p>
            <a:pPr lvl="1"/>
            <a:r>
              <a:rPr lang="en-US" altLang="en-US" sz="1969" dirty="0">
                <a:ea typeface="ＭＳ Ｐゴシック" panose="020B0600070205080204" pitchFamily="34" charset="-128"/>
              </a:rPr>
              <a:t>Agile development</a:t>
            </a:r>
          </a:p>
        </p:txBody>
      </p:sp>
    </p:spTree>
    <p:extLst>
      <p:ext uri="{BB962C8B-B14F-4D97-AF65-F5344CB8AC3E}">
        <p14:creationId xmlns:p14="http://schemas.microsoft.com/office/powerpoint/2010/main" val="1548615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20777-343C-4475-B3FA-EE26AB2F5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148042"/>
            <a:ext cx="7067128" cy="11430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68352B7-D228-4282-9FC5-DB4CEBA7802F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rcRect b="21349"/>
          <a:stretch/>
        </p:blipFill>
        <p:spPr>
          <a:xfrm>
            <a:off x="1099169" y="2970315"/>
            <a:ext cx="2168887" cy="33326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220A848-E334-4D5E-9D66-2D9AB44387E9}"/>
              </a:ext>
            </a:extLst>
          </p:cNvPr>
          <p:cNvSpPr/>
          <p:nvPr/>
        </p:nvSpPr>
        <p:spPr>
          <a:xfrm>
            <a:off x="983768" y="1829455"/>
            <a:ext cx="2332305" cy="10402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40" b="1" dirty="0">
                <a:latin typeface="+mj-lt"/>
              </a:rPr>
              <a:t>Rhio Sutoyo S.Kom., M.Sc.</a:t>
            </a:r>
            <a:br>
              <a:rPr lang="en-US" sz="1540" b="1" dirty="0">
                <a:latin typeface="+mj-lt"/>
              </a:rPr>
            </a:br>
            <a:r>
              <a:rPr lang="en-US" sz="1540" b="1" dirty="0">
                <a:latin typeface="+mj-lt"/>
              </a:rPr>
              <a:t>Kode Dosen: D4740</a:t>
            </a:r>
            <a:br>
              <a:rPr lang="en-US" sz="1540" b="1" dirty="0">
                <a:latin typeface="+mj-lt"/>
              </a:rPr>
            </a:br>
            <a:r>
              <a:rPr lang="en-US" sz="1540" b="1" dirty="0">
                <a:latin typeface="+mj-lt"/>
              </a:rPr>
              <a:t>📧 </a:t>
            </a:r>
            <a:r>
              <a:rPr lang="en-US" sz="1540" dirty="0">
                <a:latin typeface="+mj-lt"/>
                <a:hlinkClick r:id="rId3"/>
              </a:rPr>
              <a:t>rsutoyo@binus.ac.id</a:t>
            </a:r>
            <a:endParaRPr lang="en-US" sz="1540" dirty="0">
              <a:latin typeface="+mj-lt"/>
            </a:endParaRPr>
          </a:p>
          <a:p>
            <a:endParaRPr lang="en-US" sz="1540" dirty="0">
              <a:latin typeface="+mj-lt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B4CFDA2-C5BC-48AE-B8FF-5BD164B9055A}"/>
              </a:ext>
            </a:extLst>
          </p:cNvPr>
          <p:cNvGrpSpPr/>
          <p:nvPr/>
        </p:nvGrpSpPr>
        <p:grpSpPr>
          <a:xfrm>
            <a:off x="4469358" y="3034051"/>
            <a:ext cx="3696653" cy="803297"/>
            <a:chOff x="2850460" y="2433545"/>
            <a:chExt cx="4321105" cy="93899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FBB7B4D-2E47-45F4-A581-620F3926E7A0}"/>
                </a:ext>
              </a:extLst>
            </p:cNvPr>
            <p:cNvSpPr/>
            <p:nvPr/>
          </p:nvSpPr>
          <p:spPr>
            <a:xfrm>
              <a:off x="2850460" y="2433545"/>
              <a:ext cx="4321105" cy="9389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540" b="1" dirty="0">
                  <a:latin typeface="+mj-lt"/>
                </a:rPr>
                <a:t>     Work Position</a:t>
              </a:r>
              <a:br>
                <a:rPr lang="en-US" sz="1540" b="1" dirty="0">
                  <a:latin typeface="+mj-lt"/>
                </a:rPr>
              </a:br>
              <a:r>
                <a:rPr lang="en-US" sz="1540" dirty="0">
                  <a:latin typeface="+mj-lt"/>
                </a:rPr>
                <a:t>Data Analytics &amp; Business Process Manager </a:t>
              </a:r>
            </a:p>
            <a:p>
              <a:r>
                <a:rPr lang="en-US" sz="1540" dirty="0">
                  <a:latin typeface="+mj-lt"/>
                </a:rPr>
                <a:t>President’s Office, BINUS University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616AEE1-21E9-4B15-82F9-413ED8010489}"/>
                </a:ext>
              </a:extLst>
            </p:cNvPr>
            <p:cNvGrpSpPr/>
            <p:nvPr/>
          </p:nvGrpSpPr>
          <p:grpSpPr>
            <a:xfrm>
              <a:off x="2911228" y="2484457"/>
              <a:ext cx="274321" cy="274321"/>
              <a:chOff x="5675925" y="3037199"/>
              <a:chExt cx="274321" cy="274321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2E18B9D7-1751-41D5-9108-0AAF0B10BD1A}"/>
                  </a:ext>
                </a:extLst>
              </p:cNvPr>
              <p:cNvSpPr/>
              <p:nvPr/>
            </p:nvSpPr>
            <p:spPr>
              <a:xfrm>
                <a:off x="5675925" y="3037199"/>
                <a:ext cx="274321" cy="274321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40">
                  <a:latin typeface="+mj-lt"/>
                </a:endParaRPr>
              </a:p>
            </p:txBody>
          </p:sp>
          <p:pic>
            <p:nvPicPr>
              <p:cNvPr id="10" name="Picture 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DB34DF37-A265-4F82-8B22-8D20C80DF2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21600" y="3073263"/>
                <a:ext cx="182906" cy="182906"/>
              </a:xfrm>
              <a:prstGeom prst="rect">
                <a:avLst/>
              </a:prstGeom>
            </p:spPr>
          </p:pic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9395A02-D39A-48B3-9B97-25A34EC52FAC}"/>
              </a:ext>
            </a:extLst>
          </p:cNvPr>
          <p:cNvGrpSpPr/>
          <p:nvPr/>
        </p:nvGrpSpPr>
        <p:grpSpPr>
          <a:xfrm>
            <a:off x="4469358" y="1847904"/>
            <a:ext cx="3574568" cy="803297"/>
            <a:chOff x="2851085" y="3133051"/>
            <a:chExt cx="4178396" cy="93899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CBC8CF9-D84C-43B4-871F-E2E0F2AEB181}"/>
                </a:ext>
              </a:extLst>
            </p:cNvPr>
            <p:cNvSpPr/>
            <p:nvPr/>
          </p:nvSpPr>
          <p:spPr>
            <a:xfrm>
              <a:off x="2851085" y="3133051"/>
              <a:ext cx="4178396" cy="9389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540" b="1" dirty="0">
                  <a:latin typeface="+mj-lt"/>
                </a:rPr>
                <a:t>      Teaching Information</a:t>
              </a:r>
              <a:br>
                <a:rPr lang="en-US" sz="1540" b="1" dirty="0">
                  <a:latin typeface="+mj-lt"/>
                </a:rPr>
              </a:br>
              <a:r>
                <a:rPr lang="en-US" sz="1540" dirty="0">
                  <a:latin typeface="+mj-lt"/>
                </a:rPr>
                <a:t>Lecturer at Computer Science Department</a:t>
              </a:r>
              <a:br>
                <a:rPr lang="en-US" sz="1540" b="1" dirty="0">
                  <a:latin typeface="+mj-lt"/>
                </a:rPr>
              </a:br>
              <a:r>
                <a:rPr lang="en-US" sz="1540" dirty="0">
                  <a:latin typeface="+mj-lt"/>
                </a:rPr>
                <a:t>Bina Nusantara University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F53CADB-6E3A-4C52-9463-CCA9047BF3C7}"/>
                </a:ext>
              </a:extLst>
            </p:cNvPr>
            <p:cNvGrpSpPr/>
            <p:nvPr/>
          </p:nvGrpSpPr>
          <p:grpSpPr>
            <a:xfrm>
              <a:off x="2911228" y="3180852"/>
              <a:ext cx="274321" cy="274321"/>
              <a:chOff x="2911224" y="2822504"/>
              <a:chExt cx="274321" cy="274321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8232297-EF64-45DF-9728-EA88F3A5DCAB}"/>
                  </a:ext>
                </a:extLst>
              </p:cNvPr>
              <p:cNvSpPr/>
              <p:nvPr/>
            </p:nvSpPr>
            <p:spPr>
              <a:xfrm>
                <a:off x="2911224" y="2822504"/>
                <a:ext cx="274321" cy="27432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40">
                  <a:latin typeface="+mj-lt"/>
                </a:endParaRPr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DB8B9F62-BED2-4151-B086-830225A946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43613" y="2852107"/>
                <a:ext cx="212499" cy="212499"/>
              </a:xfrm>
              <a:prstGeom prst="rect">
                <a:avLst/>
              </a:prstGeom>
            </p:spPr>
          </p:pic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4654938-0B5A-4C91-A3FB-67010742E9AA}"/>
              </a:ext>
            </a:extLst>
          </p:cNvPr>
          <p:cNvGrpSpPr/>
          <p:nvPr/>
        </p:nvGrpSpPr>
        <p:grpSpPr>
          <a:xfrm>
            <a:off x="4318558" y="4363274"/>
            <a:ext cx="3462494" cy="1605539"/>
            <a:chOff x="6139800" y="2439214"/>
            <a:chExt cx="4047391" cy="1876753"/>
          </a:xfrm>
        </p:grpSpPr>
        <p:graphicFrame>
          <p:nvGraphicFramePr>
            <p:cNvPr id="17" name="Diagram 16">
              <a:extLst>
                <a:ext uri="{FF2B5EF4-FFF2-40B4-BE49-F238E27FC236}">
                  <a16:creationId xmlns:a16="http://schemas.microsoft.com/office/drawing/2014/main" id="{A332E3B1-9BE1-4150-847C-21168BA0E664}"/>
                </a:ext>
              </a:extLst>
            </p:cNvPr>
            <p:cNvGraphicFramePr/>
            <p:nvPr/>
          </p:nvGraphicFramePr>
          <p:xfrm>
            <a:off x="6360477" y="3669636"/>
            <a:ext cx="3683000" cy="64633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6" r:lo="rId7" r:qs="rId8" r:cs="rId9"/>
            </a:graphicData>
          </a:graphic>
        </p:graphicFrame>
        <p:pic>
          <p:nvPicPr>
            <p:cNvPr id="18" name="Picture 17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DD1EB5CB-71FB-4CAE-90F1-81EA2BD77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9800" y="2626568"/>
              <a:ext cx="1756887" cy="1143000"/>
            </a:xfrm>
            <a:prstGeom prst="rect">
              <a:avLst/>
            </a:prstGeom>
          </p:spPr>
        </p:pic>
        <p:pic>
          <p:nvPicPr>
            <p:cNvPr id="19" name="Picture 3" descr="F:\!BACKUP\Study\Master Degree\The Final Work\[OK] Master Thesis Documents\Master Thesis Results Documents\[OK] Thesis Writing\Images\TGGS.png">
              <a:extLst>
                <a:ext uri="{FF2B5EF4-FFF2-40B4-BE49-F238E27FC236}">
                  <a16:creationId xmlns:a16="http://schemas.microsoft.com/office/drawing/2014/main" id="{53E0E529-5068-427A-A03C-960385767C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screen"/>
            <a:srcRect/>
            <a:stretch>
              <a:fillRect/>
            </a:stretch>
          </p:blipFill>
          <p:spPr bwMode="auto">
            <a:xfrm>
              <a:off x="8567473" y="2887096"/>
              <a:ext cx="919759" cy="418908"/>
            </a:xfrm>
            <a:prstGeom prst="rect">
              <a:avLst/>
            </a:prstGeom>
            <a:noFill/>
          </p:spPr>
        </p:pic>
        <p:pic>
          <p:nvPicPr>
            <p:cNvPr id="20" name="Picture 4" descr="F:\!BACKUP\Study\Master Degree\The Final Work\[OK] Master Thesis Documents\Master Thesis Results Documents\[OK] Thesis Writing\Images\rwth.png">
              <a:extLst>
                <a:ext uri="{FF2B5EF4-FFF2-40B4-BE49-F238E27FC236}">
                  <a16:creationId xmlns:a16="http://schemas.microsoft.com/office/drawing/2014/main" id="{A0B688AE-9703-4246-B2BF-49023F0DF7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screen"/>
            <a:srcRect/>
            <a:stretch>
              <a:fillRect/>
            </a:stretch>
          </p:blipFill>
          <p:spPr bwMode="auto">
            <a:xfrm>
              <a:off x="8795970" y="3330624"/>
              <a:ext cx="1102480" cy="260461"/>
            </a:xfrm>
            <a:prstGeom prst="rect">
              <a:avLst/>
            </a:prstGeom>
            <a:noFill/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78BF785-E2A8-4C70-B5A2-5EFFB67EAB80}"/>
                </a:ext>
              </a:extLst>
            </p:cNvPr>
            <p:cNvSpPr/>
            <p:nvPr/>
          </p:nvSpPr>
          <p:spPr>
            <a:xfrm>
              <a:off x="6346813" y="2439214"/>
              <a:ext cx="3840378" cy="3849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40" b="1" dirty="0">
                  <a:latin typeface="+mj-lt"/>
                </a:rPr>
                <a:t>     Education Background</a:t>
              </a:r>
              <a:endParaRPr lang="en-US" sz="1540" dirty="0">
                <a:latin typeface="+mj-lt"/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BC22BEC-CE73-46FC-B3D0-4CA7ED89621D}"/>
                </a:ext>
              </a:extLst>
            </p:cNvPr>
            <p:cNvGrpSpPr/>
            <p:nvPr/>
          </p:nvGrpSpPr>
          <p:grpSpPr>
            <a:xfrm>
              <a:off x="6394410" y="2484453"/>
              <a:ext cx="274321" cy="274321"/>
              <a:chOff x="6394410" y="2484453"/>
              <a:chExt cx="274321" cy="274321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CD3E6E7-884D-4340-8371-D5F6EC714D18}"/>
                  </a:ext>
                </a:extLst>
              </p:cNvPr>
              <p:cNvSpPr/>
              <p:nvPr/>
            </p:nvSpPr>
            <p:spPr>
              <a:xfrm>
                <a:off x="6394410" y="2484453"/>
                <a:ext cx="274321" cy="2743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40">
                  <a:latin typeface="+mj-lt"/>
                </a:endParaRPr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54B8993D-8822-4DF4-9BC1-5F4AAFF533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46059" y="2529316"/>
                <a:ext cx="171022" cy="17102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8215212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2672358" y="976834"/>
            <a:ext cx="5938242" cy="775766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Classes of Methodologies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2726904" y="2057178"/>
            <a:ext cx="4969296" cy="330063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110" b="1" dirty="0">
                <a:ea typeface="ＭＳ Ｐゴシック" panose="020B0600070205080204" pitchFamily="34" charset="-128"/>
              </a:rPr>
              <a:t>Structured Development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 dirty="0">
                <a:ea typeface="ＭＳ Ｐゴシック" panose="020B0600070205080204" pitchFamily="34" charset="-128"/>
              </a:rPr>
              <a:t>Waterfall Development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Parallel Development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110" dirty="0">
                <a:ea typeface="ＭＳ Ｐゴシック" panose="020B0600070205080204" pitchFamily="34" charset="-128"/>
              </a:rPr>
              <a:t>Rapid Application Developmen</a:t>
            </a:r>
            <a:r>
              <a:rPr lang="en-US" altLang="en-US" dirty="0">
                <a:ea typeface="ＭＳ Ｐゴシック" panose="020B0600070205080204" pitchFamily="34" charset="-128"/>
              </a:rPr>
              <a:t>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Phased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Prototyping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110" b="1" dirty="0">
                <a:ea typeface="ＭＳ Ｐゴシック" panose="020B0600070205080204" pitchFamily="34" charset="-128"/>
              </a:rPr>
              <a:t>Agile Development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err="1">
                <a:ea typeface="ＭＳ Ｐゴシック" panose="020B0600070205080204" pitchFamily="34" charset="-128"/>
              </a:rPr>
              <a:t>eXtreme</a:t>
            </a:r>
            <a:r>
              <a:rPr lang="en-US" altLang="en-US" dirty="0">
                <a:ea typeface="ＭＳ Ｐゴシック" panose="020B0600070205080204" pitchFamily="34" charset="-128"/>
              </a:rPr>
              <a:t> Programming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SCRUM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276537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1695872" y="1143000"/>
            <a:ext cx="7067128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Which Methodology to Use?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8750" t="53704" r="29167" b="22592"/>
          <a:stretch/>
        </p:blipFill>
        <p:spPr>
          <a:xfrm>
            <a:off x="990600" y="2057400"/>
            <a:ext cx="7455694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0546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2672358" y="609600"/>
            <a:ext cx="5938242" cy="1002358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The Systems Analyst: 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Skills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1219200" y="1828800"/>
            <a:ext cx="7315200" cy="4495800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ea typeface="ＭＳ Ｐゴシック" panose="020B0600070205080204" pitchFamily="34" charset="-128"/>
              </a:rPr>
              <a:t>Agents of change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Identify ways to improve the organization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Motivate &amp; train others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Skills needed:</a:t>
            </a:r>
          </a:p>
          <a:p>
            <a:pPr lvl="1"/>
            <a:r>
              <a:rPr lang="en-US" altLang="en-US" sz="1800" b="1" dirty="0">
                <a:ea typeface="ＭＳ Ｐゴシック" panose="020B0600070205080204" pitchFamily="34" charset="-128"/>
              </a:rPr>
              <a:t>Technical</a:t>
            </a:r>
            <a:r>
              <a:rPr lang="en-US" altLang="en-US" sz="1800" dirty="0">
                <a:ea typeface="ＭＳ Ｐゴシック" panose="020B0600070205080204" pitchFamily="34" charset="-128"/>
              </a:rPr>
              <a:t>: must understand the technology</a:t>
            </a:r>
          </a:p>
          <a:p>
            <a:pPr lvl="1"/>
            <a:r>
              <a:rPr lang="en-US" altLang="en-US" sz="1800" b="1" dirty="0">
                <a:ea typeface="ＭＳ Ｐゴシック" panose="020B0600070205080204" pitchFamily="34" charset="-128"/>
              </a:rPr>
              <a:t>Business</a:t>
            </a:r>
            <a:r>
              <a:rPr lang="en-US" altLang="en-US" sz="1800" dirty="0">
                <a:ea typeface="ＭＳ Ｐゴシック" panose="020B0600070205080204" pitchFamily="34" charset="-128"/>
              </a:rPr>
              <a:t>: must know the business processes</a:t>
            </a:r>
          </a:p>
          <a:p>
            <a:pPr lvl="1"/>
            <a:r>
              <a:rPr lang="en-US" altLang="en-US" sz="1800" b="1" dirty="0">
                <a:ea typeface="ＭＳ Ｐゴシック" panose="020B0600070205080204" pitchFamily="34" charset="-128"/>
              </a:rPr>
              <a:t>Analytical</a:t>
            </a:r>
            <a:r>
              <a:rPr lang="en-US" altLang="en-US" sz="1800" dirty="0">
                <a:ea typeface="ＭＳ Ｐゴシック" panose="020B0600070205080204" pitchFamily="34" charset="-128"/>
              </a:rPr>
              <a:t>: must be able to solve problems</a:t>
            </a:r>
          </a:p>
          <a:p>
            <a:pPr lvl="1"/>
            <a:r>
              <a:rPr lang="en-US" altLang="en-US" sz="1800" b="1" u="sng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Communications: technical &amp; non-technical audiences</a:t>
            </a:r>
          </a:p>
          <a:p>
            <a:pPr lvl="1"/>
            <a:r>
              <a:rPr lang="en-US" altLang="en-US" sz="1800" b="1" dirty="0">
                <a:ea typeface="ＭＳ Ｐゴシック" panose="020B0600070205080204" pitchFamily="34" charset="-128"/>
              </a:rPr>
              <a:t>Interpersonal</a:t>
            </a:r>
            <a:r>
              <a:rPr lang="en-US" altLang="en-US" sz="1800" dirty="0">
                <a:ea typeface="ＭＳ Ｐゴシック" panose="020B0600070205080204" pitchFamily="34" charset="-128"/>
              </a:rPr>
              <a:t>: leadership &amp; management</a:t>
            </a:r>
          </a:p>
          <a:p>
            <a:pPr lvl="1"/>
            <a:r>
              <a:rPr lang="en-US" altLang="en-US" sz="1800" b="1" dirty="0">
                <a:ea typeface="ＭＳ Ｐゴシック" panose="020B0600070205080204" pitchFamily="34" charset="-128"/>
              </a:rPr>
              <a:t>Ethics</a:t>
            </a:r>
            <a:r>
              <a:rPr lang="en-US" altLang="en-US" sz="1800" dirty="0">
                <a:ea typeface="ＭＳ Ｐゴシック" panose="020B0600070205080204" pitchFamily="34" charset="-128"/>
              </a:rPr>
              <a:t>: deal fairly and protect confidential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6595827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2358" y="609600"/>
            <a:ext cx="5938242" cy="601638"/>
          </a:xfrm>
        </p:spPr>
        <p:txBody>
          <a:bodyPr/>
          <a:lstStyle/>
          <a:p>
            <a:r>
              <a:rPr lang="en-US" dirty="0"/>
              <a:t>The Systems Analyst: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2057400"/>
            <a:ext cx="5938242" cy="3876863"/>
          </a:xfrm>
        </p:spPr>
        <p:txBody>
          <a:bodyPr/>
          <a:lstStyle/>
          <a:p>
            <a:r>
              <a:rPr lang="en-US" sz="1688" dirty="0">
                <a:highlight>
                  <a:srgbClr val="FFFF00"/>
                </a:highlight>
              </a:rPr>
              <a:t>Business Analyst</a:t>
            </a:r>
          </a:p>
          <a:p>
            <a:pPr lvl="1"/>
            <a:r>
              <a:rPr lang="en-US" sz="1547" dirty="0">
                <a:highlight>
                  <a:srgbClr val="FFFF00"/>
                </a:highlight>
              </a:rPr>
              <a:t>Focuses on the business issues </a:t>
            </a:r>
          </a:p>
          <a:p>
            <a:r>
              <a:rPr lang="en-US" sz="1688" dirty="0">
                <a:highlight>
                  <a:srgbClr val="FFFF00"/>
                </a:highlight>
              </a:rPr>
              <a:t>Systems Analyst</a:t>
            </a:r>
          </a:p>
          <a:p>
            <a:pPr lvl="1"/>
            <a:r>
              <a:rPr lang="en-US" i="1" dirty="0">
                <a:highlight>
                  <a:srgbClr val="FFFF00"/>
                </a:highlight>
              </a:rPr>
              <a:t> </a:t>
            </a:r>
            <a:r>
              <a:rPr lang="en-US" sz="1547" dirty="0">
                <a:highlight>
                  <a:srgbClr val="FFFF00"/>
                </a:highlight>
              </a:rPr>
              <a:t>Focuses on the IS issues </a:t>
            </a:r>
          </a:p>
          <a:p>
            <a:r>
              <a:rPr lang="en-US" sz="1688" dirty="0">
                <a:highlight>
                  <a:srgbClr val="00FF00"/>
                </a:highlight>
              </a:rPr>
              <a:t>Infrastructure Analyst</a:t>
            </a:r>
          </a:p>
          <a:p>
            <a:pPr lvl="1"/>
            <a:r>
              <a:rPr lang="en-US" sz="1547" dirty="0">
                <a:highlight>
                  <a:srgbClr val="00FF00"/>
                </a:highlight>
              </a:rPr>
              <a:t>Focuses on the technical issues </a:t>
            </a:r>
          </a:p>
          <a:p>
            <a:r>
              <a:rPr lang="en-US" sz="1688" dirty="0">
                <a:highlight>
                  <a:srgbClr val="FF00FF"/>
                </a:highlight>
              </a:rPr>
              <a:t>Change Management Analyst</a:t>
            </a:r>
          </a:p>
          <a:p>
            <a:pPr lvl="1"/>
            <a:r>
              <a:rPr lang="en-US" dirty="0">
                <a:highlight>
                  <a:srgbClr val="FF00FF"/>
                </a:highlight>
              </a:rPr>
              <a:t> </a:t>
            </a:r>
            <a:r>
              <a:rPr lang="en-US" sz="1547" dirty="0">
                <a:highlight>
                  <a:srgbClr val="FF00FF"/>
                </a:highlight>
              </a:rPr>
              <a:t>Focuses on the people and management issues</a:t>
            </a:r>
          </a:p>
          <a:p>
            <a:r>
              <a:rPr lang="en-US" sz="1688" dirty="0">
                <a:highlight>
                  <a:srgbClr val="00FFFF"/>
                </a:highlight>
              </a:rPr>
              <a:t>Project Manager</a:t>
            </a:r>
          </a:p>
          <a:p>
            <a:pPr lvl="1"/>
            <a:r>
              <a:rPr lang="en-US" sz="1547" dirty="0">
                <a:highlight>
                  <a:srgbClr val="00FFFF"/>
                </a:highlight>
              </a:rPr>
              <a:t>Ensures that the project is completed on time and within budget</a:t>
            </a:r>
          </a:p>
        </p:txBody>
      </p:sp>
    </p:spTree>
    <p:extLst>
      <p:ext uri="{BB962C8B-B14F-4D97-AF65-F5344CB8AC3E}">
        <p14:creationId xmlns:p14="http://schemas.microsoft.com/office/powerpoint/2010/main" val="33004416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1625204" y="1071563"/>
            <a:ext cx="5938242" cy="100235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highlight>
                  <a:srgbClr val="FF00FF"/>
                </a:highlight>
                <a:ea typeface="ＭＳ Ｐゴシック" panose="020B0600070205080204" pitchFamily="34" charset="-128"/>
              </a:rPr>
              <a:t>Object-Oriented </a:t>
            </a:r>
            <a:br>
              <a:rPr lang="en-US" altLang="en-US" dirty="0">
                <a:highlight>
                  <a:srgbClr val="FF00FF"/>
                </a:highlight>
                <a:ea typeface="ＭＳ Ｐゴシック" panose="020B0600070205080204" pitchFamily="34" charset="-128"/>
              </a:rPr>
            </a:br>
            <a:r>
              <a:rPr lang="en-US" altLang="en-US" dirty="0">
                <a:highlight>
                  <a:srgbClr val="FF00FF"/>
                </a:highlight>
                <a:ea typeface="ＭＳ Ｐゴシック" panose="020B0600070205080204" pitchFamily="34" charset="-128"/>
              </a:rPr>
              <a:t>Systems Analysis &amp; Design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2221260" y="2346277"/>
            <a:ext cx="5557615" cy="2743646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Attempts to balance </a:t>
            </a:r>
            <a:r>
              <a:rPr lang="en-US" altLang="en-US" dirty="0">
                <a:highlight>
                  <a:srgbClr val="FF00FF"/>
                </a:highlight>
                <a:ea typeface="ＭＳ Ｐゴシック" panose="020B0600070205080204" pitchFamily="34" charset="-128"/>
              </a:rPr>
              <a:t>data</a:t>
            </a:r>
            <a:r>
              <a:rPr lang="en-US" altLang="en-US" dirty="0">
                <a:ea typeface="ＭＳ Ｐゴシック" panose="020B0600070205080204" pitchFamily="34" charset="-128"/>
              </a:rPr>
              <a:t> and </a:t>
            </a:r>
            <a:r>
              <a:rPr lang="en-US" altLang="en-US" dirty="0">
                <a:highlight>
                  <a:srgbClr val="FF00FF"/>
                </a:highlight>
                <a:ea typeface="ＭＳ Ｐゴシック" panose="020B0600070205080204" pitchFamily="34" charset="-128"/>
              </a:rPr>
              <a:t>process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Utilizes the </a:t>
            </a:r>
            <a:r>
              <a:rPr lang="en-US" altLang="en-US" dirty="0">
                <a:highlight>
                  <a:srgbClr val="FF00FF"/>
                </a:highlight>
                <a:ea typeface="ＭＳ Ｐゴシック" panose="020B0600070205080204" pitchFamily="34" charset="-128"/>
              </a:rPr>
              <a:t>Unified Modeling Language (UML) and the Unified Process 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Characteristics of OOAD: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Use-case Driven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Architecture Centric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Iterative and Incremental</a:t>
            </a: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69515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2867595" y="922473"/>
            <a:ext cx="5938242" cy="1002358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Characteristics of </a:t>
            </a:r>
            <a:r>
              <a:rPr lang="en-US" altLang="en-US" dirty="0">
                <a:highlight>
                  <a:srgbClr val="FF00FF"/>
                </a:highlight>
                <a:ea typeface="ＭＳ Ｐゴシック" panose="020B0600070205080204" pitchFamily="34" charset="-128"/>
              </a:rPr>
              <a:t>Object-Oriented Systems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110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Classes &amp; Objects</a:t>
            </a:r>
          </a:p>
          <a:p>
            <a:pPr lvl="1"/>
            <a:r>
              <a:rPr lang="en-US" altLang="en-US" sz="1758" dirty="0">
                <a:ea typeface="ＭＳ Ｐゴシック" panose="020B0600070205080204" pitchFamily="34" charset="-128"/>
              </a:rPr>
              <a:t>Object (instance): instantiation of a class</a:t>
            </a:r>
          </a:p>
          <a:p>
            <a:pPr lvl="1"/>
            <a:r>
              <a:rPr lang="en-US" altLang="en-US" sz="1758" dirty="0">
                <a:ea typeface="ＭＳ Ｐゴシック" panose="020B0600070205080204" pitchFamily="34" charset="-128"/>
              </a:rPr>
              <a:t>Attributes: information that describes the class</a:t>
            </a:r>
          </a:p>
          <a:p>
            <a:pPr lvl="1"/>
            <a:r>
              <a:rPr lang="en-US" altLang="en-US" sz="1758" dirty="0">
                <a:ea typeface="ＭＳ Ｐゴシック" panose="020B0600070205080204" pitchFamily="34" charset="-128"/>
              </a:rPr>
              <a:t>State: describes its values and relationships at a point in time</a:t>
            </a:r>
          </a:p>
          <a:p>
            <a:pPr lvl="1"/>
            <a:endParaRPr lang="en-US" altLang="en-US" sz="1758" dirty="0">
              <a:ea typeface="ＭＳ Ｐゴシック" panose="020B0600070205080204" pitchFamily="34" charset="-128"/>
            </a:endParaRPr>
          </a:p>
          <a:p>
            <a:r>
              <a:rPr lang="en-US" altLang="en-US" sz="1898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Methods &amp; Messages</a:t>
            </a:r>
          </a:p>
          <a:p>
            <a:pPr lvl="1"/>
            <a:r>
              <a:rPr lang="en-US" altLang="en-US" sz="1758" dirty="0">
                <a:ea typeface="ＭＳ Ｐゴシック" panose="020B0600070205080204" pitchFamily="34" charset="-128"/>
              </a:rPr>
              <a:t>Methods: the behavior of a class</a:t>
            </a:r>
          </a:p>
          <a:p>
            <a:pPr lvl="1"/>
            <a:r>
              <a:rPr lang="en-US" altLang="en-US" sz="1758" dirty="0">
                <a:ea typeface="ＭＳ Ｐゴシック" panose="020B0600070205080204" pitchFamily="34" charset="-128"/>
              </a:rPr>
              <a:t>Messages: information sent to an object to trigger a method (procedure call)</a:t>
            </a:r>
          </a:p>
        </p:txBody>
      </p:sp>
    </p:spTree>
    <p:extLst>
      <p:ext uri="{BB962C8B-B14F-4D97-AF65-F5344CB8AC3E}">
        <p14:creationId xmlns:p14="http://schemas.microsoft.com/office/powerpoint/2010/main" val="6687901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2857656" y="1125141"/>
            <a:ext cx="5938242" cy="1002358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Characteristics of </a:t>
            </a:r>
            <a:r>
              <a:rPr lang="en-US" altLang="en-US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Object-Oriented Systems </a:t>
            </a:r>
            <a:r>
              <a:rPr lang="en-US" altLang="en-US" dirty="0">
                <a:ea typeface="ＭＳ Ｐゴシック" panose="020B0600070205080204" pitchFamily="34" charset="-128"/>
              </a:rPr>
              <a:t>(cont.)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1601763" y="2250282"/>
            <a:ext cx="5938242" cy="2893219"/>
          </a:xfrm>
        </p:spPr>
        <p:txBody>
          <a:bodyPr/>
          <a:lstStyle/>
          <a:p>
            <a:r>
              <a:rPr lang="en-US" altLang="en-US" sz="2110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Encapsulation &amp; information hiding</a:t>
            </a:r>
          </a:p>
          <a:p>
            <a:pPr lvl="1"/>
            <a:r>
              <a:rPr lang="en-US" altLang="en-US" sz="1758" dirty="0">
                <a:ea typeface="ＭＳ Ｐゴシック" panose="020B0600070205080204" pitchFamily="34" charset="-128"/>
              </a:rPr>
              <a:t>Encapsulation: combination of process &amp; data</a:t>
            </a:r>
          </a:p>
          <a:p>
            <a:pPr lvl="1"/>
            <a:r>
              <a:rPr lang="en-US" altLang="en-US" sz="1758" dirty="0">
                <a:ea typeface="ＭＳ Ｐゴシック" panose="020B0600070205080204" pitchFamily="34" charset="-128"/>
              </a:rPr>
              <a:t>Information hiding: functionality is hidden</a:t>
            </a:r>
          </a:p>
          <a:p>
            <a:r>
              <a:rPr lang="en-US" altLang="en-US" sz="2110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Inheritance</a:t>
            </a:r>
          </a:p>
          <a:p>
            <a:pPr lvl="1"/>
            <a:r>
              <a:rPr lang="en-US" altLang="en-US" sz="1758" dirty="0">
                <a:ea typeface="ＭＳ Ｐゴシック" panose="020B0600070205080204" pitchFamily="34" charset="-128"/>
              </a:rPr>
              <a:t>General classes are created (</a:t>
            </a:r>
            <a:r>
              <a:rPr lang="en-US" altLang="en-US" sz="1758" dirty="0" err="1">
                <a:ea typeface="ＭＳ Ｐゴシック" panose="020B0600070205080204" pitchFamily="34" charset="-128"/>
              </a:rPr>
              <a:t>superclasses</a:t>
            </a:r>
            <a:r>
              <a:rPr lang="en-US" altLang="en-US" sz="1758" dirty="0">
                <a:ea typeface="ＭＳ Ｐゴシック" panose="020B0600070205080204" pitchFamily="34" charset="-128"/>
              </a:rPr>
              <a:t>)</a:t>
            </a:r>
          </a:p>
          <a:p>
            <a:pPr lvl="1"/>
            <a:r>
              <a:rPr lang="en-US" altLang="en-US" sz="1758" dirty="0">
                <a:ea typeface="ＭＳ Ｐゴシック" panose="020B0600070205080204" pitchFamily="34" charset="-128"/>
              </a:rPr>
              <a:t>Subclasses can inherit data and methods from a superclass</a:t>
            </a:r>
          </a:p>
        </p:txBody>
      </p:sp>
    </p:spTree>
    <p:extLst>
      <p:ext uri="{BB962C8B-B14F-4D97-AF65-F5344CB8AC3E}">
        <p14:creationId xmlns:p14="http://schemas.microsoft.com/office/powerpoint/2010/main" val="28446595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2900958" y="685800"/>
            <a:ext cx="5938242" cy="1002358"/>
          </a:xfrm>
        </p:spPr>
        <p:txBody>
          <a:bodyPr>
            <a:normAutofit fontScale="90000"/>
          </a:bodyPr>
          <a:lstStyle/>
          <a:p>
            <a:br>
              <a:rPr lang="en-US" altLang="en-US" sz="3797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Characteristics of Object-Oriented Systems (cont.)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1601763" y="2196703"/>
            <a:ext cx="5938242" cy="2839641"/>
          </a:xfrm>
        </p:spPr>
        <p:txBody>
          <a:bodyPr/>
          <a:lstStyle/>
          <a:p>
            <a:r>
              <a:rPr lang="en-US" altLang="en-US" sz="2110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Polymorphism &amp; dynamic binding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Polymorphism: the same message can have different meanings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Dynamic binding: type of object is not determined until run-time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Contrast with static binding</a:t>
            </a:r>
          </a:p>
        </p:txBody>
      </p:sp>
    </p:spTree>
    <p:extLst>
      <p:ext uri="{BB962C8B-B14F-4D97-AF65-F5344CB8AC3E}">
        <p14:creationId xmlns:p14="http://schemas.microsoft.com/office/powerpoint/2010/main" val="306850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Object-Oriented Systems Analysis &amp; Design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110" b="1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Use-case</a:t>
            </a:r>
            <a:r>
              <a:rPr lang="en-US" altLang="en-US" sz="2110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 driven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Use-cases define the behavior of a system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Each use-case focuses on one business process</a:t>
            </a:r>
          </a:p>
          <a:p>
            <a:r>
              <a:rPr lang="en-US" altLang="en-US" sz="2110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Architecture centric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Functional (external) view: focuses on the user’s perspective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Static (structural) view: focuses on attributes, methods, classes &amp; relationships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Dynamic (behavioral) view: focuses on messages between classes and resulting behaviors</a:t>
            </a:r>
          </a:p>
        </p:txBody>
      </p:sp>
    </p:spTree>
    <p:extLst>
      <p:ext uri="{BB962C8B-B14F-4D97-AF65-F5344CB8AC3E}">
        <p14:creationId xmlns:p14="http://schemas.microsoft.com/office/powerpoint/2010/main" val="9831517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Object-Oriented Systems Analysis &amp; Design (cont.)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110" dirty="0">
                <a:ea typeface="ＭＳ Ｐゴシック" panose="020B0600070205080204" pitchFamily="34" charset="-128"/>
              </a:rPr>
              <a:t>Iterative &amp; incremental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Undergoes continuous testing &amp; refinement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The analyst understands the system better over time</a:t>
            </a:r>
          </a:p>
          <a:p>
            <a:r>
              <a:rPr lang="en-US" altLang="en-US" sz="2110" dirty="0">
                <a:ea typeface="ＭＳ Ｐゴシック" panose="020B0600070205080204" pitchFamily="34" charset="-128"/>
              </a:rPr>
              <a:t>Benefits of OOSAD</a:t>
            </a:r>
          </a:p>
          <a:p>
            <a:pPr lvl="1"/>
            <a:r>
              <a:rPr lang="en-US" altLang="en-US" sz="1758" dirty="0">
                <a:ea typeface="ＭＳ Ｐゴシック" panose="020B0600070205080204" pitchFamily="34" charset="-128"/>
              </a:rPr>
              <a:t>Break a complex system into smaller, more manageable modules</a:t>
            </a:r>
          </a:p>
          <a:p>
            <a:pPr lvl="1"/>
            <a:r>
              <a:rPr lang="en-US" altLang="en-US" sz="1758" dirty="0">
                <a:ea typeface="ＭＳ Ｐゴシック" panose="020B0600070205080204" pitchFamily="34" charset="-128"/>
              </a:rPr>
              <a:t>Work on modules individually</a:t>
            </a:r>
          </a:p>
        </p:txBody>
      </p:sp>
    </p:spTree>
    <p:extLst>
      <p:ext uri="{BB962C8B-B14F-4D97-AF65-F5344CB8AC3E}">
        <p14:creationId xmlns:p14="http://schemas.microsoft.com/office/powerpoint/2010/main" val="1342703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A621E-7775-45EE-8E10-81DD7AD15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304800"/>
            <a:ext cx="8228649" cy="1524000"/>
          </a:xfrm>
        </p:spPr>
        <p:txBody>
          <a:bodyPr>
            <a:normAutofit/>
          </a:bodyPr>
          <a:lstStyle/>
          <a:p>
            <a:r>
              <a:rPr lang="en-US" dirty="0"/>
              <a:t>Introduction to </a:t>
            </a:r>
            <a:br>
              <a:rPr lang="en-US" dirty="0"/>
            </a:br>
            <a:r>
              <a:rPr lang="en-US" sz="3200" b="0" i="0" dirty="0">
                <a:effectLst/>
                <a:latin typeface="Open Sans" panose="020B0606030504020204" pitchFamily="34" charset="0"/>
              </a:rPr>
              <a:t>Object Oriented System </a:t>
            </a:r>
            <a:br>
              <a:rPr lang="en-US" sz="3200" b="0" i="0" dirty="0">
                <a:effectLst/>
                <a:latin typeface="Open Sans" panose="020B0606030504020204" pitchFamily="34" charset="0"/>
              </a:rPr>
            </a:br>
            <a:r>
              <a:rPr lang="en-US" sz="3200" b="0" i="0" dirty="0">
                <a:effectLst/>
                <a:latin typeface="Open Sans" panose="020B0606030504020204" pitchFamily="34" charset="0"/>
              </a:rPr>
              <a:t>Analysis and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555D0-A698-4442-B8D2-BD93A7320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436" y="2362200"/>
            <a:ext cx="8228649" cy="4269826"/>
          </a:xfrm>
        </p:spPr>
        <p:txBody>
          <a:bodyPr/>
          <a:lstStyle/>
          <a:p>
            <a:pPr algn="just"/>
            <a:r>
              <a:rPr lang="en-US" sz="2400" b="0" i="0" dirty="0">
                <a:effectLst/>
                <a:latin typeface="Open Sans" panose="020B0606030504020204" pitchFamily="34" charset="0"/>
              </a:rPr>
              <a:t>Course Object Oriented System Analysis and Design includes the advanced concepts of software development approach using design visual tool Unified Modelling Language. </a:t>
            </a:r>
          </a:p>
          <a:p>
            <a:pPr algn="just"/>
            <a:r>
              <a:rPr lang="en-US" sz="2400" b="0" i="0" dirty="0">
                <a:effectLst/>
                <a:latin typeface="Open Sans" panose="020B0606030504020204" pitchFamily="34" charset="0"/>
              </a:rPr>
              <a:t>This course will be the foundation and prerequisite for computer science faculty student who specifies in software engineering subject.</a:t>
            </a:r>
            <a:endParaRPr lang="en-US" sz="2738" dirty="0"/>
          </a:p>
        </p:txBody>
      </p:sp>
    </p:spTree>
    <p:extLst>
      <p:ext uri="{BB962C8B-B14F-4D97-AF65-F5344CB8AC3E}">
        <p14:creationId xmlns:p14="http://schemas.microsoft.com/office/powerpoint/2010/main" val="4202799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The Unified Process</a:t>
            </a:r>
          </a:p>
        </p:txBody>
      </p:sp>
      <p:sp>
        <p:nvSpPr>
          <p:cNvPr id="35843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A specific methodology that maps out when and how to use the various UML techniques for object-oriented analysis and design</a:t>
            </a:r>
          </a:p>
          <a:p>
            <a:pPr eaLnBrk="1" hangingPunct="1"/>
            <a:r>
              <a:rPr lang="en-US" altLang="en-US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A two-dimensional process consisting of phases and workflows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Phases are time periods in development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Workflows are the tasks that occur in each phase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Activities in both phases &amp; workflows will overlap</a:t>
            </a:r>
          </a:p>
        </p:txBody>
      </p:sp>
    </p:spTree>
    <p:extLst>
      <p:ext uri="{BB962C8B-B14F-4D97-AF65-F5344CB8AC3E}">
        <p14:creationId xmlns:p14="http://schemas.microsoft.com/office/powerpoint/2010/main" val="16755469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1763" y="938735"/>
            <a:ext cx="5938242" cy="61503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The Unified Process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246" t="28652" r="28327" b="14416"/>
          <a:stretch/>
        </p:blipFill>
        <p:spPr>
          <a:xfrm>
            <a:off x="2006668" y="2057400"/>
            <a:ext cx="5128431" cy="378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5942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2000672" y="762000"/>
            <a:ext cx="7067128" cy="11430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Unified Process Phases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2459831" y="2133600"/>
            <a:ext cx="5464969" cy="34290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2110" dirty="0">
                <a:ea typeface="ＭＳ Ｐゴシック" panose="020B0600070205080204" pitchFamily="34" charset="-128"/>
              </a:rPr>
              <a:t>Inception</a:t>
            </a:r>
          </a:p>
          <a:p>
            <a:pPr lvl="1" eaLnBrk="1" hangingPunct="1"/>
            <a:r>
              <a:rPr lang="en-US" altLang="en-US" sz="1758" dirty="0">
                <a:ea typeface="ＭＳ Ｐゴシック" panose="020B0600070205080204" pitchFamily="34" charset="-128"/>
              </a:rPr>
              <a:t>Feasibility analyses performed</a:t>
            </a:r>
          </a:p>
          <a:p>
            <a:pPr lvl="1" eaLnBrk="1" hangingPunct="1"/>
            <a:r>
              <a:rPr lang="en-US" altLang="en-US" sz="1758" dirty="0">
                <a:ea typeface="ＭＳ Ｐゴシック" panose="020B0600070205080204" pitchFamily="34" charset="-128"/>
              </a:rPr>
              <a:t>Workflows vary but focus is on business modeling &amp; requirements gathering</a:t>
            </a:r>
          </a:p>
          <a:p>
            <a:pPr>
              <a:spcBef>
                <a:spcPts val="422"/>
              </a:spcBef>
            </a:pPr>
            <a:r>
              <a:rPr lang="en-US" altLang="en-US" sz="2110" dirty="0">
                <a:ea typeface="ＭＳ Ｐゴシック" panose="020B0600070205080204" pitchFamily="34" charset="-128"/>
              </a:rPr>
              <a:t>Elaboration</a:t>
            </a:r>
          </a:p>
          <a:p>
            <a:pPr lvl="1">
              <a:spcBef>
                <a:spcPts val="422"/>
              </a:spcBef>
            </a:pPr>
            <a:r>
              <a:rPr lang="en-US" altLang="en-US" sz="1758" dirty="0">
                <a:ea typeface="ＭＳ Ｐゴシック" panose="020B0600070205080204" pitchFamily="34" charset="-128"/>
              </a:rPr>
              <a:t>Heavy focus on analysis &amp; design</a:t>
            </a:r>
          </a:p>
          <a:p>
            <a:pPr lvl="1">
              <a:spcBef>
                <a:spcPts val="422"/>
              </a:spcBef>
            </a:pPr>
            <a:r>
              <a:rPr lang="en-US" altLang="en-US" sz="1758" dirty="0">
                <a:ea typeface="ＭＳ Ｐゴシック" panose="020B0600070205080204" pitchFamily="34" charset="-128"/>
              </a:rPr>
              <a:t>Other workflows may be included</a:t>
            </a:r>
          </a:p>
          <a:p>
            <a:pPr>
              <a:spcBef>
                <a:spcPts val="422"/>
              </a:spcBef>
            </a:pPr>
            <a:r>
              <a:rPr lang="en-US" altLang="en-US" sz="2110" dirty="0">
                <a:ea typeface="ＭＳ Ｐゴシック" panose="020B0600070205080204" pitchFamily="34" charset="-128"/>
              </a:rPr>
              <a:t>Construction: Focus on programming (implementation)</a:t>
            </a:r>
          </a:p>
          <a:p>
            <a:pPr>
              <a:spcBef>
                <a:spcPts val="422"/>
              </a:spcBef>
            </a:pPr>
            <a:r>
              <a:rPr lang="en-US" altLang="en-US" sz="2110" dirty="0">
                <a:ea typeface="ＭＳ Ｐゴシック" panose="020B0600070205080204" pitchFamily="34" charset="-128"/>
              </a:rPr>
              <a:t>Transition--Focus on testing &amp; deployment</a:t>
            </a:r>
          </a:p>
        </p:txBody>
      </p:sp>
    </p:spTree>
    <p:extLst>
      <p:ext uri="{BB962C8B-B14F-4D97-AF65-F5344CB8AC3E}">
        <p14:creationId xmlns:p14="http://schemas.microsoft.com/office/powerpoint/2010/main" val="30661296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1772072" y="990600"/>
            <a:ext cx="7067128" cy="11430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Engineering Workflows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120926" y="2271490"/>
            <a:ext cx="3508473" cy="2764854"/>
          </a:xfrm>
        </p:spPr>
        <p:txBody>
          <a:bodyPr>
            <a:normAutofit/>
          </a:bodyPr>
          <a:lstStyle/>
          <a:p>
            <a:pPr>
              <a:spcBef>
                <a:spcPts val="704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Business modeling</a:t>
            </a:r>
          </a:p>
          <a:p>
            <a:pPr>
              <a:spcBef>
                <a:spcPts val="704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Requirements</a:t>
            </a:r>
          </a:p>
          <a:p>
            <a:pPr>
              <a:spcBef>
                <a:spcPts val="704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Analysis</a:t>
            </a:r>
          </a:p>
          <a:p>
            <a:pPr>
              <a:spcBef>
                <a:spcPts val="704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Design</a:t>
            </a:r>
          </a:p>
          <a:p>
            <a:pPr>
              <a:spcBef>
                <a:spcPts val="704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Implementation</a:t>
            </a:r>
          </a:p>
          <a:p>
            <a:pPr>
              <a:spcBef>
                <a:spcPts val="704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Testing</a:t>
            </a:r>
          </a:p>
          <a:p>
            <a:pPr>
              <a:spcBef>
                <a:spcPts val="704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8439197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1848272" y="914400"/>
            <a:ext cx="7067128" cy="11430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Supporting Workflows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2558356" y="2271490"/>
            <a:ext cx="5518844" cy="3086323"/>
          </a:xfrm>
        </p:spPr>
        <p:txBody>
          <a:bodyPr>
            <a:normAutofit/>
          </a:bodyPr>
          <a:lstStyle/>
          <a:p>
            <a:pPr>
              <a:spcBef>
                <a:spcPts val="704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Project management</a:t>
            </a:r>
          </a:p>
          <a:p>
            <a:pPr>
              <a:spcBef>
                <a:spcPts val="704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Configuration and change management</a:t>
            </a:r>
          </a:p>
          <a:p>
            <a:pPr>
              <a:spcBef>
                <a:spcPts val="704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Environment</a:t>
            </a:r>
          </a:p>
          <a:p>
            <a:pPr>
              <a:spcBef>
                <a:spcPts val="704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Operations and support*</a:t>
            </a:r>
          </a:p>
          <a:p>
            <a:pPr>
              <a:spcBef>
                <a:spcPts val="704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Infrastructure management*</a:t>
            </a: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* Part of the </a:t>
            </a:r>
            <a:r>
              <a:rPr lang="en-US" altLang="en-US" i="1" dirty="0">
                <a:ea typeface="ＭＳ Ｐゴシック" panose="020B0600070205080204" pitchFamily="34" charset="-128"/>
              </a:rPr>
              <a:t>enhanced</a:t>
            </a:r>
            <a:r>
              <a:rPr lang="en-US" altLang="en-US" dirty="0">
                <a:ea typeface="ＭＳ Ｐゴシック" panose="020B0600070205080204" pitchFamily="34" charset="-128"/>
              </a:rPr>
              <a:t> unified process</a:t>
            </a:r>
          </a:p>
        </p:txBody>
      </p:sp>
    </p:spTree>
    <p:extLst>
      <p:ext uri="{BB962C8B-B14F-4D97-AF65-F5344CB8AC3E}">
        <p14:creationId xmlns:p14="http://schemas.microsoft.com/office/powerpoint/2010/main" val="11383420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2291358" y="1207442"/>
            <a:ext cx="5938242" cy="1002358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Extensions to the Unified Process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2107407" y="2271490"/>
            <a:ext cx="5250656" cy="2496964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2110" dirty="0">
                <a:ea typeface="ＭＳ Ｐゴシック" panose="020B0600070205080204" pitchFamily="34" charset="-128"/>
              </a:rPr>
              <a:t>The Unified Process does not include: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Staffing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Budgeting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Contract management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Maintenance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Operations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Support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Cross- or inter-project issues</a:t>
            </a:r>
          </a:p>
        </p:txBody>
      </p:sp>
    </p:spTree>
    <p:extLst>
      <p:ext uri="{BB962C8B-B14F-4D97-AF65-F5344CB8AC3E}">
        <p14:creationId xmlns:p14="http://schemas.microsoft.com/office/powerpoint/2010/main" val="37015022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2900958" y="533400"/>
            <a:ext cx="5938242" cy="1002358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Extensions to the Unified Process (cont.)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1893094" y="1875235"/>
            <a:ext cx="5488409" cy="3407792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2110" dirty="0">
                <a:ea typeface="ＭＳ Ｐゴシック" panose="020B0600070205080204" pitchFamily="34" charset="-128"/>
              </a:rPr>
              <a:t>Add a Production Phase to address issues after the product has been deployed</a:t>
            </a:r>
          </a:p>
          <a:p>
            <a:pPr>
              <a:spcBef>
                <a:spcPts val="422"/>
              </a:spcBef>
            </a:pPr>
            <a:r>
              <a:rPr lang="en-US" altLang="en-US" sz="2110" dirty="0">
                <a:ea typeface="ＭＳ Ｐゴシック" panose="020B0600070205080204" pitchFamily="34" charset="-128"/>
              </a:rPr>
              <a:t>New Workflows:</a:t>
            </a:r>
          </a:p>
          <a:p>
            <a:pPr lvl="1">
              <a:spcBef>
                <a:spcPct val="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Operations &amp; Support</a:t>
            </a:r>
          </a:p>
          <a:p>
            <a:pPr lvl="1">
              <a:spcBef>
                <a:spcPct val="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Infrastructure management</a:t>
            </a:r>
          </a:p>
          <a:p>
            <a:pPr>
              <a:spcBef>
                <a:spcPts val="422"/>
              </a:spcBef>
            </a:pPr>
            <a:r>
              <a:rPr lang="en-US" altLang="en-US" sz="2110" dirty="0">
                <a:ea typeface="ＭＳ Ｐゴシック" panose="020B0600070205080204" pitchFamily="34" charset="-128"/>
              </a:rPr>
              <a:t>Modifications to existing workflows:</a:t>
            </a:r>
          </a:p>
          <a:p>
            <a:pPr lvl="1">
              <a:spcBef>
                <a:spcPct val="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Test workflow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Deployment workflow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Environment workflow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Project Management workflow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Configuration &amp; change management workflow</a:t>
            </a:r>
          </a:p>
        </p:txBody>
      </p:sp>
    </p:spTree>
    <p:extLst>
      <p:ext uri="{BB962C8B-B14F-4D97-AF65-F5344CB8AC3E}">
        <p14:creationId xmlns:p14="http://schemas.microsoft.com/office/powerpoint/2010/main" val="16044228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Unified Modeling Language</a:t>
            </a:r>
          </a:p>
        </p:txBody>
      </p:sp>
      <p:sp>
        <p:nvSpPr>
          <p:cNvPr id="43011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110" dirty="0">
                <a:ea typeface="ＭＳ Ｐゴシック" panose="020B0600070205080204" pitchFamily="34" charset="-128"/>
              </a:rPr>
              <a:t>Provides a common vocabulary of object-oriented terms and diagramming techniques rich enough to model any systems development project from analysis through implementation</a:t>
            </a:r>
          </a:p>
          <a:p>
            <a:pPr eaLnBrk="1" hangingPunct="1"/>
            <a:r>
              <a:rPr lang="en-US" altLang="en-US" sz="2110" dirty="0">
                <a:ea typeface="ＭＳ Ｐゴシック" panose="020B0600070205080204" pitchFamily="34" charset="-128"/>
              </a:rPr>
              <a:t>Version 2.5 has 15 diagrams in 2 major groups:</a:t>
            </a:r>
          </a:p>
          <a:p>
            <a:pPr lvl="1" eaLnBrk="1" hangingPunct="1"/>
            <a:r>
              <a:rPr lang="en-US" altLang="en-US" sz="1800" dirty="0">
                <a:ea typeface="ＭＳ Ｐゴシック" panose="020B0600070205080204" pitchFamily="34" charset="-128"/>
              </a:rPr>
              <a:t>Structure diagrams</a:t>
            </a:r>
          </a:p>
          <a:p>
            <a:pPr lvl="1" eaLnBrk="1" hangingPunct="1"/>
            <a:r>
              <a:rPr lang="en-US" altLang="en-US" sz="1800" dirty="0">
                <a:ea typeface="ＭＳ Ｐゴシック" panose="020B0600070205080204" pitchFamily="34" charset="-128"/>
              </a:rPr>
              <a:t>Behavior diagrams</a:t>
            </a:r>
          </a:p>
        </p:txBody>
      </p:sp>
    </p:spTree>
    <p:extLst>
      <p:ext uri="{BB962C8B-B14F-4D97-AF65-F5344CB8AC3E}">
        <p14:creationId xmlns:p14="http://schemas.microsoft.com/office/powerpoint/2010/main" val="30675180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UML Structure Diagrams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110">
                <a:ea typeface="ＭＳ Ｐゴシック" panose="020B0600070205080204" pitchFamily="34" charset="-128"/>
              </a:rPr>
              <a:t>Represent the data and static relationships in an information system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Class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Object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Package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Deployment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Component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Composite structure</a:t>
            </a:r>
          </a:p>
        </p:txBody>
      </p:sp>
    </p:spTree>
    <p:extLst>
      <p:ext uri="{BB962C8B-B14F-4D97-AF65-F5344CB8AC3E}">
        <p14:creationId xmlns:p14="http://schemas.microsoft.com/office/powerpoint/2010/main" val="2276798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2596158" y="762000"/>
            <a:ext cx="5938242" cy="1002358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UML Behavior Diagrams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sz="half" idx="1"/>
          </p:nvPr>
        </p:nvSpPr>
        <p:spPr>
          <a:xfrm>
            <a:off x="1533675" y="2057178"/>
            <a:ext cx="6076652" cy="1371823"/>
          </a:xfrm>
        </p:spPr>
        <p:txBody>
          <a:bodyPr/>
          <a:lstStyle/>
          <a:p>
            <a:pPr>
              <a:spcBef>
                <a:spcPts val="1187"/>
              </a:spcBef>
            </a:pPr>
            <a:r>
              <a:rPr lang="en-US" altLang="en-US" sz="2180">
                <a:ea typeface="ＭＳ Ｐゴシック" panose="020B0600070205080204" pitchFamily="34" charset="-128"/>
              </a:rPr>
              <a:t>Depict the dynamic relationships among the instances or objects that represent the business information system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121" y="3200402"/>
            <a:ext cx="6075760" cy="2114549"/>
          </a:xfrm>
          <a:ln>
            <a:miter lim="800000"/>
            <a:headEnd/>
            <a:tailEnd/>
          </a:ln>
        </p:spPr>
        <p:txBody>
          <a:bodyPr numCol="2" rtlCol="0">
            <a:noAutofit/>
          </a:bodyPr>
          <a:lstStyle/>
          <a:p>
            <a:pPr marL="509737" lvl="1" indent="-250149">
              <a:spcBef>
                <a:spcPts val="446"/>
              </a:spcBef>
              <a:buClr>
                <a:schemeClr val="accent1">
                  <a:lumMod val="75000"/>
                </a:schemeClr>
              </a:buClr>
              <a:defRPr/>
            </a:pPr>
            <a:r>
              <a:rPr lang="en-US" sz="1758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Activity</a:t>
            </a:r>
          </a:p>
          <a:p>
            <a:pPr marL="509737" lvl="1" indent="-250149">
              <a:spcBef>
                <a:spcPts val="446"/>
              </a:spcBef>
              <a:buClr>
                <a:schemeClr val="accent1">
                  <a:lumMod val="75000"/>
                </a:schemeClr>
              </a:buClr>
              <a:defRPr/>
            </a:pPr>
            <a:r>
              <a:rPr lang="en-US" sz="1758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Sequence</a:t>
            </a:r>
          </a:p>
          <a:p>
            <a:pPr marL="509737" lvl="1" indent="-250149">
              <a:spcBef>
                <a:spcPts val="446"/>
              </a:spcBef>
              <a:buClr>
                <a:schemeClr val="accent1">
                  <a:lumMod val="75000"/>
                </a:schemeClr>
              </a:buClr>
              <a:defRPr/>
            </a:pPr>
            <a:r>
              <a:rPr lang="en-US" sz="1758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Communication</a:t>
            </a:r>
          </a:p>
          <a:p>
            <a:pPr marL="509737" lvl="1" indent="-250149">
              <a:spcBef>
                <a:spcPts val="446"/>
              </a:spcBef>
              <a:buClr>
                <a:schemeClr val="accent1">
                  <a:lumMod val="75000"/>
                </a:schemeClr>
              </a:buClr>
              <a:defRPr/>
            </a:pPr>
            <a:r>
              <a:rPr lang="en-US" sz="1758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Interaction overview</a:t>
            </a:r>
          </a:p>
          <a:p>
            <a:pPr marL="509737" lvl="1" indent="-250149">
              <a:spcBef>
                <a:spcPts val="446"/>
              </a:spcBef>
              <a:buClr>
                <a:schemeClr val="accent1">
                  <a:lumMod val="75000"/>
                </a:schemeClr>
              </a:buClr>
              <a:defRPr/>
            </a:pPr>
            <a:r>
              <a:rPr lang="en-US" sz="1758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Timing</a:t>
            </a:r>
          </a:p>
          <a:p>
            <a:pPr marL="509737" lvl="1" indent="-250149">
              <a:spcBef>
                <a:spcPts val="446"/>
              </a:spcBef>
              <a:buClr>
                <a:schemeClr val="accent1">
                  <a:lumMod val="75000"/>
                </a:schemeClr>
              </a:buClr>
              <a:defRPr/>
            </a:pPr>
            <a:r>
              <a:rPr lang="en-US" sz="1758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Behavior state machine</a:t>
            </a:r>
          </a:p>
          <a:p>
            <a:pPr marL="509737" lvl="1" indent="-250149">
              <a:spcBef>
                <a:spcPts val="446"/>
              </a:spcBef>
              <a:buClr>
                <a:schemeClr val="accent1">
                  <a:lumMod val="75000"/>
                </a:schemeClr>
              </a:buClr>
              <a:defRPr/>
            </a:pPr>
            <a:r>
              <a:rPr lang="en-US" sz="1758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Protocol state machine,</a:t>
            </a:r>
          </a:p>
          <a:p>
            <a:pPr marL="509737" lvl="1" indent="-250149">
              <a:spcBef>
                <a:spcPts val="446"/>
              </a:spcBef>
              <a:buClr>
                <a:schemeClr val="accent1">
                  <a:lumMod val="75000"/>
                </a:schemeClr>
              </a:buClr>
              <a:defRPr/>
            </a:pPr>
            <a:r>
              <a:rPr lang="en-US" sz="1758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Use-case diagrams</a:t>
            </a:r>
          </a:p>
          <a:p>
            <a:pPr marL="259589" indent="-259589">
              <a:buClr>
                <a:schemeClr val="accent1">
                  <a:lumMod val="60000"/>
                  <a:lumOff val="40000"/>
                </a:schemeClr>
              </a:buClr>
              <a:defRPr/>
            </a:pPr>
            <a:endParaRPr lang="en-US" sz="239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434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CF8C3-1D24-46D8-89EF-2B078CB4B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DDD26-8614-4508-B67B-E68BE6F6E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Open Sans" panose="020B0606030504020204" pitchFamily="34" charset="0"/>
              </a:rPr>
              <a:t>LO1</a:t>
            </a:r>
            <a:r>
              <a:rPr lang="en-US" sz="2400" b="0" i="0" dirty="0">
                <a:effectLst/>
                <a:latin typeface="Open Sans" panose="020B0606030504020204" pitchFamily="34" charset="0"/>
              </a:rPr>
              <a:t> Conceive the basics concepts of object oriented analysis and design.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Open Sans" panose="020B0606030504020204" pitchFamily="34" charset="0"/>
              </a:rPr>
              <a:t>LO2</a:t>
            </a:r>
            <a:r>
              <a:rPr lang="en-US" sz="2400" b="0" i="0" dirty="0">
                <a:effectLst/>
                <a:latin typeface="Open Sans" panose="020B0606030504020204" pitchFamily="34" charset="0"/>
              </a:rPr>
              <a:t> Use the knowledge to develop documentation for object oriented software analysis and design using Unified Modelling Language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Open Sans" panose="020B0606030504020204" pitchFamily="34" charset="0"/>
              </a:rPr>
              <a:t>LO3</a:t>
            </a:r>
            <a:r>
              <a:rPr lang="en-US" sz="2400" b="0" i="0" dirty="0">
                <a:effectLst/>
                <a:latin typeface="Open Sans" panose="020B0606030504020204" pitchFamily="34" charset="0"/>
              </a:rPr>
              <a:t> Analyze any problem in any software application and find out the alternative solutions using object oriented analysis and design approach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Open Sans" panose="020B0606030504020204" pitchFamily="34" charset="0"/>
              </a:rPr>
              <a:t>LO4</a:t>
            </a:r>
            <a:r>
              <a:rPr lang="en-US" sz="2400" b="0" i="0" dirty="0">
                <a:effectLst/>
                <a:latin typeface="Open Sans" panose="020B0606030504020204" pitchFamily="34" charset="0"/>
              </a:rPr>
              <a:t> Manage the software process and build software development teams based on object oriented analysis and design approach</a:t>
            </a:r>
          </a:p>
        </p:txBody>
      </p:sp>
    </p:spTree>
    <p:extLst>
      <p:ext uri="{BB962C8B-B14F-4D97-AF65-F5344CB8AC3E}">
        <p14:creationId xmlns:p14="http://schemas.microsoft.com/office/powerpoint/2010/main" val="1249637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1601763" y="938734"/>
            <a:ext cx="5938242" cy="829345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Arial" pitchFamily="34" charset="0"/>
              <a:buChar char="•"/>
              <a:defRPr/>
            </a:pPr>
            <a:r>
              <a:rPr lang="en-US" sz="2110" dirty="0">
                <a:ea typeface="ＭＳ Ｐゴシック" charset="-128"/>
              </a:rPr>
              <a:t>All systems development projects follow essentially the same process, called the system development life cycle (SDLC)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sz="2110" dirty="0">
                <a:ea typeface="ＭＳ Ｐゴシック" charset="-128"/>
              </a:rPr>
              <a:t>System development methodologies are formalized approaches to implementing SDLCs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sz="2110" dirty="0">
                <a:ea typeface="ＭＳ Ｐゴシック" charset="-128"/>
              </a:rPr>
              <a:t>The systems analyst needs a variety of skills and plays a number of different roles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sz="2110" dirty="0">
                <a:ea typeface="ＭＳ Ｐゴシック" charset="-128"/>
              </a:rPr>
              <a:t>Object-oriented systems differ from traditional systems </a:t>
            </a:r>
          </a:p>
        </p:txBody>
      </p:sp>
    </p:spTree>
    <p:extLst>
      <p:ext uri="{BB962C8B-B14F-4D97-AF65-F5344CB8AC3E}">
        <p14:creationId xmlns:p14="http://schemas.microsoft.com/office/powerpoint/2010/main" val="31621551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1601763" y="938734"/>
            <a:ext cx="5938242" cy="882923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Summary </a:t>
            </a:r>
            <a:r>
              <a:rPr lang="en-US" altLang="en-US" sz="2000" dirty="0">
                <a:ea typeface="ＭＳ Ｐゴシック" panose="020B0600070205080204" pitchFamily="34" charset="-128"/>
              </a:rPr>
              <a:t>(cont’d)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1601763" y="1928814"/>
            <a:ext cx="5938242" cy="3386584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2110">
                <a:ea typeface="ＭＳ Ｐゴシック" panose="020B0600070205080204" pitchFamily="34" charset="-128"/>
              </a:rPr>
              <a:t>Object-Oriented Systems Analysis and Design (OOSAD) uses a use-case-driven, architecture-centric, iterative, and incremental information systems development approach</a:t>
            </a:r>
          </a:p>
          <a:p>
            <a:pPr eaLnBrk="1" hangingPunct="1"/>
            <a:r>
              <a:rPr lang="en-US" altLang="en-US" sz="2110">
                <a:ea typeface="ＭＳ Ｐゴシック" panose="020B0600070205080204" pitchFamily="34" charset="-128"/>
              </a:rPr>
              <a:t>The Unified Process is a two-dimensional systems development process described with a set of phases and workflows</a:t>
            </a:r>
          </a:p>
          <a:p>
            <a:pPr eaLnBrk="1" hangingPunct="1"/>
            <a:r>
              <a:rPr lang="en-US" altLang="en-US" sz="2110">
                <a:ea typeface="ＭＳ Ｐゴシック" panose="020B0600070205080204" pitchFamily="34" charset="-128"/>
              </a:rPr>
              <a:t>The Unified Modeling Language, or UML, is a standard set of diagramming techniques</a:t>
            </a:r>
          </a:p>
        </p:txBody>
      </p:sp>
    </p:spTree>
    <p:extLst>
      <p:ext uri="{BB962C8B-B14F-4D97-AF65-F5344CB8AC3E}">
        <p14:creationId xmlns:p14="http://schemas.microsoft.com/office/powerpoint/2010/main" val="17008256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04808" y="816114"/>
            <a:ext cx="25197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References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11350" y="1981200"/>
            <a:ext cx="6837114" cy="3040422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110" dirty="0">
                <a:ea typeface="ＭＳ Ｐゴシック" panose="020B0600070205080204" pitchFamily="34" charset="-128"/>
              </a:rPr>
              <a:t>Denis, </a:t>
            </a:r>
            <a:r>
              <a:rPr lang="en-US" altLang="en-US" sz="2110" dirty="0" err="1">
                <a:ea typeface="ＭＳ Ｐゴシック" panose="020B0600070205080204" pitchFamily="34" charset="-128"/>
              </a:rPr>
              <a:t>Wixom,Tegarden</a:t>
            </a:r>
            <a:r>
              <a:rPr lang="en-US" altLang="en-US" sz="2110" dirty="0">
                <a:ea typeface="ＭＳ Ｐゴシック" panose="020B0600070205080204" pitchFamily="34" charset="-128"/>
              </a:rPr>
              <a:t>. (2015). Systems Analysis and Design: An Object-Oriented Approach with UML. 5</a:t>
            </a:r>
            <a:r>
              <a:rPr lang="en-US" altLang="en-US" sz="2110" baseline="30000" dirty="0">
                <a:ea typeface="ＭＳ Ｐゴシック" panose="020B0600070205080204" pitchFamily="34" charset="-128"/>
              </a:rPr>
              <a:t>th</a:t>
            </a:r>
            <a:r>
              <a:rPr lang="en-US" altLang="en-US" sz="2110" dirty="0">
                <a:ea typeface="ＭＳ Ｐゴシック" panose="020B0600070205080204" pitchFamily="34" charset="-128"/>
              </a:rPr>
              <a:t> edition. </a:t>
            </a:r>
            <a:r>
              <a:rPr lang="en-US" sz="2400" dirty="0"/>
              <a:t>ISBN: 978-1-118-80467-4,</a:t>
            </a:r>
            <a:r>
              <a:rPr lang="en-US" altLang="en-US" sz="2110" dirty="0">
                <a:ea typeface="ＭＳ Ｐゴシック" panose="020B0600070205080204" pitchFamily="34" charset="-128"/>
              </a:rPr>
              <a:t> John Wiley &amp; Sons, </a:t>
            </a:r>
            <a:r>
              <a:rPr lang="en-US" altLang="en-US" sz="2110" dirty="0" err="1">
                <a:ea typeface="ＭＳ Ｐゴシック" panose="020B0600070205080204" pitchFamily="34" charset="-128"/>
              </a:rPr>
              <a:t>Inc</a:t>
            </a:r>
            <a:r>
              <a:rPr lang="en-US" altLang="en-US" sz="2110" dirty="0">
                <a:ea typeface="ＭＳ Ｐゴシック" panose="020B0600070205080204" pitchFamily="34" charset="-128"/>
              </a:rPr>
              <a:t>, Denver (USA)</a:t>
            </a:r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600200"/>
            <a:ext cx="7772400" cy="792088"/>
          </a:xfrm>
        </p:spPr>
        <p:txBody>
          <a:bodyPr>
            <a:noAutofit/>
          </a:bodyPr>
          <a:lstStyle/>
          <a:p>
            <a:r>
              <a:rPr lang="en-US" sz="2400" dirty="0"/>
              <a:t>Some important notes in developing presentation file for online resources:</a:t>
            </a:r>
            <a:endParaRPr lang="id-ID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514600"/>
            <a:ext cx="7543800" cy="41148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Please complete each presentation files with Learning Objectives information.</a:t>
            </a:r>
          </a:p>
          <a:p>
            <a:r>
              <a:rPr lang="en-US" sz="2400" dirty="0"/>
              <a:t>Please make sure to make Acknowledgement slide if you are using PowerPoint slides from textbook or the content of the slides are mainly adopted from the textbook.</a:t>
            </a:r>
          </a:p>
          <a:p>
            <a:r>
              <a:rPr lang="en-US" sz="2400" dirty="0"/>
              <a:t>If you are adding picture or information from other sources, please give reference footnote on the slide.</a:t>
            </a:r>
          </a:p>
          <a:p>
            <a:r>
              <a:rPr lang="en-US" sz="2400" dirty="0"/>
              <a:t>URL of the reference must be written in complete format, e.g. </a:t>
            </a:r>
            <a:r>
              <a:rPr lang="en-US" sz="2400" u="sng" dirty="0">
                <a:hlinkClick r:id="rId2"/>
              </a:rPr>
              <a:t>http://www.cocktailsoftheworld.com/uploads/pics/Jtho.jpeg</a:t>
            </a:r>
            <a:endParaRPr lang="en-US" sz="2400" dirty="0"/>
          </a:p>
          <a:p>
            <a:r>
              <a:rPr lang="en-US" sz="2400" dirty="0"/>
              <a:t>References slide must contain all references that have been used in the slides.</a:t>
            </a:r>
          </a:p>
          <a:p>
            <a:endParaRPr lang="en-US" sz="2400" dirty="0"/>
          </a:p>
          <a:p>
            <a:endParaRPr lang="id-ID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048000" y="816114"/>
            <a:ext cx="37112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Important Notes</a:t>
            </a:r>
          </a:p>
        </p:txBody>
      </p:sp>
    </p:spTree>
    <p:extLst>
      <p:ext uri="{BB962C8B-B14F-4D97-AF65-F5344CB8AC3E}">
        <p14:creationId xmlns:p14="http://schemas.microsoft.com/office/powerpoint/2010/main" val="2516975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2F026-B940-4029-9120-FB928D9BC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INFORMATION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4B6DE-0C55-474F-B1C3-38EBCF28EE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72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2B0F4-8BE1-4D37-B8C0-7C150B3BD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Weight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3205EF2-7AF4-41B9-AE88-F605DED3B7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344894"/>
              </p:ext>
            </p:extLst>
          </p:nvPr>
        </p:nvGraphicFramePr>
        <p:xfrm>
          <a:off x="998599" y="1900488"/>
          <a:ext cx="8145401" cy="3637914"/>
        </p:xfrm>
        <a:graphic>
          <a:graphicData uri="http://schemas.openxmlformats.org/drawingml/2006/table">
            <a:tbl>
              <a:tblPr/>
              <a:tblGrid>
                <a:gridCol w="2964803">
                  <a:extLst>
                    <a:ext uri="{9D8B030D-6E8A-4147-A177-3AD203B41FA5}">
                      <a16:colId xmlns:a16="http://schemas.microsoft.com/office/drawing/2014/main" val="2195688372"/>
                    </a:ext>
                  </a:extLst>
                </a:gridCol>
                <a:gridCol w="3214468">
                  <a:extLst>
                    <a:ext uri="{9D8B030D-6E8A-4147-A177-3AD203B41FA5}">
                      <a16:colId xmlns:a16="http://schemas.microsoft.com/office/drawing/2014/main" val="1298292458"/>
                    </a:ext>
                  </a:extLst>
                </a:gridCol>
                <a:gridCol w="1966130">
                  <a:extLst>
                    <a:ext uri="{9D8B030D-6E8A-4147-A177-3AD203B41FA5}">
                      <a16:colId xmlns:a16="http://schemas.microsoft.com/office/drawing/2014/main" val="4238094060"/>
                    </a:ext>
                  </a:extLst>
                </a:gridCol>
              </a:tblGrid>
              <a:tr h="5166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1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CLASS_TYPE</a:t>
                      </a:r>
                    </a:p>
                  </a:txBody>
                  <a:tcPr marL="8149" marR="8149" marT="8149" marB="3911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1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COMPONENT</a:t>
                      </a:r>
                    </a:p>
                  </a:txBody>
                  <a:tcPr marL="8149" marR="8149" marT="8149" marB="3911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1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WEIGHT</a:t>
                      </a:r>
                    </a:p>
                  </a:txBody>
                  <a:tcPr marL="8149" marR="8149" marT="8149" marB="3911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740405"/>
                  </a:ext>
                </a:extLst>
              </a:tr>
              <a:tr h="5166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THEORY</a:t>
                      </a:r>
                    </a:p>
                  </a:txBody>
                  <a:tcPr marL="8149" marR="8149" marT="8149" marB="3911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Assignment</a:t>
                      </a:r>
                    </a:p>
                  </a:txBody>
                  <a:tcPr marL="8149" marR="8149" marT="8149" marB="3911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10%</a:t>
                      </a:r>
                    </a:p>
                  </a:txBody>
                  <a:tcPr marL="8149" marR="8149" marT="8149" marB="3911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376733"/>
                  </a:ext>
                </a:extLst>
              </a:tr>
              <a:tr h="5166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THEORY</a:t>
                      </a:r>
                    </a:p>
                  </a:txBody>
                  <a:tcPr marL="8149" marR="8149" marT="8149" marB="3911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Mid Exam</a:t>
                      </a:r>
                    </a:p>
                  </a:txBody>
                  <a:tcPr marL="8149" marR="8149" marT="8149" marB="3911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20%</a:t>
                      </a:r>
                    </a:p>
                  </a:txBody>
                  <a:tcPr marL="8149" marR="8149" marT="8149" marB="3911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935395"/>
                  </a:ext>
                </a:extLst>
              </a:tr>
              <a:tr h="5166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THEORY</a:t>
                      </a:r>
                    </a:p>
                  </a:txBody>
                  <a:tcPr marL="8149" marR="8149" marT="8149" marB="3911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2143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Final Exam</a:t>
                      </a:r>
                    </a:p>
                  </a:txBody>
                  <a:tcPr marL="8149" marR="8149" marT="8149" marB="3911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30%</a:t>
                      </a:r>
                    </a:p>
                  </a:txBody>
                  <a:tcPr marL="8149" marR="8149" marT="8149" marB="3911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09458"/>
                  </a:ext>
                </a:extLst>
              </a:tr>
              <a:tr h="5166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LAB</a:t>
                      </a:r>
                    </a:p>
                  </a:txBody>
                  <a:tcPr marL="8149" marR="8149" marT="8149" marB="3911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Assignment</a:t>
                      </a:r>
                    </a:p>
                  </a:txBody>
                  <a:tcPr marL="8149" marR="8149" marT="8149" marB="3911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12%</a:t>
                      </a:r>
                    </a:p>
                  </a:txBody>
                  <a:tcPr marL="8149" marR="8149" marT="8149" marB="3911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8127275"/>
                  </a:ext>
                </a:extLst>
              </a:tr>
              <a:tr h="5166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LAB</a:t>
                      </a:r>
                    </a:p>
                  </a:txBody>
                  <a:tcPr marL="8149" marR="8149" marT="8149" marB="3911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Project</a:t>
                      </a:r>
                    </a:p>
                  </a:txBody>
                  <a:tcPr marL="8149" marR="8149" marT="8149" marB="3911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18%</a:t>
                      </a:r>
                    </a:p>
                  </a:txBody>
                  <a:tcPr marL="8149" marR="8149" marT="8149" marB="3911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7391617"/>
                  </a:ext>
                </a:extLst>
              </a:tr>
              <a:tr h="5166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THEORY</a:t>
                      </a:r>
                    </a:p>
                  </a:txBody>
                  <a:tcPr marL="8149" marR="8149" marT="8149" marB="3911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Case Study</a:t>
                      </a:r>
                    </a:p>
                  </a:txBody>
                  <a:tcPr marL="8149" marR="8149" marT="8149" marB="3911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10%</a:t>
                      </a:r>
                    </a:p>
                  </a:txBody>
                  <a:tcPr marL="8149" marR="8149" marT="8149" marB="3911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2964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0ECF14D-F016-4C19-8B34-C70AD2ECBFDD}"/>
              </a:ext>
            </a:extLst>
          </p:cNvPr>
          <p:cNvSpPr txBox="1"/>
          <p:nvPr/>
        </p:nvSpPr>
        <p:spPr>
          <a:xfrm>
            <a:off x="1064659" y="5565884"/>
            <a:ext cx="8079341" cy="408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44459" indent="-244459">
              <a:buFont typeface="Arial" panose="020B0604020202020204" pitchFamily="34" charset="0"/>
              <a:buChar char="•"/>
            </a:pPr>
            <a:r>
              <a:rPr lang="en-US" sz="2053" b="1" i="1" dirty="0"/>
              <a:t>Note</a:t>
            </a:r>
            <a:r>
              <a:rPr lang="en-US" sz="2053" i="1" dirty="0"/>
              <a:t>: </a:t>
            </a:r>
            <a:r>
              <a:rPr lang="id-ID" sz="2053" i="1" dirty="0"/>
              <a:t>Kelas Praktikum diselenggarakan secara </a:t>
            </a:r>
            <a:r>
              <a:rPr lang="id-ID" sz="2053" i="1" dirty="0" err="1"/>
              <a:t>online</a:t>
            </a:r>
            <a:endParaRPr lang="id-ID" sz="2053" i="1" dirty="0"/>
          </a:p>
        </p:txBody>
      </p:sp>
    </p:spTree>
    <p:extLst>
      <p:ext uri="{BB962C8B-B14F-4D97-AF65-F5344CB8AC3E}">
        <p14:creationId xmlns:p14="http://schemas.microsoft.com/office/powerpoint/2010/main" val="3101205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1F5DF-C06D-42E3-B893-19910D8A1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Textbooks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7B922-E314-4721-AEC1-35F546C29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676" y="5326247"/>
            <a:ext cx="8228649" cy="1379353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2400" i="0" dirty="0">
                <a:effectLst/>
                <a:latin typeface="Open Sans" panose="020B0606030504020204" pitchFamily="34" charset="0"/>
              </a:rPr>
              <a:t>Alan Dennis, Barbara Haley Wixom. (2015). Systems </a:t>
            </a:r>
            <a:r>
              <a:rPr lang="en-US" sz="2400" i="0" dirty="0" err="1">
                <a:effectLst/>
                <a:latin typeface="Open Sans" panose="020B0606030504020204" pitchFamily="34" charset="0"/>
              </a:rPr>
              <a:t>Analysisi</a:t>
            </a:r>
            <a:r>
              <a:rPr lang="en-US" sz="2400" i="0" dirty="0">
                <a:effectLst/>
                <a:latin typeface="Open Sans" panose="020B0606030504020204" pitchFamily="34" charset="0"/>
              </a:rPr>
              <a:t> &amp; Design, An Object-Oriented Approach with UML. 5. John Wiley &amp; Sons. Hoboken, New Jersey. ISBN: 9781118804674.</a:t>
            </a:r>
          </a:p>
        </p:txBody>
      </p:sp>
      <p:pic>
        <p:nvPicPr>
          <p:cNvPr id="1026" name="Picture 2" descr="Systems Analysis and Design, 5th Edition">
            <a:extLst>
              <a:ext uri="{FF2B5EF4-FFF2-40B4-BE49-F238E27FC236}">
                <a16:creationId xmlns:a16="http://schemas.microsoft.com/office/drawing/2014/main" id="{3E1BDACC-B32E-41E1-85D1-804B432E7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736" y="2438400"/>
            <a:ext cx="1905000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0396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101DBC9-0626-425B-8FB6-C30C3A41A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88" y="131194"/>
            <a:ext cx="9618662" cy="901038"/>
          </a:xfrm>
        </p:spPr>
        <p:txBody>
          <a:bodyPr>
            <a:normAutofit fontScale="90000"/>
          </a:bodyPr>
          <a:lstStyle/>
          <a:p>
            <a:r>
              <a:rPr lang="en-US" dirty="0"/>
              <a:t>Learning Activities &amp; </a:t>
            </a:r>
            <a:br>
              <a:rPr lang="en-US" dirty="0"/>
            </a:br>
            <a:r>
              <a:rPr lang="en-US" dirty="0"/>
              <a:t>Attendances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9ECAAC-A002-4DCC-97F0-9B3FA7A0F8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675"/>
          <a:stretch/>
        </p:blipFill>
        <p:spPr>
          <a:xfrm>
            <a:off x="1175520" y="2286000"/>
            <a:ext cx="7496495" cy="14978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242233D-34BA-44CD-A12F-201D73A7B04B}"/>
              </a:ext>
            </a:extLst>
          </p:cNvPr>
          <p:cNvSpPr txBox="1"/>
          <p:nvPr/>
        </p:nvSpPr>
        <p:spPr>
          <a:xfrm>
            <a:off x="-215107" y="6148047"/>
            <a:ext cx="961866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IMPORTANT NOTE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FAILED TO MEET CERTAIN NUMBER OF ATTENDANCE WILL CAUSE YOU </a:t>
            </a:r>
            <a:r>
              <a:rPr lang="en-US" b="1" u="sng" dirty="0">
                <a:solidFill>
                  <a:srgbClr val="FF0000"/>
                </a:solidFill>
              </a:rPr>
              <a:t>CANNOT</a:t>
            </a:r>
            <a:r>
              <a:rPr lang="en-US" dirty="0">
                <a:solidFill>
                  <a:srgbClr val="FF0000"/>
                </a:solidFill>
              </a:rPr>
              <a:t> JOIN THE EXAMS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5808C71-BB11-47F4-B517-6A0F6E42E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520" y="4302473"/>
            <a:ext cx="7968480" cy="169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115491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F12E069AAA8C449BC287B3DB4A1A0B" ma:contentTypeVersion="9" ma:contentTypeDescription="Create a new document." ma:contentTypeScope="" ma:versionID="ce0cff56fc9267289a0891a997ad9fc4">
  <xsd:schema xmlns:xsd="http://www.w3.org/2001/XMLSchema" xmlns:xs="http://www.w3.org/2001/XMLSchema" xmlns:p="http://schemas.microsoft.com/office/2006/metadata/properties" xmlns:ns2="d4fd57e4-b00d-4d3f-b6b0-834ef48b78f7" targetNamespace="http://schemas.microsoft.com/office/2006/metadata/properties" ma:root="true" ma:fieldsID="f8c3b07d063c43cd703f9c8acf436f2f" ns2:_="">
    <xsd:import namespace="d4fd57e4-b00d-4d3f-b6b0-834ef48b78f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fd57e4-b00d-4d3f-b6b0-834ef48b78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F252A99-DF49-4F1A-B6FF-7CD94A9FE06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CF117D7-BDDE-4E47-AEF2-8D583012146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CF67446-C394-47C3-8D26-4375969636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fd57e4-b00d-4d3f-b6b0-834ef48b78f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 PPT 2015</Template>
  <TotalTime>578</TotalTime>
  <Words>1809</Words>
  <Application>Microsoft Office PowerPoint</Application>
  <PresentationFormat>On-screen Show (4:3)</PresentationFormat>
  <Paragraphs>346</Paragraphs>
  <Slides>53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Arial</vt:lpstr>
      <vt:lpstr>Calibri</vt:lpstr>
      <vt:lpstr>Futura-CondensedBold</vt:lpstr>
      <vt:lpstr>Interstate</vt:lpstr>
      <vt:lpstr>Open Sans</vt:lpstr>
      <vt:lpstr>TimesNewRomanPS-Bold</vt:lpstr>
      <vt:lpstr>Tw Cen MT</vt:lpstr>
      <vt:lpstr>Template PPT 2015</vt:lpstr>
      <vt:lpstr>PowerPoint Presentation</vt:lpstr>
      <vt:lpstr>INTRODUCTION</vt:lpstr>
      <vt:lpstr>Introduction</vt:lpstr>
      <vt:lpstr>Introduction to  Object Oriented System  Analysis and Design</vt:lpstr>
      <vt:lpstr>Learning Outcome</vt:lpstr>
      <vt:lpstr>ESSENTIAL INFORMATION</vt:lpstr>
      <vt:lpstr>Evaluation Weight</vt:lpstr>
      <vt:lpstr>Textbooks</vt:lpstr>
      <vt:lpstr>Learning Activities &amp;  Attendances</vt:lpstr>
      <vt:lpstr>Download Recorded Video  Conference (VC)</vt:lpstr>
      <vt:lpstr>PowerPoint Presentation</vt:lpstr>
      <vt:lpstr>COMP6115  Object Oriented Analysis and Design    Session  #1</vt:lpstr>
      <vt:lpstr>Introduction to Object Databases </vt:lpstr>
      <vt:lpstr>Learning Outcomes</vt:lpstr>
      <vt:lpstr>Chapter 1: Introduction to Systems Analysis and Design</vt:lpstr>
      <vt:lpstr>Learning Objectives</vt:lpstr>
      <vt:lpstr>Introduction</vt:lpstr>
      <vt:lpstr>Systems Development  Life Cycle (SDLC)</vt:lpstr>
      <vt:lpstr>The SDLC Process</vt:lpstr>
      <vt:lpstr>Questions to be Answered</vt:lpstr>
      <vt:lpstr>PowerPoint Presentation</vt:lpstr>
      <vt:lpstr>PowerPoint Presentation</vt:lpstr>
      <vt:lpstr>PowerPoint Presentation</vt:lpstr>
      <vt:lpstr>PowerPoint Presentation</vt:lpstr>
      <vt:lpstr>SDLC: The Planning Phase</vt:lpstr>
      <vt:lpstr>SDLC: The Analysis Phase</vt:lpstr>
      <vt:lpstr>SDLC: The Design Phase</vt:lpstr>
      <vt:lpstr>SDLC: The Implementation Phase</vt:lpstr>
      <vt:lpstr>SDLC: Methodologies</vt:lpstr>
      <vt:lpstr>Classes of Methodologies</vt:lpstr>
      <vt:lpstr>Which Methodology to Use?</vt:lpstr>
      <vt:lpstr>The Systems Analyst:  Skills</vt:lpstr>
      <vt:lpstr>The Systems Analyst: Roles</vt:lpstr>
      <vt:lpstr>Object-Oriented  Systems Analysis &amp; Design</vt:lpstr>
      <vt:lpstr>Characteristics of Object-Oriented Systems</vt:lpstr>
      <vt:lpstr>Characteristics of Object-Oriented Systems (cont.)</vt:lpstr>
      <vt:lpstr> Characteristics of Object-Oriented Systems (cont.)</vt:lpstr>
      <vt:lpstr>Object-Oriented Systems Analysis &amp; Design</vt:lpstr>
      <vt:lpstr>Object-Oriented Systems Analysis &amp; Design (cont.)</vt:lpstr>
      <vt:lpstr>The Unified Process</vt:lpstr>
      <vt:lpstr>The Unified Process</vt:lpstr>
      <vt:lpstr>Unified Process Phases</vt:lpstr>
      <vt:lpstr>Engineering Workflows</vt:lpstr>
      <vt:lpstr>Supporting Workflows</vt:lpstr>
      <vt:lpstr>Extensions to the Unified Process</vt:lpstr>
      <vt:lpstr>Extensions to the Unified Process (cont.)</vt:lpstr>
      <vt:lpstr>Unified Modeling Language</vt:lpstr>
      <vt:lpstr>UML Structure Diagrams</vt:lpstr>
      <vt:lpstr>UML Behavior Diagrams</vt:lpstr>
      <vt:lpstr>Summary</vt:lpstr>
      <vt:lpstr>Summary (cont’d)</vt:lpstr>
      <vt:lpstr>PowerPoint Presentation</vt:lpstr>
      <vt:lpstr>Some important notes in developing presentation file for online resources: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BGDC</cp:lastModifiedBy>
  <cp:revision>130</cp:revision>
  <dcterms:created xsi:type="dcterms:W3CDTF">2015-05-04T03:33:03Z</dcterms:created>
  <dcterms:modified xsi:type="dcterms:W3CDTF">2021-05-05T10:28:58Z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0x010100FCF12E069AAA8C449BC287B3DB4A1A0B</vt:lpwstr>
  </property>
</Properties>
</file>