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62" r:id="rId3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REFERENCE" id="{82098E28-DACF-4424-86A1-E861B2DCC6F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6727" autoAdjust="0"/>
  </p:normalViewPr>
  <p:slideViewPr>
    <p:cSldViewPr>
      <p:cViewPr varScale="1">
        <p:scale>
          <a:sx n="127" d="100"/>
          <a:sy n="127" d="100"/>
        </p:scale>
        <p:origin x="162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2E412-AF6E-4368-8CE6-F3740DE76C61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55C6-5DCB-4C40-B171-89DD4185B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56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99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37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1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2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43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lvl="1" indent="-22860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75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1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40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05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3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E5453-85FB-4606-9A9E-A68E9CB37B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03/03/2021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03/03/2021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03/03/2021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03/03/2021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03/03/2021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03/03/2021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03/03/2021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COMP6115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Object Oriented Analysis and Design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AU" sz="4000" dirty="0"/>
            </a:br>
            <a:br>
              <a:rPr lang="en-AU" dirty="0">
                <a:solidFill>
                  <a:schemeClr val="bg1"/>
                </a:solidFill>
              </a:rPr>
            </a:br>
            <a:br>
              <a:rPr lang="en-AU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#</a:t>
            </a:r>
            <a:r>
              <a:rPr lang="en-US" sz="2800" dirty="0"/>
              <a:t>2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619672" y="914400"/>
            <a:ext cx="7067128" cy="1143000"/>
          </a:xfrm>
        </p:spPr>
        <p:txBody>
          <a:bodyPr/>
          <a:lstStyle/>
          <a:p>
            <a:r>
              <a:rPr lang="en-US" dirty="0"/>
              <a:t>Feasibility Analysis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286000" y="2228850"/>
            <a:ext cx="4629150" cy="29648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Is this project feasible?</a:t>
            </a:r>
          </a:p>
          <a:p>
            <a:pPr lvl="1"/>
            <a:r>
              <a:rPr lang="en-US" dirty="0"/>
              <a:t>What are the risks?</a:t>
            </a:r>
          </a:p>
          <a:p>
            <a:pPr lvl="1"/>
            <a:r>
              <a:rPr lang="en-US" dirty="0"/>
              <a:t>Can these risks be overcome?</a:t>
            </a:r>
          </a:p>
          <a:p>
            <a:r>
              <a:rPr lang="en-US" dirty="0"/>
              <a:t>Major components:</a:t>
            </a:r>
          </a:p>
          <a:p>
            <a:pPr lvl="1"/>
            <a:r>
              <a:rPr lang="en-US" dirty="0"/>
              <a:t>Technical feasibility (Can we build it?)</a:t>
            </a:r>
          </a:p>
          <a:p>
            <a:pPr lvl="1"/>
            <a:r>
              <a:rPr lang="en-US" dirty="0"/>
              <a:t>Economic feasibility (Should we build it?)</a:t>
            </a:r>
          </a:p>
          <a:p>
            <a:pPr lvl="1"/>
            <a:r>
              <a:rPr lang="en-US" dirty="0"/>
              <a:t>Organizational feasibility (Will they use it?)</a:t>
            </a:r>
          </a:p>
        </p:txBody>
      </p:sp>
    </p:spTree>
    <p:extLst>
      <p:ext uri="{BB962C8B-B14F-4D97-AF65-F5344CB8AC3E}">
        <p14:creationId xmlns:p14="http://schemas.microsoft.com/office/powerpoint/2010/main" val="157170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619672" y="1219200"/>
            <a:ext cx="7067128" cy="1143000"/>
          </a:xfrm>
        </p:spPr>
        <p:txBody>
          <a:bodyPr/>
          <a:lstStyle/>
          <a:p>
            <a:r>
              <a:rPr lang="en-US" dirty="0"/>
              <a:t>Technical Feasibility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600200" y="2286000"/>
            <a:ext cx="5943600" cy="3143250"/>
          </a:xfrm>
        </p:spPr>
        <p:txBody>
          <a:bodyPr>
            <a:normAutofit/>
          </a:bodyPr>
          <a:lstStyle/>
          <a:p>
            <a:r>
              <a:rPr lang="en-US" dirty="0"/>
              <a:t>Identify risks in the following areas:</a:t>
            </a:r>
          </a:p>
          <a:p>
            <a:pPr lvl="1"/>
            <a:r>
              <a:rPr lang="en-US" sz="1950" dirty="0"/>
              <a:t>The functional area: Are analysts familiar with this portion of the business?</a:t>
            </a:r>
            <a:endParaRPr lang="en-US" sz="1350" dirty="0"/>
          </a:p>
          <a:p>
            <a:pPr lvl="1"/>
            <a:r>
              <a:rPr lang="en-US" sz="1950" dirty="0"/>
              <a:t>The technology: Less familiarity generates more risk</a:t>
            </a:r>
          </a:p>
          <a:p>
            <a:pPr lvl="1"/>
            <a:r>
              <a:rPr lang="en-US" sz="1950" dirty="0"/>
              <a:t>Project size: Large projects have more risk</a:t>
            </a:r>
          </a:p>
          <a:p>
            <a:pPr lvl="1"/>
            <a:r>
              <a:rPr lang="en-US" sz="1950" dirty="0"/>
              <a:t>Compatibility: Difficult integration increases the risk</a:t>
            </a:r>
          </a:p>
        </p:txBody>
      </p:sp>
    </p:spTree>
    <p:extLst>
      <p:ext uri="{BB962C8B-B14F-4D97-AF65-F5344CB8AC3E}">
        <p14:creationId xmlns:p14="http://schemas.microsoft.com/office/powerpoint/2010/main" val="188388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772072" y="838200"/>
            <a:ext cx="7067128" cy="1143000"/>
          </a:xfrm>
        </p:spPr>
        <p:txBody>
          <a:bodyPr/>
          <a:lstStyle/>
          <a:p>
            <a:r>
              <a:rPr lang="en-US" dirty="0"/>
              <a:t>Economic Feasibility </a:t>
            </a:r>
            <a:br>
              <a:rPr lang="en-US" dirty="0"/>
            </a:br>
            <a:r>
              <a:rPr lang="en-US" dirty="0"/>
              <a:t>(Cost-Benefit Analysis)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000250" y="2171701"/>
            <a:ext cx="5474834" cy="251482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450"/>
              </a:spcBef>
            </a:pPr>
            <a:r>
              <a:rPr lang="en-US" dirty="0"/>
              <a:t>Identify the costs and the benefits</a:t>
            </a:r>
          </a:p>
          <a:p>
            <a:pPr>
              <a:spcBef>
                <a:spcPts val="450"/>
              </a:spcBef>
            </a:pPr>
            <a:r>
              <a:rPr lang="en-US" dirty="0"/>
              <a:t>Assign values to the costs and benefits</a:t>
            </a:r>
          </a:p>
          <a:p>
            <a:pPr>
              <a:spcBef>
                <a:spcPts val="450"/>
              </a:spcBef>
            </a:pPr>
            <a:r>
              <a:rPr lang="en-US" dirty="0"/>
              <a:t>Determine the cash flow</a:t>
            </a:r>
          </a:p>
          <a:p>
            <a:pPr>
              <a:spcBef>
                <a:spcPts val="450"/>
              </a:spcBef>
            </a:pPr>
            <a:r>
              <a:rPr lang="en-US" dirty="0"/>
              <a:t>Determine the value using one or more methods:</a:t>
            </a:r>
          </a:p>
          <a:p>
            <a:pPr lvl="1"/>
            <a:r>
              <a:rPr lang="en-US" dirty="0"/>
              <a:t>Net present value (NPV)</a:t>
            </a:r>
          </a:p>
          <a:p>
            <a:pPr lvl="1"/>
            <a:r>
              <a:rPr lang="en-US" dirty="0"/>
              <a:t>Return on investment (ROI)</a:t>
            </a:r>
          </a:p>
          <a:p>
            <a:pPr lvl="1"/>
            <a:r>
              <a:rPr lang="en-US" dirty="0"/>
              <a:t>Break-even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65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619672" y="1219200"/>
            <a:ext cx="7067128" cy="1143000"/>
          </a:xfrm>
        </p:spPr>
        <p:txBody>
          <a:bodyPr/>
          <a:lstStyle/>
          <a:p>
            <a:r>
              <a:rPr lang="en-US" dirty="0"/>
              <a:t>Formulas for Determining Value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5315" y="2131561"/>
            <a:ext cx="6030991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57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915072" y="457200"/>
            <a:ext cx="6152728" cy="1143000"/>
          </a:xfrm>
        </p:spPr>
        <p:txBody>
          <a:bodyPr/>
          <a:lstStyle/>
          <a:p>
            <a:r>
              <a:rPr lang="en-US" dirty="0"/>
              <a:t>Example Cost-Benefit Analysis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8864" y="2006816"/>
            <a:ext cx="4250537" cy="3422435"/>
          </a:xfrm>
          <a:ln>
            <a:solidFill>
              <a:schemeClr val="tx1"/>
            </a:solidFill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40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Break-Even Point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9005" t="59010" r="30289" b="15548"/>
          <a:stretch/>
        </p:blipFill>
        <p:spPr>
          <a:xfrm>
            <a:off x="1657350" y="2171700"/>
            <a:ext cx="59912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47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Organizational Feasibility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the users accept the system?</a:t>
            </a:r>
          </a:p>
          <a:p>
            <a:r>
              <a:rPr lang="en-US" dirty="0"/>
              <a:t>Is the project strategically aligned with the business?</a:t>
            </a:r>
          </a:p>
          <a:p>
            <a:r>
              <a:rPr lang="en-US" dirty="0"/>
              <a:t>Conduct a stakeholder analysis</a:t>
            </a:r>
          </a:p>
          <a:p>
            <a:pPr lvl="1"/>
            <a:r>
              <a:rPr lang="en-US" dirty="0"/>
              <a:t>Project champion(s)</a:t>
            </a:r>
          </a:p>
          <a:p>
            <a:pPr lvl="1"/>
            <a:r>
              <a:rPr lang="en-US" dirty="0"/>
              <a:t>Organizational management</a:t>
            </a:r>
          </a:p>
          <a:p>
            <a:pPr lvl="1"/>
            <a:r>
              <a:rPr lang="en-US" dirty="0"/>
              <a:t>System users</a:t>
            </a:r>
          </a:p>
          <a:p>
            <a:pPr lvl="1"/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6682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85900" y="1097280"/>
            <a:ext cx="5429250" cy="50292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Selection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485900" y="1771650"/>
            <a:ext cx="5429250" cy="36347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Projects are approved, declined or delayed based on value added vs. risks</a:t>
            </a:r>
          </a:p>
          <a:p>
            <a:r>
              <a:rPr lang="en-US" dirty="0"/>
              <a:t>Project portfolio management</a:t>
            </a:r>
          </a:p>
          <a:p>
            <a:pPr lvl="1"/>
            <a:r>
              <a:rPr lang="en-US" dirty="0"/>
              <a:t>Goals:</a:t>
            </a:r>
          </a:p>
          <a:p>
            <a:pPr lvl="2"/>
            <a:r>
              <a:rPr lang="en-US" dirty="0"/>
              <a:t>Maximize cost/benefit ratio</a:t>
            </a:r>
          </a:p>
          <a:p>
            <a:pPr lvl="2"/>
            <a:r>
              <a:rPr lang="en-US" dirty="0"/>
              <a:t>Maintain an optimal mix of projects based on:</a:t>
            </a:r>
          </a:p>
          <a:p>
            <a:pPr lvl="3"/>
            <a:r>
              <a:rPr lang="en-US" dirty="0"/>
              <a:t>Risk</a:t>
            </a:r>
          </a:p>
          <a:p>
            <a:pPr lvl="3"/>
            <a:r>
              <a:rPr lang="en-US" dirty="0"/>
              <a:t>Size, cost &amp; length of time to complete</a:t>
            </a:r>
          </a:p>
          <a:p>
            <a:pPr lvl="3"/>
            <a:r>
              <a:rPr lang="en-US" dirty="0"/>
              <a:t>Purpose, scope &amp; business value</a:t>
            </a:r>
          </a:p>
          <a:p>
            <a:pPr lvl="1"/>
            <a:r>
              <a:rPr lang="en-US" dirty="0"/>
              <a:t>Limited resources require trade-offs</a:t>
            </a:r>
          </a:p>
          <a:p>
            <a:r>
              <a:rPr lang="en-US" dirty="0"/>
              <a:t>Selected projects enter the project management process</a:t>
            </a:r>
          </a:p>
        </p:txBody>
      </p:sp>
    </p:spTree>
    <p:extLst>
      <p:ext uri="{BB962C8B-B14F-4D97-AF65-F5344CB8AC3E}">
        <p14:creationId xmlns:p14="http://schemas.microsoft.com/office/powerpoint/2010/main" val="3033114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272" y="990600"/>
            <a:ext cx="7067128" cy="1143000"/>
          </a:xfrm>
        </p:spPr>
        <p:txBody>
          <a:bodyPr/>
          <a:lstStyle/>
          <a:p>
            <a:r>
              <a:rPr lang="en-US" dirty="0"/>
              <a:t>Project Management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1" y="2000251"/>
            <a:ext cx="6032500" cy="34863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Aids in creating </a:t>
            </a:r>
            <a:r>
              <a:rPr lang="en-US" dirty="0" err="1"/>
              <a:t>workplans</a:t>
            </a:r>
            <a:endParaRPr lang="en-US" dirty="0"/>
          </a:p>
          <a:p>
            <a:pPr>
              <a:spcBef>
                <a:spcPts val="450"/>
              </a:spcBef>
            </a:pPr>
            <a:r>
              <a:rPr lang="en-US" dirty="0"/>
              <a:t>Identify all tasks, their sequence and estimate the time to complete each one</a:t>
            </a:r>
          </a:p>
          <a:p>
            <a:pPr>
              <a:spcBef>
                <a:spcPts val="450"/>
              </a:spcBef>
            </a:pPr>
            <a:r>
              <a:rPr lang="en-US" dirty="0"/>
              <a:t>Work breakdown structures (WBS): a hierarchy of tasks to identify:	</a:t>
            </a:r>
          </a:p>
          <a:p>
            <a:pPr lvl="1">
              <a:spcBef>
                <a:spcPts val="0"/>
              </a:spcBef>
            </a:pPr>
            <a:r>
              <a:rPr lang="en-US" dirty="0"/>
              <a:t>Duration of each task</a:t>
            </a:r>
          </a:p>
          <a:p>
            <a:pPr lvl="1">
              <a:spcBef>
                <a:spcPts val="0"/>
              </a:spcBef>
            </a:pPr>
            <a:r>
              <a:rPr lang="en-US" dirty="0"/>
              <a:t>Current status of each task</a:t>
            </a:r>
          </a:p>
          <a:p>
            <a:pPr lvl="1">
              <a:spcBef>
                <a:spcPts val="0"/>
              </a:spcBef>
            </a:pPr>
            <a:r>
              <a:rPr lang="en-US" dirty="0"/>
              <a:t>Task dependencies (shows which tasks must be completed before others can begin)</a:t>
            </a:r>
          </a:p>
          <a:p>
            <a:pPr>
              <a:spcBef>
                <a:spcPts val="450"/>
              </a:spcBef>
            </a:pPr>
            <a:r>
              <a:rPr lang="en-US" dirty="0"/>
              <a:t>Gantt charts: horizontal bar chart that shows the WBS graphically</a:t>
            </a:r>
          </a:p>
          <a:p>
            <a:pPr>
              <a:spcBef>
                <a:spcPts val="450"/>
              </a:spcBef>
            </a:pPr>
            <a:r>
              <a:rPr lang="en-US" dirty="0"/>
              <a:t>Network diagrams: PERT and CPM </a:t>
            </a:r>
          </a:p>
        </p:txBody>
      </p:sp>
    </p:spTree>
    <p:extLst>
      <p:ext uri="{BB962C8B-B14F-4D97-AF65-F5344CB8AC3E}">
        <p14:creationId xmlns:p14="http://schemas.microsoft.com/office/powerpoint/2010/main" val="1014727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Effort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50"/>
              </a:spcBef>
            </a:pPr>
            <a:r>
              <a:rPr lang="en-US" dirty="0"/>
              <a:t>Estimation involves trade-offs between functionality, time and cost</a:t>
            </a:r>
          </a:p>
          <a:p>
            <a:pPr>
              <a:spcBef>
                <a:spcPts val="450"/>
              </a:spcBef>
            </a:pPr>
            <a:r>
              <a:rPr lang="en-US" dirty="0"/>
              <a:t>It is the process of assigning projected values for time and effort</a:t>
            </a:r>
          </a:p>
          <a:p>
            <a:pPr>
              <a:spcBef>
                <a:spcPts val="450"/>
              </a:spcBef>
            </a:pPr>
            <a:r>
              <a:rPr lang="en-US" dirty="0"/>
              <a:t>Most accurate estimates come from experience</a:t>
            </a:r>
          </a:p>
          <a:p>
            <a:pPr>
              <a:spcBef>
                <a:spcPts val="450"/>
              </a:spcBef>
            </a:pPr>
            <a:r>
              <a:rPr lang="en-US" dirty="0"/>
              <a:t>Use-case point method; based on: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Technical complexity factors (13)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Environmental factors (8)</a:t>
            </a:r>
          </a:p>
        </p:txBody>
      </p:sp>
    </p:spTree>
    <p:extLst>
      <p:ext uri="{BB962C8B-B14F-4D97-AF65-F5344CB8AC3E}">
        <p14:creationId xmlns:p14="http://schemas.microsoft.com/office/powerpoint/2010/main" val="231410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Estimation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Actors &amp; Use-cases: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750" t="27519" r="29167" b="42248"/>
          <a:stretch/>
        </p:blipFill>
        <p:spPr>
          <a:xfrm>
            <a:off x="1388783" y="2457562"/>
            <a:ext cx="6364166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2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Estimation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complexity factors: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8750" t="57754" r="28961" b="6587"/>
          <a:stretch/>
        </p:blipFill>
        <p:spPr>
          <a:xfrm>
            <a:off x="1600201" y="2457450"/>
            <a:ext cx="5800271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91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Estimation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Environmental factors &amp; final estimate: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8750" t="37597" r="29167" b="31395"/>
          <a:stretch/>
        </p:blipFill>
        <p:spPr>
          <a:xfrm>
            <a:off x="1314451" y="2400300"/>
            <a:ext cx="64936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38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072" y="1066800"/>
            <a:ext cx="7067128" cy="1143000"/>
          </a:xfrm>
        </p:spPr>
        <p:txBody>
          <a:bodyPr/>
          <a:lstStyle/>
          <a:p>
            <a:r>
              <a:rPr lang="en-US" dirty="0"/>
              <a:t>Creating &amp; Managing the </a:t>
            </a:r>
            <a:r>
              <a:rPr lang="en-US" dirty="0" err="1"/>
              <a:t>Workplan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618" y="2057178"/>
            <a:ext cx="6032500" cy="337207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Workplan</a:t>
            </a:r>
            <a:r>
              <a:rPr lang="en-US" dirty="0"/>
              <a:t>: a dynamic and sequential list of all tasks needed to complete a project</a:t>
            </a:r>
          </a:p>
          <a:p>
            <a:r>
              <a:rPr lang="en-US" dirty="0"/>
              <a:t>Approaches:</a:t>
            </a:r>
          </a:p>
          <a:p>
            <a:pPr lvl="1"/>
            <a:r>
              <a:rPr lang="en-US" dirty="0"/>
              <a:t>Modify existing or completed projects</a:t>
            </a:r>
          </a:p>
          <a:p>
            <a:pPr lvl="1"/>
            <a:r>
              <a:rPr lang="en-US" dirty="0"/>
              <a:t>Derive the tasks from the methodology being used</a:t>
            </a:r>
          </a:p>
          <a:p>
            <a:r>
              <a:rPr lang="en-US" dirty="0"/>
              <a:t>Unified Process:</a:t>
            </a:r>
          </a:p>
          <a:p>
            <a:pPr lvl="1"/>
            <a:r>
              <a:rPr lang="en-US" dirty="0"/>
              <a:t>Iterative &amp; incremental</a:t>
            </a:r>
          </a:p>
          <a:p>
            <a:pPr lvl="1"/>
            <a:r>
              <a:rPr lang="en-US" dirty="0" err="1"/>
              <a:t>Workplan</a:t>
            </a:r>
            <a:r>
              <a:rPr lang="en-US" dirty="0"/>
              <a:t> is also iterative &amp; incremental</a:t>
            </a:r>
          </a:p>
          <a:p>
            <a:pPr lvl="2"/>
            <a:r>
              <a:rPr lang="en-US" dirty="0"/>
              <a:t>Tasks and time intervals follow the phases</a:t>
            </a:r>
          </a:p>
          <a:p>
            <a:pPr lvl="2"/>
            <a:r>
              <a:rPr lang="en-US" dirty="0"/>
              <a:t>Different tasks executed for each workflow</a:t>
            </a:r>
          </a:p>
        </p:txBody>
      </p:sp>
    </p:spTree>
    <p:extLst>
      <p:ext uri="{BB962C8B-B14F-4D97-AF65-F5344CB8AC3E}">
        <p14:creationId xmlns:p14="http://schemas.microsoft.com/office/powerpoint/2010/main" val="153950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</a:t>
            </a:r>
            <a:br>
              <a:rPr lang="en-US" dirty="0"/>
            </a:br>
            <a:r>
              <a:rPr lang="en-US" dirty="0"/>
              <a:t>Work Breakdown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Organized in a standard manner across all projects</a:t>
            </a:r>
          </a:p>
          <a:p>
            <a:r>
              <a:rPr lang="en-US" dirty="0"/>
              <a:t>Created in an incremental &amp; iterative manner</a:t>
            </a:r>
          </a:p>
          <a:p>
            <a:r>
              <a:rPr lang="en-US" dirty="0"/>
              <a:t>Generality supports learning from past mistakes and successes</a:t>
            </a:r>
          </a:p>
          <a:p>
            <a:r>
              <a:rPr lang="en-US" dirty="0"/>
              <a:t>Unified Process:</a:t>
            </a:r>
          </a:p>
          <a:p>
            <a:pPr lvl="1"/>
            <a:r>
              <a:rPr lang="en-US" dirty="0"/>
              <a:t>Workflows are the major divisions</a:t>
            </a:r>
          </a:p>
          <a:p>
            <a:pPr lvl="1"/>
            <a:r>
              <a:rPr lang="en-US" dirty="0"/>
              <a:t>Workflows are decomposed along the phases</a:t>
            </a:r>
          </a:p>
          <a:p>
            <a:pPr lvl="1"/>
            <a:r>
              <a:rPr lang="en-US" dirty="0"/>
              <a:t>Phases are decomposed along the required tasks</a:t>
            </a:r>
          </a:p>
          <a:p>
            <a:pPr lvl="1"/>
            <a:r>
              <a:rPr lang="en-US" dirty="0"/>
              <a:t>Tasks are added as each iteration is completed </a:t>
            </a:r>
          </a:p>
        </p:txBody>
      </p:sp>
    </p:spTree>
    <p:extLst>
      <p:ext uri="{BB962C8B-B14F-4D97-AF65-F5344CB8AC3E}">
        <p14:creationId xmlns:p14="http://schemas.microsoft.com/office/powerpoint/2010/main" val="2541222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618" y="938735"/>
            <a:ext cx="6032500" cy="890066"/>
          </a:xfrm>
        </p:spPr>
        <p:txBody>
          <a:bodyPr/>
          <a:lstStyle/>
          <a:p>
            <a:r>
              <a:rPr lang="en-US" dirty="0"/>
              <a:t>Scope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618" y="1943101"/>
            <a:ext cx="6032500" cy="3543300"/>
          </a:xfrm>
        </p:spPr>
        <p:txBody>
          <a:bodyPr/>
          <a:lstStyle/>
          <a:p>
            <a:r>
              <a:rPr lang="en-US" dirty="0"/>
              <a:t>Scope “creep” </a:t>
            </a:r>
          </a:p>
          <a:p>
            <a:pPr lvl="1"/>
            <a:r>
              <a:rPr lang="en-US" sz="1500" dirty="0"/>
              <a:t>Occurs after the project is underway</a:t>
            </a:r>
          </a:p>
          <a:p>
            <a:pPr lvl="1"/>
            <a:r>
              <a:rPr lang="en-US" sz="1500" dirty="0"/>
              <a:t>Results from adding new requirements to the project</a:t>
            </a:r>
          </a:p>
          <a:p>
            <a:pPr lvl="1"/>
            <a:r>
              <a:rPr lang="en-US" sz="1500" dirty="0"/>
              <a:t>Can have a deleterious effect on the schedule</a:t>
            </a:r>
          </a:p>
          <a:p>
            <a:pPr>
              <a:spcBef>
                <a:spcPts val="450"/>
              </a:spcBef>
            </a:pPr>
            <a:r>
              <a:rPr lang="en-US" dirty="0"/>
              <a:t>Techniques to manage the project scope:</a:t>
            </a:r>
          </a:p>
          <a:p>
            <a:pPr lvl="1"/>
            <a:r>
              <a:rPr lang="en-US" sz="1500" dirty="0"/>
              <a:t>Identify all requirements at the outset</a:t>
            </a:r>
          </a:p>
          <a:p>
            <a:pPr lvl="1"/>
            <a:r>
              <a:rPr lang="en-US" sz="1500" dirty="0"/>
              <a:t>Allow only those changes deemed absolutely necessary</a:t>
            </a:r>
          </a:p>
          <a:p>
            <a:pPr lvl="1"/>
            <a:r>
              <a:rPr lang="en-US" sz="1500" dirty="0"/>
              <a:t>Carefully examine the impact of suggested changes</a:t>
            </a:r>
          </a:p>
          <a:p>
            <a:pPr lvl="1"/>
            <a:r>
              <a:rPr lang="en-US" sz="1500" dirty="0"/>
              <a:t>Delay some changes for “future enhancements”</a:t>
            </a:r>
          </a:p>
          <a:p>
            <a:pPr lvl="1"/>
            <a:r>
              <a:rPr lang="en-US" sz="1500" dirty="0"/>
              <a:t>Time boxing</a:t>
            </a:r>
          </a:p>
        </p:txBody>
      </p:sp>
    </p:spTree>
    <p:extLst>
      <p:ext uri="{BB962C8B-B14F-4D97-AF65-F5344CB8AC3E}">
        <p14:creationId xmlns:p14="http://schemas.microsoft.com/office/powerpoint/2010/main" val="527230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Staffing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Determine how many people are required</a:t>
            </a:r>
          </a:p>
          <a:p>
            <a:pPr lvl="1"/>
            <a:r>
              <a:rPr lang="en-US" dirty="0"/>
              <a:t>Match skill sets to required activities</a:t>
            </a:r>
          </a:p>
          <a:p>
            <a:pPr lvl="1"/>
            <a:r>
              <a:rPr lang="en-US" dirty="0"/>
              <a:t>Motivate the team to meet the objectives</a:t>
            </a:r>
          </a:p>
          <a:p>
            <a:pPr lvl="1"/>
            <a:r>
              <a:rPr lang="en-US" dirty="0"/>
              <a:t>Minimize conflicts</a:t>
            </a:r>
          </a:p>
          <a:p>
            <a:r>
              <a:rPr lang="en-US" dirty="0"/>
              <a:t>Deliverable—The staffing plan, which includes:</a:t>
            </a:r>
          </a:p>
          <a:p>
            <a:pPr lvl="1"/>
            <a:r>
              <a:rPr lang="en-US" dirty="0"/>
              <a:t>Number &amp; kind of people assigned</a:t>
            </a:r>
          </a:p>
          <a:p>
            <a:pPr lvl="1"/>
            <a:r>
              <a:rPr lang="en-US" dirty="0"/>
              <a:t>Overall reporting structure</a:t>
            </a:r>
          </a:p>
          <a:p>
            <a:pPr lvl="1"/>
            <a:r>
              <a:rPr lang="en-US" dirty="0"/>
              <a:t>The project charter (describes the project’s objectives and rules)</a:t>
            </a:r>
          </a:p>
        </p:txBody>
      </p:sp>
    </p:spTree>
    <p:extLst>
      <p:ext uri="{BB962C8B-B14F-4D97-AF65-F5344CB8AC3E}">
        <p14:creationId xmlns:p14="http://schemas.microsoft.com/office/powerpoint/2010/main" val="2225724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“Jelled”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team of people so strongly knit that the whole is greater than the sum of its parts</a:t>
            </a:r>
          </a:p>
          <a:p>
            <a:r>
              <a:rPr lang="en-US" dirty="0"/>
              <a:t>Characteristics of a jelled team:</a:t>
            </a:r>
          </a:p>
          <a:p>
            <a:pPr lvl="1"/>
            <a:r>
              <a:rPr lang="en-US" dirty="0"/>
              <a:t>Very low turnover rate</a:t>
            </a:r>
          </a:p>
          <a:p>
            <a:pPr lvl="1"/>
            <a:r>
              <a:rPr lang="en-US" dirty="0"/>
              <a:t>Strong sense of identity</a:t>
            </a:r>
          </a:p>
          <a:p>
            <a:pPr lvl="1"/>
            <a:r>
              <a:rPr lang="en-US" dirty="0"/>
              <a:t>A feeling of </a:t>
            </a:r>
            <a:r>
              <a:rPr lang="en-US" dirty="0" err="1"/>
              <a:t>eliteness</a:t>
            </a:r>
            <a:endParaRPr lang="en-US" dirty="0"/>
          </a:p>
          <a:p>
            <a:pPr lvl="1"/>
            <a:r>
              <a:rPr lang="en-US" dirty="0"/>
              <a:t>Team vs. individual ownership of the project</a:t>
            </a:r>
          </a:p>
          <a:p>
            <a:pPr lvl="1"/>
            <a:r>
              <a:rPr lang="en-US" dirty="0"/>
              <a:t>Team members enjoy their work</a:t>
            </a:r>
          </a:p>
        </p:txBody>
      </p:sp>
    </p:spTree>
    <p:extLst>
      <p:ext uri="{BB962C8B-B14F-4D97-AF65-F5344CB8AC3E}">
        <p14:creationId xmlns:p14="http://schemas.microsoft.com/office/powerpoint/2010/main" val="2941302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618" y="938735"/>
            <a:ext cx="6032500" cy="832916"/>
          </a:xfrm>
        </p:spPr>
        <p:txBody>
          <a:bodyPr/>
          <a:lstStyle/>
          <a:p>
            <a:r>
              <a:rPr lang="en-US" dirty="0"/>
              <a:t>The Staffing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618" y="1885951"/>
            <a:ext cx="6032500" cy="35432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Calculate the number of people needed: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Lines of communication increase exponentially as people are added to a project</a:t>
            </a:r>
          </a:p>
          <a:p>
            <a:pPr>
              <a:spcBef>
                <a:spcPts val="450"/>
              </a:spcBef>
            </a:pPr>
            <a:r>
              <a:rPr lang="en-US" dirty="0"/>
              <a:t>Create a reporting structure for projects with large numbers of people assigned</a:t>
            </a:r>
          </a:p>
          <a:p>
            <a:pPr>
              <a:spcBef>
                <a:spcPts val="450"/>
              </a:spcBef>
            </a:pPr>
            <a:r>
              <a:rPr lang="en-US" dirty="0"/>
              <a:t>Form sub-teams as necessary</a:t>
            </a:r>
          </a:p>
          <a:p>
            <a:pPr>
              <a:spcBef>
                <a:spcPts val="450"/>
              </a:spcBef>
            </a:pPr>
            <a:r>
              <a:rPr lang="en-US" dirty="0"/>
              <a:t>Assign the Project Manager, Functional lead &amp; Technical lead</a:t>
            </a:r>
          </a:p>
          <a:p>
            <a:pPr>
              <a:spcBef>
                <a:spcPts val="450"/>
              </a:spcBef>
            </a:pPr>
            <a:r>
              <a:rPr lang="en-US" dirty="0"/>
              <a:t>Pay attention to technical and interpersonal skills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2228850"/>
            <a:ext cx="5186363" cy="571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4208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Motivation is the greatest influence on performance</a:t>
            </a:r>
          </a:p>
          <a:p>
            <a:pPr>
              <a:spcBef>
                <a:spcPts val="450"/>
              </a:spcBef>
            </a:pPr>
            <a:r>
              <a:rPr lang="en-US" dirty="0"/>
              <a:t>Monetary rewards usually do not motivate</a:t>
            </a:r>
          </a:p>
          <a:p>
            <a:pPr>
              <a:spcBef>
                <a:spcPts val="450"/>
              </a:spcBef>
            </a:pPr>
            <a:r>
              <a:rPr lang="en-US" dirty="0"/>
              <a:t>Suggested motivating techniques: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20% time rule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Peer-to-peer recognition awards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Team ownership (refer to the team as “we”)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Allow members to focus on what interests them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Utilize equitable compensation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Encourage group ownership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Provide for autonomy, but trust the team to deliver</a:t>
            </a:r>
          </a:p>
        </p:txBody>
      </p:sp>
    </p:spTree>
    <p:extLst>
      <p:ext uri="{BB962C8B-B14F-4D97-AF65-F5344CB8AC3E}">
        <p14:creationId xmlns:p14="http://schemas.microsoft.com/office/powerpoint/2010/main" val="250139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86163" y="5535216"/>
            <a:ext cx="21717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57213" indent="-214313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8572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2001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5430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05C5DFE8-87A8-42D3-89B2-93E5D8B255FC}" type="slidenum">
              <a:rPr lang="en-US" sz="1050">
                <a:solidFill>
                  <a:srgbClr val="000000"/>
                </a:solidFill>
                <a:latin typeface="Interstate" pitchFamily="2" charset="0"/>
              </a:rPr>
              <a:pPr algn="ctr" eaLnBrk="1" hangingPunct="1"/>
              <a:t>3</a:t>
            </a:fld>
            <a:endParaRPr lang="en-US" sz="1050">
              <a:solidFill>
                <a:srgbClr val="000000"/>
              </a:solidFill>
              <a:latin typeface="Interstate" pitchFamily="2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 Outcomes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119" y="2240758"/>
            <a:ext cx="6372225" cy="324088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100" dirty="0"/>
              <a:t> LO1: Identify the basic concept of advance topic in Object Oriented Analysis and Design</a:t>
            </a:r>
          </a:p>
          <a:p>
            <a:pPr eaLnBrk="1" hangingPunct="1">
              <a:buFontTx/>
              <a:buNone/>
            </a:pPr>
            <a:r>
              <a:rPr lang="en-US" sz="2100" dirty="0"/>
              <a:t>LO2 : Use the knowledge to develop documentation for object oriented software analysis and design using Unified </a:t>
            </a:r>
            <a:r>
              <a:rPr lang="en-US" sz="2100"/>
              <a:t>Modelling Language</a:t>
            </a:r>
            <a:endParaRPr lang="en-US" sz="2100" dirty="0"/>
          </a:p>
          <a:p>
            <a:pPr eaLnBrk="1" hangingPunct="1">
              <a:buFontTx/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922983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04800"/>
            <a:ext cx="6032500" cy="1002358"/>
          </a:xfrm>
        </p:spPr>
        <p:txBody>
          <a:bodyPr/>
          <a:lstStyle/>
          <a:p>
            <a:r>
              <a:rPr lang="en-US" dirty="0"/>
              <a:t>Handling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618" y="1600201"/>
            <a:ext cx="6032500" cy="32582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Preventing or mitigating conflict:</a:t>
            </a:r>
          </a:p>
          <a:p>
            <a:pPr lvl="1"/>
            <a:r>
              <a:rPr lang="en-US" sz="1500" dirty="0"/>
              <a:t>Cohesiveness has the greatest effect</a:t>
            </a:r>
          </a:p>
          <a:p>
            <a:pPr lvl="1"/>
            <a:r>
              <a:rPr lang="en-US" sz="1500" dirty="0"/>
              <a:t>Clearly defining roles and holding team members accountable</a:t>
            </a:r>
          </a:p>
          <a:p>
            <a:pPr lvl="1"/>
            <a:r>
              <a:rPr lang="en-US" sz="1500" dirty="0"/>
              <a:t>Establish work &amp; communications rules in the project charter</a:t>
            </a:r>
          </a:p>
          <a:p>
            <a:pPr>
              <a:spcBef>
                <a:spcPts val="450"/>
              </a:spcBef>
            </a:pPr>
            <a:r>
              <a:rPr lang="en-US" dirty="0"/>
              <a:t>Additional techniques:</a:t>
            </a:r>
          </a:p>
          <a:p>
            <a:pPr lvl="1"/>
            <a:r>
              <a:rPr lang="en-US" sz="1500" dirty="0"/>
              <a:t>Clearly define plans for the project</a:t>
            </a:r>
          </a:p>
          <a:p>
            <a:pPr lvl="1"/>
            <a:r>
              <a:rPr lang="en-US" sz="1500" dirty="0"/>
              <a:t>Make sure the team understands the importance of the project</a:t>
            </a:r>
          </a:p>
          <a:p>
            <a:pPr lvl="1"/>
            <a:r>
              <a:rPr lang="en-US" sz="1500" dirty="0"/>
              <a:t>Develop detailed operating procedures</a:t>
            </a:r>
          </a:p>
          <a:p>
            <a:pPr lvl="1"/>
            <a:r>
              <a:rPr lang="en-US" sz="1500" dirty="0"/>
              <a:t>Develop a project charter</a:t>
            </a:r>
          </a:p>
          <a:p>
            <a:pPr lvl="1"/>
            <a:r>
              <a:rPr lang="en-US" sz="1500" dirty="0"/>
              <a:t>Develop a schedule of commitments in advance</a:t>
            </a:r>
          </a:p>
          <a:p>
            <a:pPr lvl="1"/>
            <a:r>
              <a:rPr lang="en-US" sz="1500" dirty="0"/>
              <a:t>Forecast other priorities and their impact on the project </a:t>
            </a: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89441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272" y="1295400"/>
            <a:ext cx="7067128" cy="1143000"/>
          </a:xfrm>
        </p:spPr>
        <p:txBody>
          <a:bodyPr/>
          <a:lstStyle/>
          <a:p>
            <a:r>
              <a:rPr lang="en-US" dirty="0"/>
              <a:t>Environment &amp; Infrastructure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Environment—Choose the right set of tools</a:t>
            </a:r>
          </a:p>
          <a:p>
            <a:pPr lvl="1"/>
            <a:r>
              <a:rPr lang="en-US" dirty="0"/>
              <a:t>Use appropriate CASE tools to:</a:t>
            </a:r>
          </a:p>
          <a:p>
            <a:pPr lvl="2"/>
            <a:r>
              <a:rPr lang="en-US" dirty="0"/>
              <a:t> Increase productivity and centralize information (repository)</a:t>
            </a:r>
          </a:p>
          <a:p>
            <a:pPr lvl="2"/>
            <a:r>
              <a:rPr lang="en-US" dirty="0"/>
              <a:t>Utilize diagrams—more easily understood</a:t>
            </a:r>
          </a:p>
          <a:p>
            <a:pPr lvl="1"/>
            <a:r>
              <a:rPr lang="en-US" dirty="0"/>
              <a:t>Establish standards to reduce complexity</a:t>
            </a:r>
          </a:p>
          <a:p>
            <a:r>
              <a:rPr lang="en-US" dirty="0"/>
              <a:t>Infrastructure—Document the project appropriately</a:t>
            </a:r>
          </a:p>
          <a:p>
            <a:pPr lvl="1"/>
            <a:r>
              <a:rPr lang="en-US" dirty="0"/>
              <a:t>Store deliverables &amp; communications in a project binder</a:t>
            </a:r>
          </a:p>
          <a:p>
            <a:pPr lvl="1"/>
            <a:r>
              <a:rPr lang="en-US" dirty="0"/>
              <a:t>Use Unified Process standard documents</a:t>
            </a:r>
          </a:p>
          <a:p>
            <a:pPr lvl="1"/>
            <a:r>
              <a:rPr lang="en-US" dirty="0"/>
              <a:t>Don’t put off documentation to the last minute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70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554618" y="938735"/>
            <a:ext cx="6032500" cy="775766"/>
          </a:xfrm>
        </p:spPr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514600" y="2057401"/>
            <a:ext cx="4789034" cy="325822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450"/>
              </a:spcBef>
            </a:pPr>
            <a:r>
              <a:rPr lang="en-US" dirty="0"/>
              <a:t>Project Initiation</a:t>
            </a:r>
          </a:p>
          <a:p>
            <a:pPr>
              <a:spcBef>
                <a:spcPts val="450"/>
              </a:spcBef>
            </a:pPr>
            <a:r>
              <a:rPr lang="en-US" dirty="0"/>
              <a:t>Feasibility Analysis</a:t>
            </a:r>
          </a:p>
          <a:p>
            <a:pPr>
              <a:spcBef>
                <a:spcPts val="450"/>
              </a:spcBef>
            </a:pPr>
            <a:r>
              <a:rPr lang="en-US" dirty="0"/>
              <a:t>Project Selection</a:t>
            </a:r>
          </a:p>
          <a:p>
            <a:pPr>
              <a:spcBef>
                <a:spcPts val="450"/>
              </a:spcBef>
            </a:pPr>
            <a:r>
              <a:rPr lang="en-US" dirty="0"/>
              <a:t>Traditional Project Management Tools</a:t>
            </a:r>
          </a:p>
          <a:p>
            <a:pPr>
              <a:spcBef>
                <a:spcPts val="450"/>
              </a:spcBef>
            </a:pPr>
            <a:r>
              <a:rPr lang="en-US" dirty="0"/>
              <a:t>Estimating Project Effort</a:t>
            </a:r>
          </a:p>
          <a:p>
            <a:pPr>
              <a:spcBef>
                <a:spcPts val="450"/>
              </a:spcBef>
            </a:pPr>
            <a:r>
              <a:rPr lang="en-US" dirty="0"/>
              <a:t>Create and manage the </a:t>
            </a:r>
            <a:r>
              <a:rPr lang="en-US" dirty="0" err="1"/>
              <a:t>workplan</a:t>
            </a:r>
            <a:endParaRPr lang="en-US" dirty="0"/>
          </a:p>
          <a:p>
            <a:pPr>
              <a:spcBef>
                <a:spcPts val="450"/>
              </a:spcBef>
            </a:pPr>
            <a:r>
              <a:rPr lang="en-US" dirty="0"/>
              <a:t>Staff the project</a:t>
            </a:r>
          </a:p>
          <a:p>
            <a:pPr>
              <a:spcBef>
                <a:spcPts val="450"/>
              </a:spcBef>
            </a:pPr>
            <a:r>
              <a:rPr lang="en-US" dirty="0"/>
              <a:t>Manage the environment and infrastructure work flows of the project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83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References</a:t>
            </a:r>
            <a:br>
              <a:rPr lang="en-US" sz="3200" dirty="0"/>
            </a:br>
            <a:endParaRPr lang="id-ID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1350" y="2895600"/>
            <a:ext cx="6837114" cy="304042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110" dirty="0">
                <a:ea typeface="ＭＳ Ｐゴシック" panose="020B0600070205080204" pitchFamily="34" charset="-128"/>
              </a:rPr>
              <a:t>Denis, </a:t>
            </a:r>
            <a:r>
              <a:rPr lang="en-US" altLang="en-US" sz="2110" dirty="0" err="1">
                <a:ea typeface="ＭＳ Ｐゴシック" panose="020B0600070205080204" pitchFamily="34" charset="-128"/>
              </a:rPr>
              <a:t>Wixom,Tegarden</a:t>
            </a:r>
            <a:r>
              <a:rPr lang="en-US" altLang="en-US" sz="2110" dirty="0">
                <a:ea typeface="ＭＳ Ｐゴシック" panose="020B0600070205080204" pitchFamily="34" charset="-128"/>
              </a:rPr>
              <a:t>. (2015). Systems Analysis and Design: An Object-Oriented Approach with UML. 5</a:t>
            </a:r>
            <a:r>
              <a:rPr lang="en-US" altLang="en-US" sz="211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110" dirty="0">
                <a:ea typeface="ＭＳ Ｐゴシック" panose="020B0600070205080204" pitchFamily="34" charset="-128"/>
              </a:rPr>
              <a:t> edition. </a:t>
            </a:r>
            <a:r>
              <a:rPr lang="en-US" sz="2400" dirty="0"/>
              <a:t>ISBN: 978-1-118-80467-4,</a:t>
            </a:r>
            <a:r>
              <a:rPr lang="en-US" altLang="en-US" sz="2110" dirty="0">
                <a:ea typeface="ＭＳ Ｐゴシック" panose="020B0600070205080204" pitchFamily="34" charset="-128"/>
              </a:rPr>
              <a:t> John Wiley &amp; Sons, </a:t>
            </a:r>
            <a:r>
              <a:rPr lang="en-US" altLang="en-US" sz="2110" dirty="0" err="1">
                <a:ea typeface="ＭＳ Ｐゴシック" panose="020B0600070205080204" pitchFamily="34" charset="-128"/>
              </a:rPr>
              <a:t>Inc</a:t>
            </a:r>
            <a:r>
              <a:rPr lang="en-US" altLang="en-US" sz="2110" dirty="0">
                <a:ea typeface="ＭＳ Ｐゴシック" panose="020B0600070205080204" pitchFamily="34" charset="-128"/>
              </a:rPr>
              <a:t>, Denver (USA)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4700" y="3238500"/>
            <a:ext cx="4686300" cy="12573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300" dirty="0"/>
              <a:t>Chapter 2:</a:t>
            </a:r>
            <a:br>
              <a:rPr lang="en-US" sz="3300" dirty="0"/>
            </a:br>
            <a:r>
              <a:rPr lang="en-US" sz="3300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32385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495550" y="685800"/>
            <a:ext cx="5429250" cy="617220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600200" y="1771650"/>
            <a:ext cx="6000750" cy="382905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450"/>
              </a:spcBef>
            </a:pPr>
            <a:r>
              <a:rPr lang="en-US" dirty="0"/>
              <a:t>Link information systems to business needs</a:t>
            </a:r>
          </a:p>
          <a:p>
            <a:pPr>
              <a:spcBef>
                <a:spcPts val="450"/>
              </a:spcBef>
            </a:pPr>
            <a:r>
              <a:rPr lang="en-US" dirty="0"/>
              <a:t>Learn how to create a system request</a:t>
            </a:r>
          </a:p>
          <a:p>
            <a:pPr>
              <a:spcBef>
                <a:spcPts val="450"/>
              </a:spcBef>
            </a:pPr>
            <a:r>
              <a:rPr lang="en-US" dirty="0"/>
              <a:t>Understand system feasibility</a:t>
            </a:r>
          </a:p>
          <a:p>
            <a:pPr>
              <a:spcBef>
                <a:spcPts val="450"/>
              </a:spcBef>
            </a:pPr>
            <a:r>
              <a:rPr lang="en-US" dirty="0"/>
              <a:t>Learn how to perform a feasibility analysis</a:t>
            </a:r>
          </a:p>
          <a:p>
            <a:pPr>
              <a:spcBef>
                <a:spcPts val="450"/>
              </a:spcBef>
            </a:pPr>
            <a:r>
              <a:rPr lang="en-US" dirty="0"/>
              <a:t>Understand how to select a project</a:t>
            </a:r>
          </a:p>
          <a:p>
            <a:pPr>
              <a:spcBef>
                <a:spcPts val="450"/>
              </a:spcBef>
            </a:pPr>
            <a:r>
              <a:rPr lang="en-US" dirty="0"/>
              <a:t>Become familiar with work breakdown structure, Gantt charts &amp; network diagrams</a:t>
            </a:r>
          </a:p>
          <a:p>
            <a:pPr>
              <a:spcBef>
                <a:spcPts val="450"/>
              </a:spcBef>
            </a:pPr>
            <a:r>
              <a:rPr lang="en-US" dirty="0"/>
              <a:t>Become familiar with use-case driven effort estimation</a:t>
            </a:r>
          </a:p>
          <a:p>
            <a:pPr>
              <a:spcBef>
                <a:spcPts val="450"/>
              </a:spcBef>
            </a:pPr>
            <a:r>
              <a:rPr lang="en-US" dirty="0"/>
              <a:t>Learn how to create an interactive project </a:t>
            </a:r>
            <a:r>
              <a:rPr lang="en-US" dirty="0" err="1"/>
              <a:t>workplan</a:t>
            </a:r>
            <a:endParaRPr lang="en-US" dirty="0"/>
          </a:p>
          <a:p>
            <a:pPr>
              <a:spcBef>
                <a:spcPts val="450"/>
              </a:spcBef>
            </a:pPr>
            <a:r>
              <a:rPr lang="en-US" dirty="0"/>
              <a:t>Learn how to manage the scope, refine estimates and manage the risk of a project</a:t>
            </a:r>
          </a:p>
          <a:p>
            <a:pPr>
              <a:spcBef>
                <a:spcPts val="450"/>
              </a:spcBef>
            </a:pPr>
            <a:r>
              <a:rPr lang="en-US" dirty="0"/>
              <a:t>Become familiar with how to staff a project</a:t>
            </a:r>
          </a:p>
          <a:p>
            <a:pPr>
              <a:spcBef>
                <a:spcPts val="450"/>
              </a:spcBef>
            </a:pPr>
            <a:r>
              <a:rPr lang="en-US" dirty="0"/>
              <a:t>Learn how the environment and infrastructure workflows interact with the project management workflow</a:t>
            </a:r>
          </a:p>
        </p:txBody>
      </p:sp>
    </p:spTree>
    <p:extLst>
      <p:ext uri="{BB962C8B-B14F-4D97-AF65-F5344CB8AC3E}">
        <p14:creationId xmlns:p14="http://schemas.microsoft.com/office/powerpoint/2010/main" val="382318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618" y="938735"/>
            <a:ext cx="6032500" cy="71861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618" y="1657351"/>
            <a:ext cx="6032500" cy="3714749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450"/>
              </a:spcBef>
            </a:pPr>
            <a:r>
              <a:rPr lang="en-US" dirty="0"/>
              <a:t>Project Management is the process of planning and controlling system development within a specified time at a minimum cost with the right functionality</a:t>
            </a:r>
          </a:p>
          <a:p>
            <a:pPr>
              <a:spcBef>
                <a:spcPts val="450"/>
              </a:spcBef>
            </a:pPr>
            <a:r>
              <a:rPr lang="en-US" dirty="0"/>
              <a:t>A project is a set of activities with a specified beginning and end point meant to create a system that brings value to the business</a:t>
            </a:r>
          </a:p>
          <a:p>
            <a:pPr>
              <a:spcBef>
                <a:spcPts val="450"/>
              </a:spcBef>
            </a:pPr>
            <a:r>
              <a:rPr lang="en-US" dirty="0"/>
              <a:t>Project Managers monitor and control all tasks and roles that need to be coordinated</a:t>
            </a:r>
          </a:p>
          <a:p>
            <a:pPr>
              <a:spcBef>
                <a:spcPts val="450"/>
              </a:spcBef>
            </a:pPr>
            <a:r>
              <a:rPr lang="en-US" dirty="0"/>
              <a:t>Inception phase: generate a system request based on a business need or opportunity</a:t>
            </a:r>
          </a:p>
          <a:p>
            <a:pPr>
              <a:spcBef>
                <a:spcPts val="450"/>
              </a:spcBef>
            </a:pPr>
            <a:r>
              <a:rPr lang="en-US" dirty="0"/>
              <a:t>Perform a feasibility analysis; revise the system request</a:t>
            </a:r>
          </a:p>
          <a:p>
            <a:pPr>
              <a:spcBef>
                <a:spcPts val="450"/>
              </a:spcBef>
            </a:pPr>
            <a:r>
              <a:rPr lang="en-US" dirty="0"/>
              <a:t>Approve or decline the project</a:t>
            </a:r>
          </a:p>
        </p:txBody>
      </p:sp>
    </p:spTree>
    <p:extLst>
      <p:ext uri="{BB962C8B-B14F-4D97-AF65-F5344CB8AC3E}">
        <p14:creationId xmlns:p14="http://schemas.microsoft.com/office/powerpoint/2010/main" val="256292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114550" y="1573530"/>
            <a:ext cx="5429250" cy="560070"/>
          </a:xfrm>
        </p:spPr>
        <p:txBody>
          <a:bodyPr>
            <a:normAutofit/>
          </a:bodyPr>
          <a:lstStyle/>
          <a:p>
            <a:r>
              <a:rPr lang="en-US" dirty="0"/>
              <a:t>Project Identification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Projects are driven by business needs</a:t>
            </a:r>
          </a:p>
          <a:p>
            <a:pPr lvl="1"/>
            <a:r>
              <a:rPr lang="en-US"/>
              <a:t>Identified by business people</a:t>
            </a:r>
          </a:p>
          <a:p>
            <a:pPr lvl="1"/>
            <a:r>
              <a:rPr lang="en-US"/>
              <a:t>Identified by IT people</a:t>
            </a:r>
          </a:p>
          <a:p>
            <a:pPr lvl="1"/>
            <a:r>
              <a:rPr lang="en-US"/>
              <a:t>(better yet) identified jointly by business and IT</a:t>
            </a:r>
          </a:p>
          <a:p>
            <a:r>
              <a:rPr lang="en-US"/>
              <a:t>The project sponsor believes in the system and wants to see it succeed</a:t>
            </a:r>
          </a:p>
          <a:p>
            <a:pPr lvl="1"/>
            <a:r>
              <a:rPr lang="en-US"/>
              <a:t>Normally this is a business person</a:t>
            </a:r>
          </a:p>
          <a:p>
            <a:pPr lvl="1"/>
            <a:r>
              <a:rPr lang="en-US"/>
              <a:t>Should have the authority to move it forward</a:t>
            </a:r>
          </a:p>
        </p:txBody>
      </p:sp>
    </p:spTree>
    <p:extLst>
      <p:ext uri="{BB962C8B-B14F-4D97-AF65-F5344CB8AC3E}">
        <p14:creationId xmlns:p14="http://schemas.microsoft.com/office/powerpoint/2010/main" val="87427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Value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Tangible Value</a:t>
            </a:r>
          </a:p>
          <a:p>
            <a:pPr lvl="1"/>
            <a:r>
              <a:rPr lang="en-US" dirty="0"/>
              <a:t>Can be quantified and measured directly</a:t>
            </a:r>
          </a:p>
          <a:p>
            <a:pPr lvl="1"/>
            <a:r>
              <a:rPr lang="en-US" dirty="0"/>
              <a:t>Example: 2 percent reduction in operating costs</a:t>
            </a:r>
          </a:p>
          <a:p>
            <a:r>
              <a:rPr lang="en-US" dirty="0"/>
              <a:t>Intangible Value</a:t>
            </a:r>
          </a:p>
          <a:p>
            <a:pPr lvl="1"/>
            <a:r>
              <a:rPr lang="en-US" dirty="0"/>
              <a:t>We know it will add value &amp; save time, but we may not be able to quantify or measure its benefits</a:t>
            </a:r>
          </a:p>
          <a:p>
            <a:pPr lvl="1"/>
            <a:r>
              <a:rPr lang="en-US" dirty="0"/>
              <a:t>Example: improved customer service</a:t>
            </a:r>
          </a:p>
        </p:txBody>
      </p:sp>
    </p:spTree>
    <p:extLst>
      <p:ext uri="{BB962C8B-B14F-4D97-AF65-F5344CB8AC3E}">
        <p14:creationId xmlns:p14="http://schemas.microsoft.com/office/powerpoint/2010/main" val="207917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143000"/>
            <a:ext cx="7067128" cy="1143000"/>
          </a:xfrm>
        </p:spPr>
        <p:txBody>
          <a:bodyPr/>
          <a:lstStyle/>
          <a:p>
            <a:r>
              <a:rPr lang="en-US" dirty="0"/>
              <a:t>The System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document that describes the reasons for and the value added from building a new system</a:t>
            </a:r>
          </a:p>
          <a:p>
            <a:pPr>
              <a:spcBef>
                <a:spcPts val="450"/>
              </a:spcBef>
            </a:pPr>
            <a:r>
              <a:rPr lang="en-US" dirty="0"/>
              <a:t>Contains 5 elements:</a:t>
            </a:r>
          </a:p>
          <a:p>
            <a:pPr lvl="1">
              <a:defRPr/>
            </a:pPr>
            <a:r>
              <a:rPr lang="en-US" dirty="0"/>
              <a:t>Project sponsor: the primary point of contact for the project</a:t>
            </a:r>
          </a:p>
          <a:p>
            <a:pPr lvl="1">
              <a:defRPr/>
            </a:pPr>
            <a:r>
              <a:rPr lang="en-US" dirty="0"/>
              <a:t>Business need: the reason prompting the project</a:t>
            </a:r>
          </a:p>
          <a:p>
            <a:pPr lvl="1">
              <a:defRPr/>
            </a:pPr>
            <a:r>
              <a:rPr lang="en-US" dirty="0"/>
              <a:t>Business requirements: what the system will do</a:t>
            </a:r>
          </a:p>
          <a:p>
            <a:pPr lvl="1">
              <a:defRPr/>
            </a:pPr>
            <a:r>
              <a:rPr lang="en-US" dirty="0"/>
              <a:t>Business value: how will the organization benefit</a:t>
            </a:r>
            <a:r>
              <a:rPr lang="en-US" sz="1275" dirty="0"/>
              <a:t> </a:t>
            </a:r>
            <a:r>
              <a:rPr lang="en-US" dirty="0"/>
              <a:t>from the project</a:t>
            </a:r>
          </a:p>
          <a:p>
            <a:pPr lvl="1">
              <a:defRPr/>
            </a:pPr>
            <a:r>
              <a:rPr lang="en-US" dirty="0"/>
              <a:t>Special issues: Anything else that should be considered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2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F12E069AAA8C449BC287B3DB4A1A0B" ma:contentTypeVersion="9" ma:contentTypeDescription="Create a new document." ma:contentTypeScope="" ma:versionID="ce0cff56fc9267289a0891a997ad9fc4">
  <xsd:schema xmlns:xsd="http://www.w3.org/2001/XMLSchema" xmlns:xs="http://www.w3.org/2001/XMLSchema" xmlns:p="http://schemas.microsoft.com/office/2006/metadata/properties" xmlns:ns2="d4fd57e4-b00d-4d3f-b6b0-834ef48b78f7" targetNamespace="http://schemas.microsoft.com/office/2006/metadata/properties" ma:root="true" ma:fieldsID="f8c3b07d063c43cd703f9c8acf436f2f" ns2:_="">
    <xsd:import namespace="d4fd57e4-b00d-4d3f-b6b0-834ef48b78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fd57e4-b00d-4d3f-b6b0-834ef48b78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F70628-84FF-4DD0-A72D-9B12BC3D86B1}"/>
</file>

<file path=customXml/itemProps2.xml><?xml version="1.0" encoding="utf-8"?>
<ds:datastoreItem xmlns:ds="http://schemas.openxmlformats.org/officeDocument/2006/customXml" ds:itemID="{07974ABD-33A8-4A8E-A9CA-609AC7B05930}"/>
</file>

<file path=customXml/itemProps3.xml><?xml version="1.0" encoding="utf-8"?>
<ds:datastoreItem xmlns:ds="http://schemas.openxmlformats.org/officeDocument/2006/customXml" ds:itemID="{9CC17EF4-81F6-4241-86C2-E988874422EF}"/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447</TotalTime>
  <Words>1433</Words>
  <Application>Microsoft Office PowerPoint</Application>
  <PresentationFormat>On-screen Show (4:3)</PresentationFormat>
  <Paragraphs>227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Interstate</vt:lpstr>
      <vt:lpstr>Open Sans</vt:lpstr>
      <vt:lpstr>Template PPT 2015</vt:lpstr>
      <vt:lpstr>COMP6115  Object Oriented Analysis and Design    Session  #2</vt:lpstr>
      <vt:lpstr>Project Management</vt:lpstr>
      <vt:lpstr>Learning Outcomes</vt:lpstr>
      <vt:lpstr>Chapter 2: Project Management</vt:lpstr>
      <vt:lpstr>Learning Objectives</vt:lpstr>
      <vt:lpstr>Introduction</vt:lpstr>
      <vt:lpstr>Project Identification</vt:lpstr>
      <vt:lpstr>Business Value</vt:lpstr>
      <vt:lpstr>The System Request</vt:lpstr>
      <vt:lpstr>Feasibility Analysis</vt:lpstr>
      <vt:lpstr>Technical Feasibility</vt:lpstr>
      <vt:lpstr>Economic Feasibility  (Cost-Benefit Analysis)</vt:lpstr>
      <vt:lpstr>Formulas for Determining Value</vt:lpstr>
      <vt:lpstr>Example Cost-Benefit Analysis</vt:lpstr>
      <vt:lpstr>Example Break-Even Point</vt:lpstr>
      <vt:lpstr>Organizational Feasibility</vt:lpstr>
      <vt:lpstr>Project Selection</vt:lpstr>
      <vt:lpstr>Project Management Tools</vt:lpstr>
      <vt:lpstr>Project Effort Estimation</vt:lpstr>
      <vt:lpstr>Use-case Estimation Example</vt:lpstr>
      <vt:lpstr>Use-case Estimation Example</vt:lpstr>
      <vt:lpstr>Use-case Estimation Example</vt:lpstr>
      <vt:lpstr>Creating &amp; Managing the Workplan</vt:lpstr>
      <vt:lpstr>Evolutionary Work Breakdown Structures</vt:lpstr>
      <vt:lpstr>Scope Management</vt:lpstr>
      <vt:lpstr>Staffing the Project</vt:lpstr>
      <vt:lpstr>Creating a “Jelled” Team</vt:lpstr>
      <vt:lpstr>The Staffing Plan</vt:lpstr>
      <vt:lpstr>Motivating People</vt:lpstr>
      <vt:lpstr>Handling Conflict</vt:lpstr>
      <vt:lpstr>Environment &amp; Infrastructure Management</vt:lpstr>
      <vt:lpstr>Summary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Rhio Sutoyo</cp:lastModifiedBy>
  <cp:revision>106</cp:revision>
  <dcterms:created xsi:type="dcterms:W3CDTF">2015-05-04T03:33:03Z</dcterms:created>
  <dcterms:modified xsi:type="dcterms:W3CDTF">2021-03-03T04:25:10Z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0x010100FCF12E069AAA8C449BC287B3DB4A1A0B</vt:lpwstr>
  </property>
</Properties>
</file>