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6" r:id="rId5"/>
    <p:sldId id="261" r:id="rId6"/>
    <p:sldId id="263" r:id="rId7"/>
    <p:sldId id="264" r:id="rId8"/>
    <p:sldId id="265" r:id="rId9"/>
    <p:sldId id="266" r:id="rId10"/>
    <p:sldId id="29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62" r:id="rId4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64"/>
            <p14:sldId id="265"/>
            <p14:sldId id="266"/>
            <p14:sldId id="29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B8E91-D632-4F2C-ADC1-5ED9FEAAD59F}" v="2" dt="2021-04-29T09:18:17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AMUEL SETIAWAN" userId="S::david.setiawan002@binus.ac.id::6dd4da1e-aa2f-407b-9ec3-ede605a642cb" providerId="AD" clId="Web-{628B8E91-D632-4F2C-ADC1-5ED9FEAAD59F}"/>
    <pc:docChg chg="addSld delSld modSection">
      <pc:chgData name="DAVID SAMUEL SETIAWAN" userId="S::david.setiawan002@binus.ac.id::6dd4da1e-aa2f-407b-9ec3-ede605a642cb" providerId="AD" clId="Web-{628B8E91-D632-4F2C-ADC1-5ED9FEAAD59F}" dt="2021-04-29T09:18:17.602" v="1"/>
      <pc:docMkLst>
        <pc:docMk/>
      </pc:docMkLst>
      <pc:sldChg chg="new del">
        <pc:chgData name="DAVID SAMUEL SETIAWAN" userId="S::david.setiawan002@binus.ac.id::6dd4da1e-aa2f-407b-9ec3-ede605a642cb" providerId="AD" clId="Web-{628B8E91-D632-4F2C-ADC1-5ED9FEAAD59F}" dt="2021-04-29T09:18:17.602" v="1"/>
        <pc:sldMkLst>
          <pc:docMk/>
          <pc:sldMk cId="2627898317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29/04/2021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2284C2-B315-4D48-8662-21339F9272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DF2EA-AD82-1E46-9A34-8AFEDB2895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5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E5934E-9330-5D4B-A338-4096DBA0E07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E3C39B-D382-2A44-BB91-B09C04AC5B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6BDCC4-D779-814E-895F-81CA481DF15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29/04/2021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rgbClr val="FFFFFF"/>
                </a:solidFill>
              </a:rPr>
              <a:t>COMP6115 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Object Oriented Analysis and Design</a:t>
            </a:r>
            <a:br>
              <a:rPr lang="en-US" sz="3600">
                <a:solidFill>
                  <a:srgbClr val="FFFFFF"/>
                </a:solidFill>
              </a:rPr>
            </a:br>
            <a:br>
              <a:rPr lang="en-AU" sz="4000"/>
            </a:br>
            <a:br>
              <a:rPr lang="en-AU">
                <a:solidFill>
                  <a:schemeClr val="bg1"/>
                </a:solidFill>
              </a:rPr>
            </a:br>
            <a:br>
              <a:rPr lang="en-AU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Session  #</a:t>
            </a:r>
            <a:r>
              <a:rPr lang="en-US" sz="2800"/>
              <a:t>3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858" y="609600"/>
            <a:ext cx="6703142" cy="545691"/>
          </a:xfrm>
        </p:spPr>
        <p:txBody>
          <a:bodyPr>
            <a:normAutofit fontScale="90000"/>
          </a:bodyPr>
          <a:lstStyle/>
          <a:p>
            <a:r>
              <a:rPr lang="en-US"/>
              <a:t>Sample of Requirements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11" t="27320" r="29086" b="9569"/>
          <a:stretch/>
        </p:blipFill>
        <p:spPr>
          <a:xfrm>
            <a:off x="152400" y="76200"/>
            <a:ext cx="7620000" cy="66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4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872" y="914400"/>
            <a:ext cx="7067128" cy="1143000"/>
          </a:xfrm>
        </p:spPr>
        <p:txBody>
          <a:bodyPr/>
          <a:lstStyle/>
          <a:p>
            <a:r>
              <a:rPr lang="en-US"/>
              <a:t>Determining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2204646"/>
            <a:ext cx="6751182" cy="4119954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FFFF00"/>
                </a:highlight>
              </a:rPr>
              <a:t>Business</a:t>
            </a:r>
            <a:r>
              <a:rPr lang="en-US"/>
              <a:t> &amp; </a:t>
            </a:r>
            <a:r>
              <a:rPr lang="en-US">
                <a:highlight>
                  <a:srgbClr val="FFFF00"/>
                </a:highlight>
              </a:rPr>
              <a:t>IT personnel </a:t>
            </a:r>
            <a:r>
              <a:rPr lang="en-US"/>
              <a:t>need to collaborate</a:t>
            </a:r>
          </a:p>
          <a:p>
            <a:pPr>
              <a:spcBef>
                <a:spcPts val="450"/>
              </a:spcBef>
            </a:pPr>
            <a:r>
              <a:rPr lang="en-US"/>
              <a:t>Strategies for problem analysis:</a:t>
            </a:r>
          </a:p>
          <a:p>
            <a:pPr lvl="1">
              <a:spcBef>
                <a:spcPts val="450"/>
              </a:spcBef>
            </a:pPr>
            <a:r>
              <a:rPr lang="en-US" b="1">
                <a:highlight>
                  <a:srgbClr val="FFFF00"/>
                </a:highlight>
              </a:rPr>
              <a:t>Root cause analysis </a:t>
            </a:r>
          </a:p>
          <a:p>
            <a:pPr lvl="1">
              <a:spcBef>
                <a:spcPts val="450"/>
              </a:spcBef>
            </a:pPr>
            <a:r>
              <a:rPr lang="en-US" b="1">
                <a:solidFill>
                  <a:srgbClr val="FF0000"/>
                </a:solidFill>
              </a:rPr>
              <a:t>Duration analysis</a:t>
            </a:r>
          </a:p>
          <a:p>
            <a:pPr lvl="1">
              <a:spcBef>
                <a:spcPts val="450"/>
              </a:spcBef>
            </a:pPr>
            <a:r>
              <a:rPr lang="en-US" b="1">
                <a:solidFill>
                  <a:srgbClr val="FF0000"/>
                </a:solidFill>
              </a:rPr>
              <a:t>Activity-based costing </a:t>
            </a:r>
          </a:p>
          <a:p>
            <a:pPr lvl="1">
              <a:spcBef>
                <a:spcPts val="450"/>
              </a:spcBef>
            </a:pPr>
            <a:r>
              <a:rPr lang="en-US" b="1">
                <a:highlight>
                  <a:srgbClr val="FFFF00"/>
                </a:highlight>
              </a:rPr>
              <a:t>Informal benchmarking </a:t>
            </a:r>
          </a:p>
          <a:p>
            <a:pPr lvl="1">
              <a:spcBef>
                <a:spcPts val="450"/>
              </a:spcBef>
            </a:pPr>
            <a:r>
              <a:rPr lang="en-US"/>
              <a:t>Outcome analysis </a:t>
            </a:r>
          </a:p>
          <a:p>
            <a:pPr lvl="1">
              <a:spcBef>
                <a:spcPts val="450"/>
              </a:spcBef>
            </a:pPr>
            <a:r>
              <a:rPr lang="en-US"/>
              <a:t>Technology analysis </a:t>
            </a:r>
          </a:p>
          <a:p>
            <a:pPr lvl="1">
              <a:spcBef>
                <a:spcPts val="450"/>
              </a:spcBef>
            </a:pPr>
            <a:r>
              <a:rPr lang="en-US"/>
              <a:t>Activity elimination</a:t>
            </a:r>
          </a:p>
        </p:txBody>
      </p:sp>
    </p:spTree>
    <p:extLst>
      <p:ext uri="{BB962C8B-B14F-4D97-AF65-F5344CB8AC3E}">
        <p14:creationId xmlns:p14="http://schemas.microsoft.com/office/powerpoint/2010/main" val="297427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Determining Requirements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75"/>
              <a:t>Requirements are best determined by systems analysts </a:t>
            </a:r>
            <a:r>
              <a:rPr lang="en-US" sz="1875" b="1" i="1"/>
              <a:t>and</a:t>
            </a:r>
            <a:r>
              <a:rPr lang="en-US" sz="1875"/>
              <a:t> business people together</a:t>
            </a:r>
          </a:p>
          <a:p>
            <a:pPr>
              <a:spcBef>
                <a:spcPts val="450"/>
              </a:spcBef>
            </a:pPr>
            <a:r>
              <a:rPr lang="en-US" sz="1875"/>
              <a:t>Techniques for identifying requirements</a:t>
            </a:r>
          </a:p>
          <a:p>
            <a:pPr lvl="1">
              <a:spcBef>
                <a:spcPts val="450"/>
              </a:spcBef>
            </a:pPr>
            <a:r>
              <a:rPr lang="en-US" sz="1725"/>
              <a:t>Interviews, questionnaires and/or observation</a:t>
            </a:r>
          </a:p>
          <a:p>
            <a:pPr lvl="1">
              <a:spcBef>
                <a:spcPts val="450"/>
              </a:spcBef>
            </a:pPr>
            <a:r>
              <a:rPr lang="en-US" sz="1725"/>
              <a:t>Joint application development (JAD)</a:t>
            </a:r>
          </a:p>
          <a:p>
            <a:pPr lvl="1">
              <a:spcBef>
                <a:spcPts val="450"/>
              </a:spcBef>
            </a:pPr>
            <a:r>
              <a:rPr lang="en-US" sz="1725"/>
              <a:t>Document analysis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</a:t>
            </a:r>
            <a:br>
              <a:rPr lang="en-US"/>
            </a:br>
            <a:r>
              <a:rPr lang="en-US"/>
              <a:t>Requirements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Determine the types of functional and non-functional requirements applicable to the project</a:t>
            </a:r>
          </a:p>
          <a:p>
            <a:pPr>
              <a:spcBef>
                <a:spcPts val="450"/>
              </a:spcBef>
            </a:pPr>
            <a:r>
              <a:rPr lang="en-US"/>
              <a:t>Use requirements-gathering techniques to collect details</a:t>
            </a:r>
          </a:p>
          <a:p>
            <a:pPr>
              <a:spcBef>
                <a:spcPts val="450"/>
              </a:spcBef>
            </a:pPr>
            <a:r>
              <a:rPr lang="en-US"/>
              <a:t>Analysts work with users to verify, change and prioritize each requirement</a:t>
            </a:r>
          </a:p>
          <a:p>
            <a:pPr>
              <a:spcBef>
                <a:spcPts val="450"/>
              </a:spcBef>
            </a:pPr>
            <a:r>
              <a:rPr lang="en-US"/>
              <a:t>Continue this process through analysis workflow, but be careful of scope creep</a:t>
            </a:r>
          </a:p>
          <a:p>
            <a:pPr>
              <a:spcBef>
                <a:spcPts val="450"/>
              </a:spcBef>
            </a:pPr>
            <a:r>
              <a:rPr lang="en-US"/>
              <a:t>Requirements that meet a need but are not within the current scope can be </a:t>
            </a:r>
            <a:r>
              <a:rPr lang="en-US" b="1" u="sng"/>
              <a:t>added to a list of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29927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5872" y="914400"/>
            <a:ext cx="7067128" cy="1143000"/>
          </a:xfrm>
        </p:spPr>
        <p:txBody>
          <a:bodyPr/>
          <a:lstStyle/>
          <a:p>
            <a:pPr eaLnBrk="1" hangingPunct="1"/>
            <a:r>
              <a:rPr lang="en-US"/>
              <a:t>Problems in </a:t>
            </a:r>
            <a:br>
              <a:rPr lang="en-US"/>
            </a:br>
            <a:r>
              <a:rPr lang="en-US"/>
              <a:t>Requirements Determination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54618" y="2277259"/>
            <a:ext cx="7208382" cy="3038138"/>
          </a:xfrm>
        </p:spPr>
        <p:txBody>
          <a:bodyPr/>
          <a:lstStyle/>
          <a:p>
            <a:r>
              <a:rPr lang="en-US"/>
              <a:t>Analyst may not have access to the correct users</a:t>
            </a:r>
          </a:p>
          <a:p>
            <a:r>
              <a:rPr lang="en-US"/>
              <a:t>Requirement's specifications may be inadequate</a:t>
            </a:r>
          </a:p>
          <a:p>
            <a:r>
              <a:rPr lang="en-US"/>
              <a:t>Some requirements may not be known in the beginning</a:t>
            </a:r>
          </a:p>
          <a:p>
            <a:r>
              <a:rPr lang="en-US"/>
              <a:t>Verifying and validating requirements can be difficult</a:t>
            </a:r>
          </a:p>
        </p:txBody>
      </p:sp>
    </p:spTree>
    <p:extLst>
      <p:ext uri="{BB962C8B-B14F-4D97-AF65-F5344CB8AC3E}">
        <p14:creationId xmlns:p14="http://schemas.microsoft.com/office/powerpoint/2010/main" val="409569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>
                <a:highlight>
                  <a:srgbClr val="FFFF00"/>
                </a:highlight>
              </a:rPr>
              <a:t>Problem analysis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Ask users to identify problems with the current system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Ask users how they would solve these problems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Good for improving efficiency or ease-of-use</a:t>
            </a:r>
          </a:p>
          <a:p>
            <a:pPr lvl="1"/>
            <a:endParaRPr lang="en-US"/>
          </a:p>
          <a:p>
            <a:r>
              <a:rPr lang="en-US" b="1">
                <a:highlight>
                  <a:srgbClr val="00FFFF"/>
                </a:highlight>
              </a:rPr>
              <a:t>Root cause analysis</a:t>
            </a:r>
          </a:p>
          <a:p>
            <a:pPr lvl="1"/>
            <a:r>
              <a:rPr lang="en-US">
                <a:highlight>
                  <a:srgbClr val="00FFFF"/>
                </a:highlight>
              </a:rPr>
              <a:t>Focus is on the cause of a problem, not its solution</a:t>
            </a:r>
          </a:p>
          <a:p>
            <a:pPr lvl="1"/>
            <a:r>
              <a:rPr lang="en-US">
                <a:highlight>
                  <a:srgbClr val="00FFFF"/>
                </a:highlight>
              </a:rPr>
              <a:t>Create a prioritized list of problems</a:t>
            </a:r>
          </a:p>
          <a:p>
            <a:pPr lvl="1"/>
            <a:r>
              <a:rPr lang="en-US">
                <a:highlight>
                  <a:srgbClr val="00FFFF"/>
                </a:highlight>
              </a:rPr>
              <a:t>Try to determine their causes</a:t>
            </a:r>
          </a:p>
          <a:p>
            <a:pPr lvl="1"/>
            <a:r>
              <a:rPr lang="en-US">
                <a:highlight>
                  <a:srgbClr val="00FFFF"/>
                </a:highlight>
              </a:rPr>
              <a:t>Once the causes are known, solutions can be developed</a:t>
            </a:r>
          </a:p>
        </p:txBody>
      </p:sp>
    </p:spTree>
    <p:extLst>
      <p:ext uri="{BB962C8B-B14F-4D97-AF65-F5344CB8AC3E}">
        <p14:creationId xmlns:p14="http://schemas.microsoft.com/office/powerpoint/2010/main" val="74761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141" y="1825575"/>
            <a:ext cx="6563498" cy="4727625"/>
          </a:xfrm>
        </p:spPr>
        <p:txBody>
          <a:bodyPr>
            <a:normAutofit/>
          </a:bodyPr>
          <a:lstStyle/>
          <a:p>
            <a:r>
              <a:rPr lang="en-US" b="1"/>
              <a:t>Duration analysis</a:t>
            </a:r>
          </a:p>
          <a:p>
            <a:pPr lvl="1"/>
            <a:r>
              <a:rPr lang="en-US" sz="1500"/>
              <a:t>Determine the time required to complete each step in a business process</a:t>
            </a:r>
          </a:p>
          <a:p>
            <a:pPr lvl="1"/>
            <a:r>
              <a:rPr lang="en-US" sz="1500"/>
              <a:t>Compare this to the total time required for the entire process</a:t>
            </a:r>
          </a:p>
          <a:p>
            <a:pPr lvl="1"/>
            <a:r>
              <a:rPr lang="en-US" sz="1500"/>
              <a:t>Large differences suggest problems that might be solved by:</a:t>
            </a:r>
          </a:p>
          <a:p>
            <a:pPr lvl="2"/>
            <a:r>
              <a:rPr lang="en-US">
                <a:highlight>
                  <a:srgbClr val="FFFF00"/>
                </a:highlight>
              </a:rPr>
              <a:t>Integrating some steps together</a:t>
            </a:r>
          </a:p>
          <a:p>
            <a:pPr lvl="2"/>
            <a:r>
              <a:rPr lang="en-US">
                <a:highlight>
                  <a:srgbClr val="FFFF00"/>
                </a:highlight>
              </a:rPr>
              <a:t>Performing some steps simultaneously (in parallel)</a:t>
            </a:r>
          </a:p>
          <a:p>
            <a:pPr lvl="2"/>
            <a:endParaRPr lang="en-US"/>
          </a:p>
          <a:p>
            <a:r>
              <a:rPr lang="en-US" b="1">
                <a:highlight>
                  <a:srgbClr val="FFFF00"/>
                </a:highlight>
              </a:rPr>
              <a:t>Activity-based costing </a:t>
            </a:r>
          </a:p>
          <a:p>
            <a:pPr lvl="1"/>
            <a:r>
              <a:rPr lang="en-US" sz="1500">
                <a:highlight>
                  <a:srgbClr val="FFFF00"/>
                </a:highlight>
              </a:rPr>
              <a:t>Same as duration analysis but applied to costs</a:t>
            </a:r>
          </a:p>
          <a:p>
            <a:pPr lvl="1"/>
            <a:endParaRPr lang="en-US" sz="1500"/>
          </a:p>
          <a:p>
            <a:r>
              <a:rPr lang="en-US" b="1">
                <a:highlight>
                  <a:srgbClr val="FFFF00"/>
                </a:highlight>
              </a:rPr>
              <a:t>Informal benchmarking</a:t>
            </a:r>
          </a:p>
          <a:p>
            <a:pPr lvl="1"/>
            <a:r>
              <a:rPr lang="en-US" sz="1500">
                <a:highlight>
                  <a:srgbClr val="FFFF00"/>
                </a:highlight>
              </a:rPr>
              <a:t>Analyzes similar processes in other successful organizations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24472" y="457200"/>
            <a:ext cx="7067128" cy="1143000"/>
          </a:xfrm>
        </p:spPr>
        <p:txBody>
          <a:bodyPr/>
          <a:lstStyle/>
          <a:p>
            <a:r>
              <a:rPr lang="en-US"/>
              <a:t>Requirements Analysis Strategies(Cont.)</a:t>
            </a:r>
          </a:p>
        </p:txBody>
      </p:sp>
    </p:spTree>
    <p:extLst>
      <p:ext uri="{BB962C8B-B14F-4D97-AF65-F5344CB8AC3E}">
        <p14:creationId xmlns:p14="http://schemas.microsoft.com/office/powerpoint/2010/main" val="329234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636912"/>
            <a:ext cx="7067128" cy="406868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450"/>
              </a:spcBef>
            </a:pPr>
            <a:r>
              <a:rPr lang="en-US">
                <a:highlight>
                  <a:srgbClr val="FFFF00"/>
                </a:highlight>
              </a:rPr>
              <a:t>Outcome analysis</a:t>
            </a:r>
          </a:p>
          <a:p>
            <a:pPr lvl="1">
              <a:spcBef>
                <a:spcPts val="450"/>
              </a:spcBef>
            </a:pPr>
            <a:r>
              <a:rPr lang="en-US">
                <a:highlight>
                  <a:srgbClr val="FFFF00"/>
                </a:highlight>
              </a:rPr>
              <a:t>What does the customer </a:t>
            </a:r>
            <a:r>
              <a:rPr lang="en-US" strike="sngStrike">
                <a:highlight>
                  <a:srgbClr val="FFFF00"/>
                </a:highlight>
              </a:rPr>
              <a:t>want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b="1" u="sng">
                <a:highlight>
                  <a:srgbClr val="FFFF00"/>
                </a:highlight>
              </a:rPr>
              <a:t>need</a:t>
            </a:r>
            <a:r>
              <a:rPr lang="en-US">
                <a:highlight>
                  <a:srgbClr val="FFFF00"/>
                </a:highlight>
              </a:rPr>
              <a:t> in the end?</a:t>
            </a:r>
          </a:p>
          <a:p>
            <a:pPr lvl="1">
              <a:spcBef>
                <a:spcPts val="450"/>
              </a:spcBef>
            </a:pPr>
            <a:r>
              <a:rPr lang="en-US" b="1" i="1">
                <a:highlight>
                  <a:srgbClr val="FFFF00"/>
                </a:highlight>
              </a:rPr>
              <a:t>BUILD ME A MACHINE LEARNING MODEL </a:t>
            </a:r>
            <a:r>
              <a:rPr lang="en-US" b="1" i="1" u="sng">
                <a:highlight>
                  <a:srgbClr val="FFFF00"/>
                </a:highlight>
              </a:rPr>
              <a:t>TO MONITOR THE NEW PRODUCT CAMPAIGNS THAT WE HAVE</a:t>
            </a:r>
            <a:r>
              <a:rPr lang="en-US" b="1" i="1">
                <a:highlight>
                  <a:srgbClr val="FFFF00"/>
                </a:highlight>
              </a:rPr>
              <a:t>!</a:t>
            </a:r>
          </a:p>
          <a:p>
            <a:pPr lvl="2">
              <a:spcBef>
                <a:spcPts val="450"/>
              </a:spcBef>
            </a:pPr>
            <a:r>
              <a:rPr lang="en-US" b="1" i="1">
                <a:highlight>
                  <a:srgbClr val="FFFF00"/>
                </a:highlight>
              </a:rPr>
              <a:t>SENTIMENT ANALYSIS </a:t>
            </a:r>
            <a:r>
              <a:rPr lang="en-US" b="1" i="1">
                <a:highlight>
                  <a:srgbClr val="FFFF00"/>
                </a:highlight>
                <a:sym typeface="Wingdings" panose="05000000000000000000" pitchFamily="2" charset="2"/>
              </a:rPr>
              <a:t> POSITVE AND NEGATIVE</a:t>
            </a:r>
            <a:endParaRPr lang="en-US" b="1" i="1">
              <a:highlight>
                <a:srgbClr val="FFFF00"/>
              </a:highlight>
            </a:endParaRPr>
          </a:p>
          <a:p>
            <a:pPr lvl="1">
              <a:spcBef>
                <a:spcPts val="450"/>
              </a:spcBef>
            </a:pPr>
            <a:r>
              <a:rPr lang="en-US" b="1" i="1">
                <a:highlight>
                  <a:srgbClr val="FFFF00"/>
                </a:highlight>
              </a:rPr>
              <a:t>BUILD ME A WEBSITE THAT INTEGRATE WITH SOCIAL MEDIA!</a:t>
            </a:r>
          </a:p>
          <a:p>
            <a:pPr lvl="2">
              <a:spcBef>
                <a:spcPts val="450"/>
              </a:spcBef>
            </a:pPr>
            <a:r>
              <a:rPr lang="en-US" b="1" i="1">
                <a:highlight>
                  <a:srgbClr val="FFFF00"/>
                </a:highlight>
              </a:rPr>
              <a:t>WHAT FOR? </a:t>
            </a:r>
          </a:p>
          <a:p>
            <a:pPr>
              <a:spcBef>
                <a:spcPts val="450"/>
              </a:spcBef>
            </a:pPr>
            <a:r>
              <a:rPr lang="en-US" b="1"/>
              <a:t>Technology analysis</a:t>
            </a:r>
          </a:p>
          <a:p>
            <a:pPr lvl="1">
              <a:spcBef>
                <a:spcPts val="450"/>
              </a:spcBef>
            </a:pPr>
            <a:r>
              <a:rPr lang="en-US"/>
              <a:t>Apply new technologies to business processes &amp; identify benefits</a:t>
            </a:r>
          </a:p>
          <a:p>
            <a:pPr lvl="1">
              <a:spcBef>
                <a:spcPts val="450"/>
              </a:spcBef>
            </a:pPr>
            <a:r>
              <a:rPr lang="en-US"/>
              <a:t>CLOUD SYSTEM/TECHNOLOGIES: </a:t>
            </a:r>
            <a:r>
              <a:rPr lang="en-US" b="1" u="sng"/>
              <a:t>Google</a:t>
            </a:r>
            <a:r>
              <a:rPr lang="en-US"/>
              <a:t> Drive, OneDrive (</a:t>
            </a:r>
            <a:r>
              <a:rPr lang="en-US" b="1" u="sng"/>
              <a:t>Azure</a:t>
            </a:r>
            <a:r>
              <a:rPr lang="en-US"/>
              <a:t>), Amazon Cloud (</a:t>
            </a:r>
            <a:r>
              <a:rPr lang="en-US" b="1" u="sng"/>
              <a:t>AWS</a:t>
            </a:r>
            <a:r>
              <a:rPr lang="en-US"/>
              <a:t>), </a:t>
            </a:r>
            <a:r>
              <a:rPr lang="en-US" b="1" u="sng"/>
              <a:t>Alibaba</a:t>
            </a:r>
            <a:r>
              <a:rPr lang="en-US"/>
              <a:t> Cloud, etc.</a:t>
            </a:r>
          </a:p>
          <a:p>
            <a:pPr lvl="1">
              <a:spcBef>
                <a:spcPts val="450"/>
              </a:spcBef>
            </a:pPr>
            <a:r>
              <a:rPr lang="en-US"/>
              <a:t>Budget (same price), Performance, </a:t>
            </a:r>
            <a:r>
              <a:rPr lang="en-US" b="1" u="sng"/>
              <a:t>Relationship with other software</a:t>
            </a:r>
          </a:p>
          <a:p>
            <a:pPr>
              <a:spcBef>
                <a:spcPts val="450"/>
              </a:spcBef>
            </a:pPr>
            <a:r>
              <a:rPr lang="en-US" b="1"/>
              <a:t>Activity elimination</a:t>
            </a:r>
          </a:p>
          <a:p>
            <a:pPr lvl="1">
              <a:spcBef>
                <a:spcPts val="450"/>
              </a:spcBef>
            </a:pPr>
            <a:r>
              <a:rPr lang="en-US"/>
              <a:t>Eliminate each activity in a business process in a “force-fit” exercise</a:t>
            </a:r>
          </a:p>
          <a:p>
            <a:pPr lvl="1">
              <a:spcBef>
                <a:spcPts val="450"/>
              </a:spcBef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5872" y="990600"/>
            <a:ext cx="7067128" cy="1143000"/>
          </a:xfrm>
        </p:spPr>
        <p:txBody>
          <a:bodyPr/>
          <a:lstStyle/>
          <a:p>
            <a:r>
              <a:rPr lang="en-US"/>
              <a:t>Requirements Analysis Strategies(Cont.)</a:t>
            </a:r>
          </a:p>
        </p:txBody>
      </p:sp>
    </p:spTree>
    <p:extLst>
      <p:ext uri="{BB962C8B-B14F-4D97-AF65-F5344CB8AC3E}">
        <p14:creationId xmlns:p14="http://schemas.microsoft.com/office/powerpoint/2010/main" val="418604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272" y="1295400"/>
            <a:ext cx="7067128" cy="1143000"/>
          </a:xfrm>
        </p:spPr>
        <p:txBody>
          <a:bodyPr/>
          <a:lstStyle/>
          <a:p>
            <a:r>
              <a:rPr lang="en-US"/>
              <a:t>Requirements Gathering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636912"/>
            <a:ext cx="7067128" cy="399248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Process is used to:</a:t>
            </a:r>
          </a:p>
          <a:p>
            <a:pPr lvl="1"/>
            <a:r>
              <a:rPr lang="en-US" b="1" u="sng"/>
              <a:t>Uncover all requirements</a:t>
            </a:r>
            <a:r>
              <a:rPr lang="en-US"/>
              <a:t> </a:t>
            </a:r>
            <a:br>
              <a:rPr lang="en-US"/>
            </a:br>
            <a:r>
              <a:rPr lang="en-US"/>
              <a:t>	</a:t>
            </a:r>
            <a:r>
              <a:rPr lang="en-US">
                <a:highlight>
                  <a:srgbClr val="FFFF00"/>
                </a:highlight>
              </a:rPr>
              <a:t>(those uncovered late in the process are more difficult to incorporate)</a:t>
            </a:r>
          </a:p>
          <a:p>
            <a:pPr lvl="1"/>
            <a:r>
              <a:rPr lang="en-US"/>
              <a:t>Build support and trust among users</a:t>
            </a:r>
          </a:p>
          <a:p>
            <a:pPr lvl="1"/>
            <a:endParaRPr lang="en-US"/>
          </a:p>
          <a:p>
            <a:pPr>
              <a:spcBef>
                <a:spcPts val="450"/>
              </a:spcBef>
            </a:pPr>
            <a:r>
              <a:rPr lang="en-US" b="1"/>
              <a:t>Which technique(s) to use?</a:t>
            </a:r>
          </a:p>
          <a:p>
            <a:pPr lvl="1">
              <a:spcBef>
                <a:spcPts val="450"/>
              </a:spcBef>
            </a:pPr>
            <a:r>
              <a:rPr lang="en-US" b="1"/>
              <a:t>Interviews </a:t>
            </a:r>
            <a:r>
              <a:rPr lang="en-US" b="1">
                <a:sym typeface="Wingdings" panose="05000000000000000000" pitchFamily="2" charset="2"/>
              </a:rPr>
              <a:t> Qualitative</a:t>
            </a:r>
            <a:endParaRPr lang="en-US" b="1"/>
          </a:p>
          <a:p>
            <a:pPr lvl="1">
              <a:spcBef>
                <a:spcPts val="450"/>
              </a:spcBef>
            </a:pPr>
            <a:r>
              <a:rPr lang="en-US" b="1"/>
              <a:t>Questionnaires </a:t>
            </a:r>
            <a:r>
              <a:rPr lang="en-US" b="1">
                <a:sym typeface="Wingdings" panose="05000000000000000000" pitchFamily="2" charset="2"/>
              </a:rPr>
              <a:t> Quantitative</a:t>
            </a:r>
            <a:endParaRPr lang="en-US" b="1"/>
          </a:p>
          <a:p>
            <a:pPr lvl="1">
              <a:spcBef>
                <a:spcPts val="450"/>
              </a:spcBef>
            </a:pPr>
            <a:endParaRPr lang="en-US" b="1"/>
          </a:p>
          <a:p>
            <a:pPr lvl="1">
              <a:spcBef>
                <a:spcPts val="450"/>
              </a:spcBef>
            </a:pPr>
            <a:r>
              <a:rPr lang="en-US" b="1"/>
              <a:t>Joint Application Development (JAD)</a:t>
            </a:r>
          </a:p>
          <a:p>
            <a:pPr lvl="1">
              <a:spcBef>
                <a:spcPts val="450"/>
              </a:spcBef>
            </a:pPr>
            <a:endParaRPr lang="en-US" b="1"/>
          </a:p>
          <a:p>
            <a:pPr lvl="1">
              <a:spcBef>
                <a:spcPts val="450"/>
              </a:spcBef>
            </a:pPr>
            <a:r>
              <a:rPr lang="en-US" b="1"/>
              <a:t>Document analysis</a:t>
            </a:r>
          </a:p>
          <a:p>
            <a:pPr lvl="1">
              <a:spcBef>
                <a:spcPts val="450"/>
              </a:spcBef>
            </a:pPr>
            <a:r>
              <a:rPr lang="en-US" b="1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58502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highlight>
                  <a:srgbClr val="FFFF00"/>
                </a:highlight>
              </a:rPr>
              <a:t>Most popular technique—if you need to know something, just ask</a:t>
            </a:r>
          </a:p>
          <a:p>
            <a:pPr>
              <a:spcBef>
                <a:spcPts val="450"/>
              </a:spcBef>
            </a:pPr>
            <a:r>
              <a:rPr lang="en-US"/>
              <a:t>Process:</a:t>
            </a:r>
          </a:p>
          <a:p>
            <a:pPr marL="914400" lvl="1" indent="-457200">
              <a:spcBef>
                <a:spcPts val="450"/>
              </a:spcBef>
              <a:buFont typeface="+mj-lt"/>
              <a:buAutoNum type="arabicPeriod"/>
            </a:pPr>
            <a:r>
              <a:rPr lang="en-US">
                <a:highlight>
                  <a:srgbClr val="FFFF00"/>
                </a:highlight>
              </a:rPr>
              <a:t>Select people to </a:t>
            </a:r>
            <a:r>
              <a:rPr lang="en-US" b="1" u="sng">
                <a:highlight>
                  <a:srgbClr val="FFFF00"/>
                </a:highlight>
              </a:rPr>
              <a:t>interview</a:t>
            </a:r>
            <a:r>
              <a:rPr lang="en-US"/>
              <a:t> &amp; create a schedule</a:t>
            </a:r>
          </a:p>
          <a:p>
            <a:pPr marL="914400" lvl="1" indent="-457200">
              <a:spcBef>
                <a:spcPts val="450"/>
              </a:spcBef>
              <a:buFont typeface="+mj-lt"/>
              <a:buAutoNum type="arabicPeriod"/>
            </a:pPr>
            <a:r>
              <a:rPr lang="en-US"/>
              <a:t>Design interview questions (</a:t>
            </a:r>
            <a:r>
              <a:rPr lang="en-US">
                <a:highlight>
                  <a:srgbClr val="FFFF00"/>
                </a:highlight>
              </a:rPr>
              <a:t>Open-ended, closed-ended, &amp; probing types of questions</a:t>
            </a:r>
            <a:r>
              <a:rPr lang="en-US"/>
              <a:t>)</a:t>
            </a:r>
          </a:p>
          <a:p>
            <a:pPr marL="914400" lvl="1" indent="-457200">
              <a:spcBef>
                <a:spcPts val="450"/>
              </a:spcBef>
              <a:buFont typeface="+mj-lt"/>
              <a:buAutoNum type="arabicPeriod"/>
            </a:pPr>
            <a:r>
              <a:rPr lang="en-US"/>
              <a:t>Prepare for the interview (Unstructured vs. structured interview organized in a logical order)</a:t>
            </a:r>
          </a:p>
          <a:p>
            <a:pPr marL="914400" lvl="1" indent="-457200">
              <a:spcBef>
                <a:spcPts val="450"/>
              </a:spcBef>
              <a:buFont typeface="+mj-lt"/>
              <a:buAutoNum type="arabicPeriod"/>
            </a:pPr>
            <a:r>
              <a:rPr lang="en-US"/>
              <a:t>Conduct the interview (Top-down vs. bottom-up)</a:t>
            </a:r>
          </a:p>
          <a:p>
            <a:pPr marL="914400" lvl="1" indent="-457200">
              <a:spcBef>
                <a:spcPts val="450"/>
              </a:spcBef>
              <a:buFont typeface="+mj-lt"/>
              <a:buAutoNum type="arabicPeriod"/>
            </a:pPr>
            <a:r>
              <a:rPr lang="en-US"/>
              <a:t>Follow-up after the interview</a:t>
            </a:r>
          </a:p>
        </p:txBody>
      </p:sp>
    </p:spTree>
    <p:extLst>
      <p:ext uri="{BB962C8B-B14F-4D97-AF65-F5344CB8AC3E}">
        <p14:creationId xmlns:p14="http://schemas.microsoft.com/office/powerpoint/2010/main" val="421163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Determination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85800"/>
            <a:ext cx="7067128" cy="1143000"/>
          </a:xfrm>
        </p:spPr>
        <p:txBody>
          <a:bodyPr vert="horz" lIns="69056" tIns="34529" rIns="69056" bIns="34529" rtlCol="0" anchor="ctr">
            <a:normAutofit/>
          </a:bodyPr>
          <a:lstStyle/>
          <a:p>
            <a:pPr eaLnBrk="1" hangingPunct="1"/>
            <a:r>
              <a:rPr lang="en-US"/>
              <a:t>Question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062" t="52809" r="29219" b="21416"/>
          <a:stretch/>
        </p:blipFill>
        <p:spPr>
          <a:xfrm>
            <a:off x="1414269" y="2143124"/>
            <a:ext cx="6313196" cy="27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5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924472" y="609600"/>
            <a:ext cx="7067128" cy="1143000"/>
          </a:xfrm>
        </p:spPr>
        <p:txBody>
          <a:bodyPr/>
          <a:lstStyle/>
          <a:p>
            <a:pPr eaLnBrk="1" hangingPunct="1"/>
            <a:r>
              <a:rPr lang="en-US"/>
              <a:t>Interviewing Strategies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>
            <a:off x="2457450" y="2114550"/>
            <a:ext cx="4229100" cy="302895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25400">
            <a:solidFill>
              <a:srgbClr val="0E2542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350">
              <a:solidFill>
                <a:schemeClr val="lt1"/>
              </a:solidFill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977326" y="2528887"/>
            <a:ext cx="11500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50">
                <a:latin typeface="Calibri" charset="0"/>
              </a:rPr>
              <a:t>How</a:t>
            </a:r>
          </a:p>
          <a:p>
            <a:pPr algn="ctr"/>
            <a:r>
              <a:rPr lang="en-US" sz="1350">
                <a:latin typeface="Calibri" charset="0"/>
              </a:rPr>
              <a:t>can order</a:t>
            </a:r>
          </a:p>
          <a:p>
            <a:pPr algn="ctr"/>
            <a:r>
              <a:rPr lang="en-US" sz="1350">
                <a:latin typeface="Calibri" charset="0"/>
              </a:rPr>
              <a:t>processing be</a:t>
            </a:r>
          </a:p>
          <a:p>
            <a:pPr algn="ctr"/>
            <a:r>
              <a:rPr lang="en-US" sz="1350">
                <a:latin typeface="Calibri" charset="0"/>
              </a:rPr>
              <a:t>improved?</a:t>
            </a:r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3363899" y="3536157"/>
            <a:ext cx="2486451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50">
                <a:latin typeface="Calibri" charset="0"/>
              </a:rPr>
              <a:t>How can we reduce the</a:t>
            </a:r>
          </a:p>
          <a:p>
            <a:pPr algn="ctr"/>
            <a:r>
              <a:rPr lang="en-US" sz="1350">
                <a:latin typeface="Calibri" charset="0"/>
              </a:rPr>
              <a:t>number of times that customers </a:t>
            </a:r>
          </a:p>
          <a:p>
            <a:pPr algn="ctr"/>
            <a:r>
              <a:rPr lang="en-US" sz="1350">
                <a:latin typeface="Calibri" charset="0"/>
              </a:rPr>
              <a:t>return ordered items?</a:t>
            </a:r>
          </a:p>
        </p:txBody>
      </p: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3062769" y="4336257"/>
            <a:ext cx="3016082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50">
                <a:latin typeface="Calibri" charset="0"/>
              </a:rPr>
              <a:t>How can we reduce the number of</a:t>
            </a:r>
          </a:p>
          <a:p>
            <a:pPr algn="ctr"/>
            <a:r>
              <a:rPr lang="en-US" sz="1350">
                <a:latin typeface="Calibri" charset="0"/>
              </a:rPr>
              <a:t>errors in order processing (e.g., shipping</a:t>
            </a:r>
          </a:p>
          <a:p>
            <a:pPr algn="ctr"/>
            <a:r>
              <a:rPr lang="en-US" sz="1350">
                <a:latin typeface="Calibri" charset="0"/>
              </a:rPr>
              <a:t>the wrong products)?</a:t>
            </a:r>
          </a:p>
        </p:txBody>
      </p:sp>
      <p:sp>
        <p:nvSpPr>
          <p:cNvPr id="45063" name="TextBox 7"/>
          <p:cNvSpPr txBox="1">
            <a:spLocks noChangeArrowheads="1"/>
          </p:cNvSpPr>
          <p:nvPr/>
        </p:nvSpPr>
        <p:spPr bwMode="auto">
          <a:xfrm>
            <a:off x="4857751" y="2000251"/>
            <a:ext cx="11372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 charset="0"/>
              </a:rPr>
              <a:t>Top-down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172671" y="2542580"/>
            <a:ext cx="400050" cy="1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065" name="TextBox 16"/>
          <p:cNvSpPr txBox="1">
            <a:spLocks noChangeArrowheads="1"/>
          </p:cNvSpPr>
          <p:nvPr/>
        </p:nvSpPr>
        <p:spPr bwMode="auto">
          <a:xfrm>
            <a:off x="6686551" y="4682729"/>
            <a:ext cx="1221681" cy="36933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 charset="0"/>
              </a:rPr>
              <a:t>Bottom-up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6420446" y="4682134"/>
            <a:ext cx="457200" cy="1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TextBox 21"/>
          <p:cNvSpPr txBox="1">
            <a:spLocks noChangeArrowheads="1"/>
          </p:cNvSpPr>
          <p:nvPr/>
        </p:nvSpPr>
        <p:spPr bwMode="auto">
          <a:xfrm>
            <a:off x="2800351" y="2743201"/>
            <a:ext cx="118250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50" b="1">
                <a:latin typeface="Calibri" charset="0"/>
              </a:rPr>
              <a:t>      High-level:</a:t>
            </a:r>
          </a:p>
          <a:p>
            <a:r>
              <a:rPr lang="en-US" sz="1350">
                <a:latin typeface="Calibri" charset="0"/>
              </a:rPr>
              <a:t>Very general</a:t>
            </a:r>
          </a:p>
        </p:txBody>
      </p:sp>
      <p:sp>
        <p:nvSpPr>
          <p:cNvPr id="45068" name="TextBox 22"/>
          <p:cNvSpPr txBox="1">
            <a:spLocks noChangeArrowheads="1"/>
          </p:cNvSpPr>
          <p:nvPr/>
        </p:nvSpPr>
        <p:spPr bwMode="auto">
          <a:xfrm>
            <a:off x="1771651" y="3543301"/>
            <a:ext cx="165539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50" b="1">
                <a:latin typeface="Calibri" charset="0"/>
              </a:rPr>
              <a:t>           Medium-level:</a:t>
            </a:r>
          </a:p>
          <a:p>
            <a:r>
              <a:rPr lang="en-US" sz="1350">
                <a:latin typeface="Calibri" charset="0"/>
              </a:rPr>
              <a:t>Moderately specific</a:t>
            </a:r>
          </a:p>
        </p:txBody>
      </p:sp>
      <p:sp>
        <p:nvSpPr>
          <p:cNvPr id="45069" name="TextBox 23"/>
          <p:cNvSpPr txBox="1">
            <a:spLocks noChangeArrowheads="1"/>
          </p:cNvSpPr>
          <p:nvPr/>
        </p:nvSpPr>
        <p:spPr bwMode="auto">
          <a:xfrm>
            <a:off x="1714501" y="4343401"/>
            <a:ext cx="115012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50" b="1">
                <a:latin typeface="Calibri" charset="0"/>
              </a:rPr>
              <a:t>      Low-level:</a:t>
            </a:r>
          </a:p>
          <a:p>
            <a:r>
              <a:rPr lang="en-US" sz="1350">
                <a:latin typeface="Calibri" charset="0"/>
              </a:rPr>
              <a:t>Very specific</a:t>
            </a:r>
          </a:p>
        </p:txBody>
      </p:sp>
    </p:spTree>
    <p:extLst>
      <p:ext uri="{BB962C8B-B14F-4D97-AF65-F5344CB8AC3E}">
        <p14:creationId xmlns:p14="http://schemas.microsoft.com/office/powerpoint/2010/main" val="31441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554618" y="700609"/>
            <a:ext cx="6032500" cy="797954"/>
          </a:xfrm>
        </p:spPr>
        <p:txBody>
          <a:bodyPr/>
          <a:lstStyle/>
          <a:p>
            <a:pPr eaLnBrk="1" hangingPunct="1"/>
            <a:r>
              <a:rPr lang="en-US"/>
              <a:t>Post-Interview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54618" y="1496706"/>
            <a:ext cx="6244678" cy="37337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Prepare notes and send to the interviewee for verification</a:t>
            </a:r>
          </a:p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1646" y="2212708"/>
            <a:ext cx="4292301" cy="3254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34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Joint Application Development (JAD)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Joint user-analyst meeting hosted by a facilitator</a:t>
            </a:r>
          </a:p>
          <a:p>
            <a:pPr lvl="1"/>
            <a:r>
              <a:rPr lang="en-US"/>
              <a:t>10 to 20 users</a:t>
            </a:r>
          </a:p>
          <a:p>
            <a:pPr lvl="1"/>
            <a:r>
              <a:rPr lang="en-US"/>
              <a:t>1 to 2 scribes as needed to record the session</a:t>
            </a:r>
          </a:p>
          <a:p>
            <a:pPr lvl="1"/>
            <a:r>
              <a:rPr lang="en-US"/>
              <a:t>Usually in a specially prepared room</a:t>
            </a:r>
          </a:p>
          <a:p>
            <a:pPr>
              <a:spcBef>
                <a:spcPts val="450"/>
              </a:spcBef>
            </a:pPr>
            <a:r>
              <a:rPr lang="en-US">
                <a:highlight>
                  <a:srgbClr val="FFFF00"/>
                </a:highlight>
              </a:rPr>
              <a:t>Meetings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can be held </a:t>
            </a:r>
            <a:r>
              <a:rPr lang="en-US">
                <a:highlight>
                  <a:srgbClr val="FFFF00"/>
                </a:highlight>
              </a:rPr>
              <a:t>electronically and anonymously</a:t>
            </a:r>
          </a:p>
          <a:p>
            <a:pPr lvl="1">
              <a:spcBef>
                <a:spcPts val="450"/>
              </a:spcBef>
            </a:pPr>
            <a:r>
              <a:rPr lang="en-US"/>
              <a:t>Reduces problems in group settings</a:t>
            </a:r>
          </a:p>
          <a:p>
            <a:pPr lvl="1">
              <a:spcBef>
                <a:spcPts val="450"/>
              </a:spcBef>
            </a:pPr>
            <a:r>
              <a:rPr lang="en-US"/>
              <a:t>Can be held remotely</a:t>
            </a:r>
          </a:p>
          <a:p>
            <a:pPr>
              <a:spcBef>
                <a:spcPts val="450"/>
              </a:spcBef>
            </a:pPr>
            <a:r>
              <a:rPr lang="en-US"/>
              <a:t>Sessions require careful planning to be successful </a:t>
            </a:r>
          </a:p>
          <a:p>
            <a:pPr lvl="1"/>
            <a:r>
              <a:rPr lang="en-US" b="1"/>
              <a:t>Users may need to bring documents or user manuals</a:t>
            </a:r>
          </a:p>
          <a:p>
            <a:pPr lvl="1"/>
            <a:r>
              <a:rPr lang="en-US" b="1" u="sng"/>
              <a:t>Ground rules should be established</a:t>
            </a:r>
          </a:p>
        </p:txBody>
      </p:sp>
    </p:spTree>
    <p:extLst>
      <p:ext uri="{BB962C8B-B14F-4D97-AF65-F5344CB8AC3E}">
        <p14:creationId xmlns:p14="http://schemas.microsoft.com/office/powerpoint/2010/main" val="414042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Questionnaires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A set of written questions used to obtain information from individuals</a:t>
            </a:r>
          </a:p>
          <a:p>
            <a:pPr>
              <a:spcBef>
                <a:spcPts val="450"/>
              </a:spcBef>
            </a:pPr>
            <a:r>
              <a:rPr lang="en-US"/>
              <a:t>May be paper based or electronic (e.g., web based)</a:t>
            </a:r>
          </a:p>
          <a:p>
            <a:pPr>
              <a:spcBef>
                <a:spcPts val="450"/>
              </a:spcBef>
            </a:pPr>
            <a:r>
              <a:rPr lang="en-US"/>
              <a:t>Common uses:</a:t>
            </a:r>
          </a:p>
          <a:p>
            <a:pPr lvl="1">
              <a:spcBef>
                <a:spcPts val="450"/>
              </a:spcBef>
            </a:pPr>
            <a:r>
              <a:rPr lang="en-US" sz="1575">
                <a:highlight>
                  <a:srgbClr val="FFFF00"/>
                </a:highlight>
              </a:rPr>
              <a:t>Large numbers of people </a:t>
            </a:r>
          </a:p>
          <a:p>
            <a:pPr lvl="1">
              <a:spcBef>
                <a:spcPts val="450"/>
              </a:spcBef>
            </a:pPr>
            <a:r>
              <a:rPr lang="en-US" sz="1575"/>
              <a:t>Need both information and opinions </a:t>
            </a:r>
          </a:p>
          <a:p>
            <a:pPr lvl="1">
              <a:spcBef>
                <a:spcPts val="450"/>
              </a:spcBef>
            </a:pPr>
            <a:r>
              <a:rPr lang="en-US" sz="1575">
                <a:highlight>
                  <a:srgbClr val="FFFF00"/>
                </a:highlight>
              </a:rPr>
              <a:t>When designing for use outside the organization (customers, vendors, etc.)</a:t>
            </a:r>
          </a:p>
          <a:p>
            <a:pPr>
              <a:spcBef>
                <a:spcPts val="450"/>
              </a:spcBef>
            </a:pPr>
            <a:r>
              <a:rPr lang="en-US"/>
              <a:t>Typical response rates: </a:t>
            </a:r>
          </a:p>
          <a:p>
            <a:pPr lvl="1">
              <a:spcBef>
                <a:spcPts val="450"/>
              </a:spcBef>
            </a:pPr>
            <a:r>
              <a:rPr lang="en-US">
                <a:highlight>
                  <a:srgbClr val="FF0000"/>
                </a:highlight>
              </a:rPr>
              <a:t>&lt; 50% (paper); &lt; 30% (Web)</a:t>
            </a:r>
          </a:p>
          <a:p>
            <a:pPr lvl="1">
              <a:spcBef>
                <a:spcPts val="450"/>
              </a:spcBef>
            </a:pPr>
            <a:r>
              <a:rPr lang="en-US">
                <a:highlight>
                  <a:srgbClr val="FF0000"/>
                </a:highlight>
              </a:rPr>
              <a:t>How to increase? Give incentive! </a:t>
            </a:r>
          </a:p>
        </p:txBody>
      </p:sp>
    </p:spTree>
    <p:extLst>
      <p:ext uri="{BB962C8B-B14F-4D97-AF65-F5344CB8AC3E}">
        <p14:creationId xmlns:p14="http://schemas.microsoft.com/office/powerpoint/2010/main" val="2838143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300" y="685800"/>
            <a:ext cx="6032500" cy="757613"/>
          </a:xfrm>
        </p:spPr>
        <p:txBody>
          <a:bodyPr vert="horz" lIns="69056" tIns="34529" rIns="69056" bIns="34529" rtlCol="0" anchor="ctr">
            <a:normAutofit/>
          </a:bodyPr>
          <a:lstStyle/>
          <a:p>
            <a:pPr eaLnBrk="1" hangingPunct="1"/>
            <a:r>
              <a:rPr lang="en-US"/>
              <a:t>Questionnaire Steps</a:t>
            </a:r>
          </a:p>
        </p:txBody>
      </p:sp>
      <p:sp>
        <p:nvSpPr>
          <p:cNvPr id="48131" name="Content Placeholder 4"/>
          <p:cNvSpPr>
            <a:spLocks noGrp="1"/>
          </p:cNvSpPr>
          <p:nvPr>
            <p:ph idx="1"/>
          </p:nvPr>
        </p:nvSpPr>
        <p:spPr>
          <a:xfrm>
            <a:off x="1554617" y="1881917"/>
            <a:ext cx="6032500" cy="354733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875"/>
              <a:t>Select the participants</a:t>
            </a:r>
          </a:p>
          <a:p>
            <a:pPr lvl="1">
              <a:spcBef>
                <a:spcPts val="450"/>
              </a:spcBef>
            </a:pPr>
            <a:r>
              <a:rPr lang="en-US" sz="1500"/>
              <a:t>Identify the population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500"/>
              <a:t>Use representative samples for large populations</a:t>
            </a:r>
          </a:p>
          <a:p>
            <a:pPr>
              <a:spcBef>
                <a:spcPts val="450"/>
              </a:spcBef>
            </a:pPr>
            <a:r>
              <a:rPr lang="en-US" sz="1875">
                <a:highlight>
                  <a:srgbClr val="00FFFF"/>
                </a:highlight>
              </a:rPr>
              <a:t>Designing the questionnaire</a:t>
            </a:r>
          </a:p>
          <a:p>
            <a:pPr lvl="1">
              <a:spcBef>
                <a:spcPts val="450"/>
              </a:spcBef>
            </a:pPr>
            <a:r>
              <a:rPr lang="en-US" sz="1500">
                <a:highlight>
                  <a:srgbClr val="00FFFF"/>
                </a:highlight>
              </a:rPr>
              <a:t>Careful question selection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500">
                <a:highlight>
                  <a:srgbClr val="00FFFF"/>
                </a:highlight>
              </a:rPr>
              <a:t>Remove ambiguities</a:t>
            </a:r>
          </a:p>
          <a:p>
            <a:pPr>
              <a:spcBef>
                <a:spcPts val="450"/>
              </a:spcBef>
            </a:pPr>
            <a:r>
              <a:rPr lang="en-US" sz="1875"/>
              <a:t>Administering the questionnaire</a:t>
            </a:r>
          </a:p>
          <a:p>
            <a:pPr lvl="1">
              <a:spcBef>
                <a:spcPts val="450"/>
              </a:spcBef>
            </a:pPr>
            <a:r>
              <a:rPr lang="en-US" sz="1500"/>
              <a:t>Working to get good response rate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500"/>
              <a:t>Offer an incentive (e.g., a free pen)</a:t>
            </a:r>
          </a:p>
          <a:p>
            <a:pPr>
              <a:spcBef>
                <a:spcPts val="450"/>
              </a:spcBef>
            </a:pPr>
            <a:r>
              <a:rPr lang="en-US" sz="1875"/>
              <a:t>Questionnaire follow-up</a:t>
            </a:r>
          </a:p>
          <a:p>
            <a:pPr lvl="1">
              <a:spcBef>
                <a:spcPts val="450"/>
              </a:spcBef>
            </a:pPr>
            <a:r>
              <a:rPr lang="en-US" sz="1500"/>
              <a:t>Send results to participants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500"/>
              <a:t>Send a thank-you</a:t>
            </a:r>
          </a:p>
        </p:txBody>
      </p:sp>
    </p:spTree>
    <p:extLst>
      <p:ext uri="{BB962C8B-B14F-4D97-AF65-F5344CB8AC3E}">
        <p14:creationId xmlns:p14="http://schemas.microsoft.com/office/powerpoint/2010/main" val="1163747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7952" y="533400"/>
            <a:ext cx="5678848" cy="742950"/>
          </a:xfrm>
        </p:spPr>
        <p:txBody>
          <a:bodyPr/>
          <a:lstStyle/>
          <a:p>
            <a:pPr eaLnBrk="1" hangingPunct="1"/>
            <a:r>
              <a:rPr lang="en-US"/>
              <a:t>Good Questionnaire Design</a:t>
            </a:r>
          </a:p>
        </p:txBody>
      </p:sp>
      <p:sp>
        <p:nvSpPr>
          <p:cNvPr id="49155" name="Content Placeholder 4"/>
          <p:cNvSpPr>
            <a:spLocks noGrp="1"/>
          </p:cNvSpPr>
          <p:nvPr>
            <p:ph idx="1"/>
          </p:nvPr>
        </p:nvSpPr>
        <p:spPr>
          <a:xfrm>
            <a:off x="2171701" y="1857711"/>
            <a:ext cx="5485210" cy="347741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/>
              <a:t>Begin with non-threatening and interesting questions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/>
              <a:t>Group items into logically coherent sections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/>
              <a:t>No important items at the very end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/>
              <a:t>Do not crowd a page with too many items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/>
              <a:t>Avoid abbreviations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/>
              <a:t>Avoid biased or suggestive items or terms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/>
              <a:t>Number questions to avoid confusion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/>
              <a:t>Pretest to identify confusing questions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/>
              <a:t>Provide anonymity to respondents</a:t>
            </a:r>
          </a:p>
        </p:txBody>
      </p:sp>
    </p:spTree>
    <p:extLst>
      <p:ext uri="{BB962C8B-B14F-4D97-AF65-F5344CB8AC3E}">
        <p14:creationId xmlns:p14="http://schemas.microsoft.com/office/powerpoint/2010/main" val="4036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6958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/>
              <a:t>Document Analysis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006302" y="1758553"/>
            <a:ext cx="6528098" cy="3042047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Provides information about the “as-is” system</a:t>
            </a:r>
          </a:p>
          <a:p>
            <a:pPr>
              <a:spcBef>
                <a:spcPts val="450"/>
              </a:spcBef>
            </a:pPr>
            <a:r>
              <a:rPr lang="en-US"/>
              <a:t>Review technical documents when available</a:t>
            </a:r>
          </a:p>
          <a:p>
            <a:pPr>
              <a:spcBef>
                <a:spcPts val="450"/>
              </a:spcBef>
            </a:pPr>
            <a:r>
              <a:rPr lang="en-US"/>
              <a:t>Review typical user documents:</a:t>
            </a:r>
          </a:p>
          <a:p>
            <a:pPr lvl="1">
              <a:spcBef>
                <a:spcPts val="450"/>
              </a:spcBef>
            </a:pPr>
            <a:r>
              <a:rPr lang="en-US"/>
              <a:t>Forms</a:t>
            </a:r>
          </a:p>
          <a:p>
            <a:pPr lvl="1">
              <a:spcBef>
                <a:spcPts val="450"/>
              </a:spcBef>
            </a:pPr>
            <a:r>
              <a:rPr lang="en-US">
                <a:highlight>
                  <a:srgbClr val="FFFF00"/>
                </a:highlight>
              </a:rPr>
              <a:t>Reports</a:t>
            </a:r>
          </a:p>
          <a:p>
            <a:pPr lvl="1">
              <a:spcBef>
                <a:spcPts val="450"/>
              </a:spcBef>
            </a:pPr>
            <a:r>
              <a:rPr lang="en-US"/>
              <a:t>Policy manuals</a:t>
            </a:r>
          </a:p>
          <a:p>
            <a:pPr>
              <a:spcBef>
                <a:spcPts val="450"/>
              </a:spcBef>
            </a:pPr>
            <a:r>
              <a:rPr lang="en-US">
                <a:highlight>
                  <a:srgbClr val="FFFF00"/>
                </a:highlight>
              </a:rPr>
              <a:t>Look for user additions to forms</a:t>
            </a:r>
          </a:p>
          <a:p>
            <a:pPr>
              <a:spcBef>
                <a:spcPts val="450"/>
              </a:spcBef>
            </a:pPr>
            <a:r>
              <a:rPr lang="en-US">
                <a:highlight>
                  <a:srgbClr val="FFFF00"/>
                </a:highlight>
              </a:rPr>
              <a:t>Look for unused form elements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8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highlight>
                  <a:srgbClr val="FFFF00"/>
                </a:highlight>
              </a:rPr>
              <a:t>Observation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75"/>
              <a:t>Users/managers often don’t remember everything they do</a:t>
            </a:r>
          </a:p>
          <a:p>
            <a:pPr>
              <a:spcBef>
                <a:spcPts val="450"/>
              </a:spcBef>
            </a:pPr>
            <a:r>
              <a:rPr lang="en-US" sz="1875"/>
              <a:t>Checks validity of information gathered in other ways</a:t>
            </a:r>
          </a:p>
          <a:p>
            <a:pPr>
              <a:spcBef>
                <a:spcPts val="450"/>
              </a:spcBef>
            </a:pPr>
            <a:r>
              <a:rPr lang="en-US" sz="1875" b="1">
                <a:highlight>
                  <a:srgbClr val="00FFFF"/>
                </a:highlight>
              </a:rPr>
              <a:t>Behaviors may change when people are watched</a:t>
            </a:r>
          </a:p>
          <a:p>
            <a:pPr lvl="1">
              <a:spcBef>
                <a:spcPts val="450"/>
              </a:spcBef>
            </a:pPr>
            <a:r>
              <a:rPr lang="en-US" sz="1725" b="1">
                <a:highlight>
                  <a:srgbClr val="00FFFF"/>
                </a:highlight>
              </a:rPr>
              <a:t>Workers tend to be very careful when watched</a:t>
            </a:r>
          </a:p>
          <a:p>
            <a:pPr lvl="1">
              <a:spcBef>
                <a:spcPts val="450"/>
              </a:spcBef>
            </a:pPr>
            <a:r>
              <a:rPr lang="en-US" sz="1725" b="1">
                <a:highlight>
                  <a:srgbClr val="00FFFF"/>
                </a:highlight>
              </a:rPr>
              <a:t>Keep a low profile</a:t>
            </a:r>
          </a:p>
          <a:p>
            <a:pPr lvl="1">
              <a:spcBef>
                <a:spcPts val="450"/>
              </a:spcBef>
            </a:pPr>
            <a:r>
              <a:rPr lang="en-US" sz="1725" b="1">
                <a:highlight>
                  <a:srgbClr val="00FFFF"/>
                </a:highlight>
              </a:rPr>
              <a:t>Try not to interrupt or influence workers</a:t>
            </a:r>
          </a:p>
          <a:p>
            <a:pPr>
              <a:spcBef>
                <a:spcPts val="450"/>
              </a:spcBef>
            </a:pPr>
            <a:r>
              <a:rPr lang="en-US" sz="1875"/>
              <a:t>Be careful not to ignore periodic activities</a:t>
            </a:r>
          </a:p>
          <a:p>
            <a:pPr lvl="1">
              <a:spcBef>
                <a:spcPts val="450"/>
              </a:spcBef>
            </a:pPr>
            <a:r>
              <a:rPr lang="en-US"/>
              <a:t>Weekly … Monthly … Annually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7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57200"/>
            <a:ext cx="6032500" cy="1002358"/>
          </a:xfrm>
        </p:spPr>
        <p:txBody>
          <a:bodyPr>
            <a:normAutofit fontScale="90000"/>
          </a:bodyPr>
          <a:lstStyle/>
          <a:p>
            <a:r>
              <a:rPr lang="en-US"/>
              <a:t>Requirements-Gathering Techniques Compared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54618" y="2057178"/>
            <a:ext cx="6032500" cy="1018838"/>
          </a:xfrm>
        </p:spPr>
        <p:txBody>
          <a:bodyPr>
            <a:normAutofit lnSpcReduction="10000"/>
          </a:bodyPr>
          <a:lstStyle/>
          <a:p>
            <a:r>
              <a:rPr lang="en-US"/>
              <a:t>A combination of techniques may be used</a:t>
            </a:r>
          </a:p>
          <a:p>
            <a:pPr>
              <a:spcBef>
                <a:spcPts val="450"/>
              </a:spcBef>
            </a:pPr>
            <a:r>
              <a:rPr lang="en-US"/>
              <a:t>Document analysis &amp; observation require little training; JAD sessions can be very challenging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635" t="62597" r="27969" b="15691"/>
          <a:stretch/>
        </p:blipFill>
        <p:spPr>
          <a:xfrm>
            <a:off x="766753" y="3673636"/>
            <a:ext cx="837724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1143000"/>
            <a:ext cx="7067128" cy="1143000"/>
          </a:xfrm>
        </p:spPr>
        <p:txBody>
          <a:bodyPr/>
          <a:lstStyle/>
          <a:p>
            <a:pPr eaLnBrk="1" hangingPunct="1"/>
            <a:r>
              <a:rPr lang="en-US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119" y="2240758"/>
            <a:ext cx="6372225" cy="3240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100"/>
              <a:t>LO1: Identify the basic concept of advance topic in Object Oriented Analysis and Design</a:t>
            </a:r>
          </a:p>
          <a:p>
            <a:pPr eaLnBrk="1" hangingPunct="1">
              <a:buFontTx/>
              <a:buNone/>
            </a:pPr>
            <a:r>
              <a:rPr lang="en-US" sz="2100"/>
              <a:t>LO2 : Use the knowledge to develop documentation for object oriented software analysis and design using Unified Modelling Language</a:t>
            </a:r>
          </a:p>
        </p:txBody>
      </p:sp>
    </p:spTree>
    <p:extLst>
      <p:ext uri="{BB962C8B-B14F-4D97-AF65-F5344CB8AC3E}">
        <p14:creationId xmlns:p14="http://schemas.microsoft.com/office/powerpoint/2010/main" val="167881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900" y="609600"/>
            <a:ext cx="6032500" cy="605210"/>
          </a:xfrm>
        </p:spPr>
        <p:txBody>
          <a:bodyPr/>
          <a:lstStyle/>
          <a:p>
            <a:r>
              <a:rPr lang="en-US"/>
              <a:t>Alternative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638486"/>
            <a:ext cx="7360782" cy="5067113"/>
          </a:xfrm>
        </p:spPr>
        <p:txBody>
          <a:bodyPr>
            <a:normAutofit/>
          </a:bodyPr>
          <a:lstStyle/>
          <a:p>
            <a:r>
              <a:rPr lang="en-US"/>
              <a:t>Concept Maps</a:t>
            </a:r>
          </a:p>
          <a:p>
            <a:pPr lvl="1"/>
            <a:r>
              <a:rPr lang="en-US"/>
              <a:t>Represent meaningful relationships between concepts</a:t>
            </a:r>
          </a:p>
          <a:p>
            <a:pPr lvl="1"/>
            <a:r>
              <a:rPr lang="en-US"/>
              <a:t>Focus individuals on a small number of key ideas</a:t>
            </a:r>
          </a:p>
          <a:p>
            <a:pPr lvl="1"/>
            <a:endParaRPr lang="en-US"/>
          </a:p>
          <a:p>
            <a:pPr>
              <a:spcBef>
                <a:spcPts val="450"/>
              </a:spcBef>
            </a:pPr>
            <a:r>
              <a:rPr lang="en-US">
                <a:highlight>
                  <a:srgbClr val="FFFF00"/>
                </a:highlight>
              </a:rPr>
              <a:t>User Stories, Story Cards &amp; Task Lists</a:t>
            </a:r>
          </a:p>
          <a:p>
            <a:pPr lvl="1">
              <a:spcBef>
                <a:spcPts val="450"/>
              </a:spcBef>
            </a:pPr>
            <a:r>
              <a:rPr lang="en-US"/>
              <a:t>Associated with agile development methods</a:t>
            </a:r>
          </a:p>
          <a:p>
            <a:pPr lvl="1">
              <a:spcBef>
                <a:spcPts val="450"/>
              </a:spcBef>
            </a:pPr>
            <a:r>
              <a:rPr lang="en-US"/>
              <a:t>Very low tech, high touch, easily updatable, and very portable</a:t>
            </a:r>
          </a:p>
          <a:p>
            <a:pPr lvl="1">
              <a:spcBef>
                <a:spcPts val="450"/>
              </a:spcBef>
            </a:pPr>
            <a:r>
              <a:rPr lang="en-US">
                <a:highlight>
                  <a:srgbClr val="FFFF00"/>
                </a:highlight>
              </a:rPr>
              <a:t>Captured using story cards (index cards)</a:t>
            </a:r>
          </a:p>
          <a:p>
            <a:pPr lvl="1">
              <a:spcBef>
                <a:spcPts val="450"/>
              </a:spcBef>
            </a:pPr>
            <a:r>
              <a:rPr lang="en-US"/>
              <a:t>Capture both functional and nonfunctional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283803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0" y="457200"/>
            <a:ext cx="6032500" cy="1235868"/>
          </a:xfrm>
        </p:spPr>
        <p:txBody>
          <a:bodyPr/>
          <a:lstStyle/>
          <a:p>
            <a:r>
              <a:rPr lang="en-US"/>
              <a:t>Story Cards &amp; Task Lists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Capture requirement using story cards (index cards)</a:t>
            </a:r>
          </a:p>
          <a:p>
            <a:r>
              <a:rPr lang="en-US"/>
              <a:t>File card with single requirement</a:t>
            </a:r>
          </a:p>
          <a:p>
            <a:pPr>
              <a:spcBef>
                <a:spcPts val="450"/>
              </a:spcBef>
            </a:pPr>
            <a:r>
              <a:rPr lang="en-US"/>
              <a:t>Each requirement (card) is discussed</a:t>
            </a:r>
          </a:p>
          <a:p>
            <a:pPr lvl="1">
              <a:spcBef>
                <a:spcPts val="450"/>
              </a:spcBef>
            </a:pPr>
            <a:r>
              <a:rPr lang="en-US"/>
              <a:t>How much effort is required to implement it</a:t>
            </a:r>
          </a:p>
          <a:p>
            <a:pPr lvl="1">
              <a:spcBef>
                <a:spcPts val="450"/>
              </a:spcBef>
            </a:pPr>
            <a:r>
              <a:rPr lang="en-US"/>
              <a:t>A task list is created for each requirement (story)</a:t>
            </a:r>
          </a:p>
          <a:p>
            <a:pPr lvl="1">
              <a:spcBef>
                <a:spcPts val="450"/>
              </a:spcBef>
            </a:pPr>
            <a:r>
              <a:rPr lang="en-US"/>
              <a:t>Large requirements can be split into smaller sections</a:t>
            </a:r>
          </a:p>
          <a:p>
            <a:pPr lvl="1">
              <a:spcBef>
                <a:spcPts val="450"/>
              </a:spcBef>
            </a:pPr>
            <a:r>
              <a:rPr lang="en-US"/>
              <a:t>The story can be prioritized by risk level and importance</a:t>
            </a:r>
          </a:p>
        </p:txBody>
      </p:sp>
    </p:spTree>
    <p:extLst>
      <p:ext uri="{BB962C8B-B14F-4D97-AF65-F5344CB8AC3E}">
        <p14:creationId xmlns:p14="http://schemas.microsoft.com/office/powerpoint/2010/main" val="1976419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900" y="609600"/>
            <a:ext cx="6032500" cy="870568"/>
          </a:xfrm>
        </p:spPr>
        <p:txBody>
          <a:bodyPr/>
          <a:lstStyle/>
          <a:p>
            <a:r>
              <a:rPr lang="en-US"/>
              <a:t>The System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992630"/>
            <a:ext cx="6032500" cy="3366694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Combines all material created in planning &amp; analysis</a:t>
            </a:r>
          </a:p>
          <a:p>
            <a:pPr>
              <a:spcBef>
                <a:spcPts val="450"/>
              </a:spcBef>
            </a:pPr>
            <a:r>
              <a:rPr lang="en-US"/>
              <a:t>Included sections:</a:t>
            </a:r>
          </a:p>
          <a:p>
            <a:pPr lvl="1">
              <a:spcBef>
                <a:spcPts val="450"/>
              </a:spcBef>
            </a:pPr>
            <a:r>
              <a:rPr lang="en-US"/>
              <a:t>Executive summary</a:t>
            </a:r>
          </a:p>
          <a:p>
            <a:pPr lvl="2">
              <a:spcBef>
                <a:spcPts val="450"/>
              </a:spcBef>
            </a:pPr>
            <a:r>
              <a:rPr lang="en-US"/>
              <a:t>Provides all critical information is summary form</a:t>
            </a:r>
          </a:p>
          <a:p>
            <a:pPr lvl="2">
              <a:spcBef>
                <a:spcPts val="450"/>
              </a:spcBef>
            </a:pPr>
            <a:r>
              <a:rPr lang="en-US"/>
              <a:t>Helps busy executives determine which sections they need to read in more detail</a:t>
            </a:r>
          </a:p>
          <a:p>
            <a:pPr lvl="1">
              <a:spcBef>
                <a:spcPts val="450"/>
              </a:spcBef>
            </a:pPr>
            <a:r>
              <a:rPr lang="en-US"/>
              <a:t>The system request</a:t>
            </a:r>
          </a:p>
          <a:p>
            <a:pPr lvl="1">
              <a:spcBef>
                <a:spcPts val="450"/>
              </a:spcBef>
            </a:pPr>
            <a:r>
              <a:rPr lang="en-US"/>
              <a:t>The </a:t>
            </a:r>
            <a:r>
              <a:rPr lang="en-US" err="1"/>
              <a:t>workplan</a:t>
            </a:r>
            <a:endParaRPr lang="en-US"/>
          </a:p>
          <a:p>
            <a:pPr lvl="1">
              <a:spcBef>
                <a:spcPts val="450"/>
              </a:spcBef>
            </a:pPr>
            <a:r>
              <a:rPr lang="en-US"/>
              <a:t>The feasibility analysis</a:t>
            </a:r>
          </a:p>
          <a:p>
            <a:pPr lvl="1">
              <a:spcBef>
                <a:spcPts val="450"/>
              </a:spcBef>
            </a:pPr>
            <a:r>
              <a:rPr lang="en-US"/>
              <a:t>The requirements definition</a:t>
            </a:r>
          </a:p>
          <a:p>
            <a:pPr lvl="1">
              <a:spcBef>
                <a:spcPts val="450"/>
              </a:spcBef>
            </a:pPr>
            <a:r>
              <a:rPr lang="en-US"/>
              <a:t>Current models of the system (expected to evolve)</a:t>
            </a:r>
          </a:p>
        </p:txBody>
      </p:sp>
    </p:spTree>
    <p:extLst>
      <p:ext uri="{BB962C8B-B14F-4D97-AF65-F5344CB8AC3E}">
        <p14:creationId xmlns:p14="http://schemas.microsoft.com/office/powerpoint/2010/main" val="236968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0" y="457200"/>
            <a:ext cx="6032500" cy="553347"/>
          </a:xfrm>
        </p:spPr>
        <p:txBody>
          <a:bodyPr/>
          <a:lstStyle/>
          <a:p>
            <a:r>
              <a:rPr lang="en-US"/>
              <a:t>System Proposal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000" t="35175" r="28125" b="12642"/>
          <a:stretch/>
        </p:blipFill>
        <p:spPr>
          <a:xfrm>
            <a:off x="2743200" y="990600"/>
            <a:ext cx="623476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63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0" y="304800"/>
            <a:ext cx="6032500" cy="514182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71528"/>
            <a:ext cx="7620000" cy="5157872"/>
          </a:xfrm>
        </p:spPr>
        <p:txBody>
          <a:bodyPr>
            <a:normAutofit/>
          </a:bodyPr>
          <a:lstStyle/>
          <a:p>
            <a:r>
              <a:rPr lang="en-US"/>
              <a:t>Presented in this chapter:</a:t>
            </a:r>
          </a:p>
          <a:p>
            <a:pPr lvl="1"/>
            <a:r>
              <a:rPr lang="en-US" b="1"/>
              <a:t>Discussion of </a:t>
            </a:r>
            <a:r>
              <a:rPr lang="en-US" b="1">
                <a:highlight>
                  <a:srgbClr val="00FFFF"/>
                </a:highlight>
              </a:rPr>
              <a:t>functional</a:t>
            </a:r>
            <a:r>
              <a:rPr lang="en-US" b="1"/>
              <a:t> and </a:t>
            </a:r>
            <a:r>
              <a:rPr lang="en-US" b="1">
                <a:highlight>
                  <a:srgbClr val="00FFFF"/>
                </a:highlight>
              </a:rPr>
              <a:t>non-functional</a:t>
            </a:r>
            <a:r>
              <a:rPr lang="en-US" b="1"/>
              <a:t> requirements determination</a:t>
            </a:r>
          </a:p>
          <a:p>
            <a:pPr lvl="1"/>
            <a:r>
              <a:rPr lang="en-US"/>
              <a:t>Requirements analysis strategies</a:t>
            </a:r>
          </a:p>
          <a:p>
            <a:pPr lvl="2"/>
            <a:r>
              <a:rPr lang="en-US">
                <a:highlight>
                  <a:srgbClr val="00FFFF"/>
                </a:highlight>
              </a:rPr>
              <a:t>problem analysis, root cause analysis, </a:t>
            </a:r>
            <a:r>
              <a:rPr lang="en-US">
                <a:highlight>
                  <a:srgbClr val="FFFF00"/>
                </a:highlight>
              </a:rPr>
              <a:t>duration</a:t>
            </a:r>
            <a:r>
              <a:rPr lang="en-US">
                <a:highlight>
                  <a:srgbClr val="00FFFF"/>
                </a:highlight>
              </a:rPr>
              <a:t> analysis, </a:t>
            </a:r>
            <a:r>
              <a:rPr lang="en-US">
                <a:highlight>
                  <a:srgbClr val="FFFF00"/>
                </a:highlight>
              </a:rPr>
              <a:t>activity-based costing analysis</a:t>
            </a:r>
            <a:r>
              <a:rPr lang="en-US">
                <a:highlight>
                  <a:srgbClr val="00FFFF"/>
                </a:highlight>
              </a:rPr>
              <a:t>, informal </a:t>
            </a:r>
            <a:r>
              <a:rPr lang="en-US">
                <a:highlight>
                  <a:srgbClr val="FFFF00"/>
                </a:highlight>
              </a:rPr>
              <a:t>benchmarking</a:t>
            </a:r>
            <a:r>
              <a:rPr lang="en-US">
                <a:highlight>
                  <a:srgbClr val="00FFFF"/>
                </a:highlight>
              </a:rPr>
              <a:t> analysis, </a:t>
            </a:r>
            <a:r>
              <a:rPr lang="en-US">
                <a:highlight>
                  <a:srgbClr val="FFFF00"/>
                </a:highlight>
              </a:rPr>
              <a:t>outcome</a:t>
            </a:r>
            <a:r>
              <a:rPr lang="en-US">
                <a:highlight>
                  <a:srgbClr val="00FFFF"/>
                </a:highlight>
              </a:rPr>
              <a:t> analysis, technology analysis and activity elimination</a:t>
            </a:r>
          </a:p>
          <a:p>
            <a:pPr lvl="1"/>
            <a:r>
              <a:rPr lang="en-US"/>
              <a:t>Requirements gathering techniques</a:t>
            </a:r>
          </a:p>
          <a:p>
            <a:pPr lvl="2"/>
            <a:r>
              <a:rPr lang="en-US">
                <a:highlight>
                  <a:srgbClr val="FFFF00"/>
                </a:highlight>
              </a:rPr>
              <a:t>Interviews</a:t>
            </a:r>
            <a:r>
              <a:rPr lang="en-US"/>
              <a:t>, joint application development, questionnaires, document analysis and observation</a:t>
            </a:r>
          </a:p>
          <a:p>
            <a:pPr lvl="1"/>
            <a:r>
              <a:rPr lang="en-US"/>
              <a:t>Alternative requirements documentation techniques</a:t>
            </a:r>
          </a:p>
          <a:p>
            <a:pPr lvl="2"/>
            <a:r>
              <a:rPr lang="en-US"/>
              <a:t>concept maps, story cards and task lists 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The system proposal</a:t>
            </a:r>
          </a:p>
        </p:txBody>
      </p:sp>
    </p:spTree>
    <p:extLst>
      <p:ext uri="{BB962C8B-B14F-4D97-AF65-F5344CB8AC3E}">
        <p14:creationId xmlns:p14="http://schemas.microsoft.com/office/powerpoint/2010/main" val="2216545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1F7E4-9165-4F71-B14A-53963765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"/>
            <a:ext cx="7773485" cy="6115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933D0-1719-46CF-9509-6353B217E257}"/>
              </a:ext>
            </a:extLst>
          </p:cNvPr>
          <p:cNvSpPr txBox="1"/>
          <p:nvPr/>
        </p:nvSpPr>
        <p:spPr>
          <a:xfrm>
            <a:off x="2819400" y="63907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solidFill>
                  <a:srgbClr val="007BC4"/>
                </a:solidFill>
                <a:latin typeface="Futura-CondensedLight"/>
              </a:rPr>
              <a:t>Career Paths for System Developers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1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7E7E-B374-43E7-9889-EA0B15D6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8554-82EB-4E16-9EF5-3ECDFE4C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Locate a news article in an IT about an organization that is implementing a new computer system. </a:t>
            </a:r>
          </a:p>
          <a:p>
            <a:endParaRPr lang="en-US"/>
          </a:p>
          <a:p>
            <a:r>
              <a:rPr lang="en-US"/>
              <a:t>Describe the tangible and intangible values that the organization likely will realize from the new system!</a:t>
            </a:r>
          </a:p>
        </p:txBody>
      </p:sp>
    </p:spTree>
    <p:extLst>
      <p:ext uri="{BB962C8B-B14F-4D97-AF65-F5344CB8AC3E}">
        <p14:creationId xmlns:p14="http://schemas.microsoft.com/office/powerpoint/2010/main" val="2376790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References</a:t>
            </a:r>
            <a:br>
              <a:rPr lang="en-US" sz="3200"/>
            </a:br>
            <a:endParaRPr lang="id-ID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10">
                <a:ea typeface="ＭＳ Ｐゴシック" panose="020B0600070205080204" pitchFamily="34" charset="-128"/>
              </a:rPr>
              <a:t>Denis, </a:t>
            </a:r>
            <a:r>
              <a:rPr lang="en-US" altLang="en-US" sz="211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11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110" baseline="30000">
                <a:ea typeface="ＭＳ Ｐゴシック" panose="020B0600070205080204" pitchFamily="34" charset="-128"/>
              </a:rPr>
              <a:t>th</a:t>
            </a:r>
            <a:r>
              <a:rPr lang="en-US" altLang="en-US" sz="2110">
                <a:ea typeface="ＭＳ Ｐゴシック" panose="020B0600070205080204" pitchFamily="34" charset="-128"/>
              </a:rPr>
              <a:t> edition. </a:t>
            </a:r>
            <a:r>
              <a:rPr lang="en-US" sz="2400"/>
              <a:t>ISBN: 978-1-118-80467-4,</a:t>
            </a:r>
            <a:r>
              <a:rPr lang="en-US" altLang="en-US" sz="211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110" err="1">
                <a:ea typeface="ＭＳ Ｐゴシック" panose="020B0600070205080204" pitchFamily="34" charset="-128"/>
              </a:rPr>
              <a:t>Inc</a:t>
            </a:r>
            <a:r>
              <a:rPr lang="en-US" altLang="en-US" sz="211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3284912" y="2973378"/>
            <a:ext cx="4563688" cy="167482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Chapter 3:</a:t>
            </a:r>
            <a:br>
              <a:rPr lang="en-US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</a:br>
            <a:r>
              <a:rPr lang="en-US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Requirements Determination</a:t>
            </a:r>
          </a:p>
        </p:txBody>
      </p:sp>
    </p:spTree>
    <p:extLst>
      <p:ext uri="{BB962C8B-B14F-4D97-AF65-F5344CB8AC3E}">
        <p14:creationId xmlns:p14="http://schemas.microsoft.com/office/powerpoint/2010/main" val="104098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501900" y="838200"/>
            <a:ext cx="6032500" cy="803822"/>
          </a:xfrm>
        </p:spPr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6" y="2000250"/>
            <a:ext cx="6271817" cy="3486150"/>
          </a:xfrm>
        </p:spPr>
        <p:txBody>
          <a:bodyPr rtlCol="0">
            <a:normAutofit fontScale="92500" lnSpcReduction="20000"/>
          </a:bodyPr>
          <a:lstStyle/>
          <a:p>
            <a:pPr>
              <a:spcBef>
                <a:spcPts val="375"/>
              </a:spcBef>
              <a:defRPr/>
            </a:pPr>
            <a:r>
              <a:rPr lang="en-US">
                <a:ea typeface="+mn-ea"/>
                <a:cs typeface="+mn-cs"/>
              </a:rPr>
              <a:t>Learn how to create a requirements definition</a:t>
            </a:r>
          </a:p>
          <a:p>
            <a:pPr>
              <a:spcBef>
                <a:spcPts val="375"/>
              </a:spcBef>
              <a:defRPr/>
            </a:pPr>
            <a:r>
              <a:rPr lang="en-US">
                <a:ea typeface="+mn-ea"/>
                <a:cs typeface="+mn-cs"/>
              </a:rPr>
              <a:t>Learn various requirements analysis techniques</a:t>
            </a:r>
          </a:p>
          <a:p>
            <a:pPr>
              <a:spcBef>
                <a:spcPts val="375"/>
              </a:spcBef>
              <a:defRPr/>
            </a:pPr>
            <a:r>
              <a:rPr lang="en-US">
                <a:ea typeface="+mn-ea"/>
                <a:cs typeface="+mn-cs"/>
              </a:rPr>
              <a:t>Learn when to use each requirements </a:t>
            </a:r>
            <a:r>
              <a:rPr lang="en-US"/>
              <a:t>analysis techniques</a:t>
            </a:r>
            <a:endParaRPr lang="en-US">
              <a:ea typeface="+mn-ea"/>
              <a:cs typeface="+mn-cs"/>
            </a:endParaRPr>
          </a:p>
          <a:p>
            <a:pPr>
              <a:spcBef>
                <a:spcPts val="375"/>
              </a:spcBef>
              <a:defRPr/>
            </a:pPr>
            <a:r>
              <a:rPr lang="en-US">
                <a:ea typeface="+mn-ea"/>
                <a:cs typeface="+mn-cs"/>
              </a:rPr>
              <a:t>Learn how to gather requirements using interviews, JAD sessions, questionnaires, document analysis &amp; observation</a:t>
            </a:r>
          </a:p>
          <a:p>
            <a:pPr>
              <a:spcBef>
                <a:spcPts val="375"/>
              </a:spcBef>
              <a:defRPr/>
            </a:pPr>
            <a:r>
              <a:rPr lang="en-US">
                <a:ea typeface="+mn-ea"/>
                <a:cs typeface="+mn-cs"/>
              </a:rPr>
              <a:t>Learn various requirements documentation techniques such as concept maps, story cards &amp; task-lists</a:t>
            </a:r>
            <a:endParaRPr lang="en-US">
              <a:ea typeface="+mn-ea"/>
            </a:endParaRPr>
          </a:p>
          <a:p>
            <a:pPr>
              <a:spcBef>
                <a:spcPts val="375"/>
              </a:spcBef>
              <a:defRPr/>
            </a:pPr>
            <a:r>
              <a:rPr lang="en-US">
                <a:ea typeface="+mn-ea"/>
                <a:cs typeface="+mn-cs"/>
              </a:rPr>
              <a:t>Understand when to use each requirements-gathering technique</a:t>
            </a:r>
          </a:p>
          <a:p>
            <a:pPr>
              <a:spcBef>
                <a:spcPts val="375"/>
              </a:spcBef>
              <a:defRPr/>
            </a:pPr>
            <a:r>
              <a:rPr lang="en-US">
                <a:ea typeface="+mn-ea"/>
                <a:cs typeface="+mn-cs"/>
              </a:rPr>
              <a:t>Be able to begin the creation of a system proposal</a:t>
            </a:r>
          </a:p>
        </p:txBody>
      </p:sp>
    </p:spTree>
    <p:extLst>
      <p:ext uri="{BB962C8B-B14F-4D97-AF65-F5344CB8AC3E}">
        <p14:creationId xmlns:p14="http://schemas.microsoft.com/office/powerpoint/2010/main" val="39158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514600" y="457200"/>
            <a:ext cx="6032500" cy="1002358"/>
          </a:xfrm>
        </p:spPr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514600" y="1492300"/>
            <a:ext cx="6032500" cy="341510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/>
              <a:t>The systems development process transforms the existing (as is) system into the proposed (to be) system</a:t>
            </a:r>
          </a:p>
          <a:p>
            <a:pPr eaLnBrk="1" hangingPunct="1"/>
            <a:r>
              <a:rPr lang="en-US"/>
              <a:t>Requirements determination</a:t>
            </a:r>
          </a:p>
          <a:p>
            <a:pPr lvl="1" eaLnBrk="1" hangingPunct="1"/>
            <a:r>
              <a:rPr lang="en-US" b="1" u="sng">
                <a:highlight>
                  <a:srgbClr val="FFFF00"/>
                </a:highlight>
              </a:rPr>
              <a:t>The single most critical step of the entire SDLC</a:t>
            </a:r>
          </a:p>
          <a:p>
            <a:pPr lvl="1" eaLnBrk="1" hangingPunct="1"/>
            <a:r>
              <a:rPr lang="en-US"/>
              <a:t>Changes can be made easily in this stage</a:t>
            </a:r>
          </a:p>
          <a:p>
            <a:pPr lvl="1" eaLnBrk="1" hangingPunct="1"/>
            <a:r>
              <a:rPr lang="en-US" b="1" u="sng">
                <a:highlight>
                  <a:srgbClr val="FFFF00"/>
                </a:highlight>
              </a:rPr>
              <a:t>Most (&gt;50%) system failures are due to problems with requirements</a:t>
            </a:r>
          </a:p>
          <a:p>
            <a:pPr lvl="1" eaLnBrk="1" hangingPunct="1"/>
            <a:r>
              <a:rPr lang="en-US"/>
              <a:t>The iterative process of OOSAD is effective because:</a:t>
            </a:r>
          </a:p>
          <a:p>
            <a:pPr lvl="2"/>
            <a:r>
              <a:rPr lang="en-US">
                <a:highlight>
                  <a:srgbClr val="FFFF00"/>
                </a:highlight>
              </a:rPr>
              <a:t>Small batches of requirements can be identified and implemented </a:t>
            </a:r>
            <a:r>
              <a:rPr lang="en-US" b="1" u="sng">
                <a:highlight>
                  <a:srgbClr val="FFFF00"/>
                </a:highlight>
              </a:rPr>
              <a:t>incrementally</a:t>
            </a:r>
            <a:r>
              <a:rPr lang="en-US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/>
              <a:t>The system will evolve over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E4734-C9AC-451C-BC5C-F61BCAB3C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812"/>
          <a:stretch/>
        </p:blipFill>
        <p:spPr>
          <a:xfrm>
            <a:off x="381000" y="4809303"/>
            <a:ext cx="8540318" cy="1598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237AB-8F3E-45D8-A240-CD33C7F8DD4B}"/>
              </a:ext>
            </a:extLst>
          </p:cNvPr>
          <p:cNvSpPr txBox="1"/>
          <p:nvPr/>
        </p:nvSpPr>
        <p:spPr>
          <a:xfrm>
            <a:off x="2286000" y="64392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solidFill>
                  <a:srgbClr val="007BC4"/>
                </a:solidFill>
                <a:latin typeface="Futura-CondensedLight"/>
              </a:rPr>
              <a:t>The Systems Development Life Cycle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DLC Models - javatpoint">
            <a:extLst>
              <a:ext uri="{FF2B5EF4-FFF2-40B4-BE49-F238E27FC236}">
                <a16:creationId xmlns:a16="http://schemas.microsoft.com/office/drawing/2014/main" id="{BD12431F-121E-4643-8EA6-BCEEED78A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3"/>
          <a:stretch/>
        </p:blipFill>
        <p:spPr bwMode="auto">
          <a:xfrm>
            <a:off x="1219200" y="1524000"/>
            <a:ext cx="7658100" cy="51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12328BA-11C4-4F85-8094-5B2FE757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457200"/>
            <a:ext cx="6032500" cy="1002358"/>
          </a:xfrm>
        </p:spPr>
        <p:txBody>
          <a:bodyPr/>
          <a:lstStyle/>
          <a:p>
            <a:pPr algn="r" eaLnBrk="1" hangingPunct="1"/>
            <a:r>
              <a:rPr lang="en-US"/>
              <a:t>SDLC Models</a:t>
            </a:r>
          </a:p>
        </p:txBody>
      </p:sp>
    </p:spTree>
    <p:extLst>
      <p:ext uri="{BB962C8B-B14F-4D97-AF65-F5344CB8AC3E}">
        <p14:creationId xmlns:p14="http://schemas.microsoft.com/office/powerpoint/2010/main" val="286171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0" y="685800"/>
            <a:ext cx="6032500" cy="838295"/>
          </a:xfrm>
        </p:spPr>
        <p:txBody>
          <a:bodyPr/>
          <a:lstStyle/>
          <a:p>
            <a:r>
              <a:rPr lang="en-US"/>
              <a:t>Requirements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60325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Purpose: </a:t>
            </a:r>
          </a:p>
          <a:p>
            <a:r>
              <a:rPr lang="en-US"/>
              <a:t>to convert </a:t>
            </a:r>
            <a:r>
              <a:rPr lang="en-US" b="1" u="sng">
                <a:highlight>
                  <a:srgbClr val="FFFF00"/>
                </a:highlight>
              </a:rPr>
              <a:t>high level business requirements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/>
              <a:t>(from the system request) into </a:t>
            </a:r>
            <a:r>
              <a:rPr lang="en-US" b="1" u="sng">
                <a:highlight>
                  <a:srgbClr val="FFFF00"/>
                </a:highlight>
              </a:rPr>
              <a:t>detailed requirements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/>
              <a:t>that can be used as inputs for </a:t>
            </a:r>
            <a:r>
              <a:rPr lang="en-US" b="1" u="sng">
                <a:highlight>
                  <a:srgbClr val="FFFF00"/>
                </a:highlight>
              </a:rPr>
              <a:t>creating UML models</a:t>
            </a:r>
          </a:p>
          <a:p>
            <a:endParaRPr lang="en-US" b="1" u="sng">
              <a:highlight>
                <a:srgbClr val="FFFF00"/>
              </a:highlight>
            </a:endParaRPr>
          </a:p>
          <a:p>
            <a:pPr>
              <a:spcBef>
                <a:spcPts val="450"/>
              </a:spcBef>
            </a:pPr>
            <a:r>
              <a:rPr lang="en-US"/>
              <a:t>What is a requirement?</a:t>
            </a:r>
          </a:p>
          <a:p>
            <a:pPr lvl="1">
              <a:spcBef>
                <a:spcPts val="450"/>
              </a:spcBef>
            </a:pPr>
            <a:r>
              <a:rPr lang="en-US" b="1" u="sng"/>
              <a:t>A statement of what the system must do or a characteristic it must have</a:t>
            </a:r>
          </a:p>
          <a:p>
            <a:pPr lvl="1">
              <a:spcBef>
                <a:spcPts val="450"/>
              </a:spcBef>
            </a:pPr>
            <a:r>
              <a:rPr lang="en-US"/>
              <a:t>Will later evolve into a technical description of how the system will be implemented</a:t>
            </a:r>
          </a:p>
          <a:p>
            <a:pPr lvl="1">
              <a:spcBef>
                <a:spcPts val="450"/>
              </a:spcBef>
            </a:pPr>
            <a:endParaRPr lang="en-US"/>
          </a:p>
          <a:p>
            <a:pPr>
              <a:spcBef>
                <a:spcPts val="450"/>
              </a:spcBef>
            </a:pPr>
            <a:r>
              <a:rPr lang="en-US"/>
              <a:t>Types:</a:t>
            </a:r>
          </a:p>
          <a:p>
            <a:pPr lvl="1">
              <a:spcBef>
                <a:spcPts val="450"/>
              </a:spcBef>
            </a:pPr>
            <a:r>
              <a:rPr lang="en-US"/>
              <a:t>Functional: relates to a </a:t>
            </a:r>
            <a:r>
              <a:rPr lang="en-US" b="1"/>
              <a:t>process or data</a:t>
            </a:r>
          </a:p>
          <a:p>
            <a:pPr lvl="1">
              <a:spcBef>
                <a:spcPts val="450"/>
              </a:spcBef>
            </a:pPr>
            <a:r>
              <a:rPr lang="en-US"/>
              <a:t>Non-functional: relates to </a:t>
            </a:r>
            <a:r>
              <a:rPr lang="en-US" b="1"/>
              <a:t>performance or usability</a:t>
            </a:r>
          </a:p>
        </p:txBody>
      </p:sp>
    </p:spTree>
    <p:extLst>
      <p:ext uri="{BB962C8B-B14F-4D97-AF65-F5344CB8AC3E}">
        <p14:creationId xmlns:p14="http://schemas.microsoft.com/office/powerpoint/2010/main" val="271828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872" y="76200"/>
            <a:ext cx="7067128" cy="1143000"/>
          </a:xfrm>
        </p:spPr>
        <p:txBody>
          <a:bodyPr/>
          <a:lstStyle/>
          <a:p>
            <a:r>
              <a:rPr lang="en-US"/>
              <a:t>Requirements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76400"/>
            <a:ext cx="7067128" cy="48768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Functional &amp; non-functional requirements listed in outline format</a:t>
            </a:r>
          </a:p>
          <a:p>
            <a:pPr>
              <a:spcBef>
                <a:spcPts val="450"/>
              </a:spcBef>
            </a:pPr>
            <a:r>
              <a:rPr lang="en-US"/>
              <a:t>May be </a:t>
            </a:r>
            <a:r>
              <a:rPr lang="en-US" b="1" u="sng">
                <a:highlight>
                  <a:srgbClr val="FFFF00"/>
                </a:highlight>
              </a:rPr>
              <a:t>prioritized</a:t>
            </a:r>
          </a:p>
          <a:p>
            <a:pPr lvl="1">
              <a:spcBef>
                <a:spcPts val="450"/>
              </a:spcBef>
            </a:pPr>
            <a:r>
              <a:rPr lang="en-US" b="1" u="sng">
                <a:highlight>
                  <a:srgbClr val="FFFF00"/>
                </a:highlight>
              </a:rPr>
              <a:t>Time</a:t>
            </a:r>
          </a:p>
          <a:p>
            <a:pPr lvl="1">
              <a:spcBef>
                <a:spcPts val="450"/>
              </a:spcBef>
            </a:pPr>
            <a:r>
              <a:rPr lang="en-US" b="1" u="sng">
                <a:highlight>
                  <a:srgbClr val="FFFF00"/>
                </a:highlight>
              </a:rPr>
              <a:t>Business Value: </a:t>
            </a:r>
          </a:p>
          <a:p>
            <a:pPr lvl="2">
              <a:spcBef>
                <a:spcPts val="450"/>
              </a:spcBef>
            </a:pPr>
            <a:r>
              <a:rPr lang="en-US" b="1" u="sng">
                <a:highlight>
                  <a:srgbClr val="FFFF00"/>
                </a:highlight>
              </a:rPr>
              <a:t>make money, save money, don’t lose money</a:t>
            </a:r>
          </a:p>
          <a:p>
            <a:pPr lvl="1">
              <a:spcBef>
                <a:spcPts val="450"/>
              </a:spcBef>
            </a:pPr>
            <a:r>
              <a:rPr lang="en-US" b="1" u="sng">
                <a:highlight>
                  <a:srgbClr val="FFFF00"/>
                </a:highlight>
              </a:rPr>
              <a:t>Complexity</a:t>
            </a:r>
          </a:p>
          <a:p>
            <a:pPr lvl="1">
              <a:spcBef>
                <a:spcPts val="450"/>
              </a:spcBef>
            </a:pPr>
            <a:r>
              <a:rPr lang="en-US" b="1" u="sng">
                <a:highlight>
                  <a:srgbClr val="FFFF00"/>
                </a:highlight>
              </a:rPr>
              <a:t>Social Factors (Users)</a:t>
            </a:r>
          </a:p>
          <a:p>
            <a:pPr>
              <a:spcBef>
                <a:spcPts val="450"/>
              </a:spcBef>
            </a:pPr>
            <a:r>
              <a:rPr lang="en-US" b="1"/>
              <a:t>Provides information needed in subsequent workflows</a:t>
            </a:r>
          </a:p>
          <a:p>
            <a:pPr>
              <a:spcBef>
                <a:spcPts val="450"/>
              </a:spcBef>
            </a:pPr>
            <a:r>
              <a:rPr lang="en-US" b="1"/>
              <a:t>Defines the scope of the system</a:t>
            </a:r>
          </a:p>
          <a:p>
            <a:pPr marL="0" indent="0">
              <a:spcBef>
                <a:spcPts val="450"/>
              </a:spcBef>
              <a:buNone/>
            </a:pPr>
            <a:endParaRPr lang="en-US"/>
          </a:p>
          <a:p>
            <a:pPr marL="0" indent="0">
              <a:spcBef>
                <a:spcPts val="450"/>
              </a:spcBef>
              <a:buNone/>
            </a:pPr>
            <a:r>
              <a:rPr lang="en-US"/>
              <a:t>Requirements:</a:t>
            </a:r>
          </a:p>
          <a:p>
            <a:pPr>
              <a:spcBef>
                <a:spcPts val="450"/>
              </a:spcBef>
            </a:pPr>
            <a:r>
              <a:rPr lang="en-US"/>
              <a:t>Req 1</a:t>
            </a:r>
          </a:p>
          <a:p>
            <a:pPr>
              <a:spcBef>
                <a:spcPts val="450"/>
              </a:spcBef>
            </a:pPr>
            <a:r>
              <a:rPr lang="en-US"/>
              <a:t>Req 2</a:t>
            </a:r>
          </a:p>
          <a:p>
            <a:pPr>
              <a:spcBef>
                <a:spcPts val="450"/>
              </a:spcBef>
            </a:pPr>
            <a:r>
              <a:rPr lang="en-US" strike="sngStrike">
                <a:solidFill>
                  <a:srgbClr val="FF0000"/>
                </a:solidFill>
              </a:rPr>
              <a:t>Req 3</a:t>
            </a:r>
          </a:p>
          <a:p>
            <a:pPr>
              <a:spcBef>
                <a:spcPts val="450"/>
              </a:spcBef>
            </a:pPr>
            <a:r>
              <a:rPr lang="en-US"/>
              <a:t>Req 4</a:t>
            </a:r>
          </a:p>
        </p:txBody>
      </p:sp>
    </p:spTree>
    <p:extLst>
      <p:ext uri="{BB962C8B-B14F-4D97-AF65-F5344CB8AC3E}">
        <p14:creationId xmlns:p14="http://schemas.microsoft.com/office/powerpoint/2010/main" val="1540306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12E069AAA8C449BC287B3DB4A1A0B" ma:contentTypeVersion="9" ma:contentTypeDescription="Create a new document." ma:contentTypeScope="" ma:versionID="ce0cff56fc9267289a0891a997ad9fc4">
  <xsd:schema xmlns:xsd="http://www.w3.org/2001/XMLSchema" xmlns:xs="http://www.w3.org/2001/XMLSchema" xmlns:p="http://schemas.microsoft.com/office/2006/metadata/properties" xmlns:ns2="d4fd57e4-b00d-4d3f-b6b0-834ef48b78f7" targetNamespace="http://schemas.microsoft.com/office/2006/metadata/properties" ma:root="true" ma:fieldsID="f8c3b07d063c43cd703f9c8acf436f2f" ns2:_="">
    <xsd:import namespace="d4fd57e4-b00d-4d3f-b6b0-834ef48b7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d57e4-b00d-4d3f-b6b0-834ef48b7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472CA1-FD23-4FB0-981C-AB1EB22C34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DBB311-372F-4887-8CA8-40C49965878C}">
  <ds:schemaRefs>
    <ds:schemaRef ds:uri="d4fd57e4-b00d-4d3f-b6b0-834ef48b78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B38D916-B998-41FC-B02E-D61914B3F36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Application>Microsoft Office PowerPoint</Application>
  <PresentationFormat>On-screen Show (4:3)</PresentationFormat>
  <Slides>37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Template PPT 2015</vt:lpstr>
      <vt:lpstr>COMP6115  Object Oriented Analysis and Design    Session  #3</vt:lpstr>
      <vt:lpstr>Requirements Determination</vt:lpstr>
      <vt:lpstr>Learning Outcomes</vt:lpstr>
      <vt:lpstr>Chapter 3: Requirements Determination</vt:lpstr>
      <vt:lpstr>Learning Objectives</vt:lpstr>
      <vt:lpstr>Introduction</vt:lpstr>
      <vt:lpstr>SDLC Models</vt:lpstr>
      <vt:lpstr>Requirements Determination</vt:lpstr>
      <vt:lpstr>Requirements Definition</vt:lpstr>
      <vt:lpstr>Sample of Requirements Definition</vt:lpstr>
      <vt:lpstr>Determining Requirements</vt:lpstr>
      <vt:lpstr>Determining Requirements</vt:lpstr>
      <vt:lpstr>Creating a  Requirements Definition</vt:lpstr>
      <vt:lpstr>Problems in  Requirements Determination</vt:lpstr>
      <vt:lpstr>Requirements Analysis Strategies</vt:lpstr>
      <vt:lpstr>Requirements Analysis Strategies(Cont.)</vt:lpstr>
      <vt:lpstr>Requirements Analysis Strategies(Cont.)</vt:lpstr>
      <vt:lpstr>Requirements Gathering Techniques</vt:lpstr>
      <vt:lpstr>Interviews</vt:lpstr>
      <vt:lpstr>Question Types</vt:lpstr>
      <vt:lpstr>Interviewing Strategies</vt:lpstr>
      <vt:lpstr>Post-Interview</vt:lpstr>
      <vt:lpstr>Joint Application Development (JAD)</vt:lpstr>
      <vt:lpstr>Questionnaires</vt:lpstr>
      <vt:lpstr>Questionnaire Steps</vt:lpstr>
      <vt:lpstr>Good Questionnaire Design</vt:lpstr>
      <vt:lpstr>Document Analysis</vt:lpstr>
      <vt:lpstr>Observation</vt:lpstr>
      <vt:lpstr>Requirements-Gathering Techniques Compared</vt:lpstr>
      <vt:lpstr>Alternative Techniques</vt:lpstr>
      <vt:lpstr>Story Cards &amp; Task Lists </vt:lpstr>
      <vt:lpstr>The System Proposal</vt:lpstr>
      <vt:lpstr>System Proposal Template</vt:lpstr>
      <vt:lpstr>Summary</vt:lpstr>
      <vt:lpstr>PowerPoint Presentation</vt:lpstr>
      <vt:lpstr>Exercise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revision>1</cp:revision>
  <dcterms:created xsi:type="dcterms:W3CDTF">2015-05-04T03:33:03Z</dcterms:created>
  <dcterms:modified xsi:type="dcterms:W3CDTF">2021-04-29T09:18:37Z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0x010100FCF12E069AAA8C449BC287B3DB4A1A0B</vt:lpwstr>
  </property>
</Properties>
</file>