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262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1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20/07/2019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811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COMP6115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 </a:t>
            </a:r>
            <a:r>
              <a:rPr lang="en-US" sz="3600" dirty="0" smtClean="0">
                <a:solidFill>
                  <a:srgbClr val="FFFFFF"/>
                </a:solidFill>
              </a:rPr>
              <a:t/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Object </a:t>
            </a:r>
            <a:r>
              <a:rPr lang="en-US" sz="3600" dirty="0">
                <a:solidFill>
                  <a:srgbClr val="FFFFFF"/>
                </a:solidFill>
              </a:rPr>
              <a:t>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AU" sz="4000" dirty="0"/>
              <a:t/>
            </a:r>
            <a:br>
              <a:rPr lang="en-AU" sz="4000" dirty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 smtClean="0">
                <a:solidFill>
                  <a:schemeClr val="bg1"/>
                </a:solidFill>
              </a:rPr>
              <a:t>#</a:t>
            </a:r>
            <a:r>
              <a:rPr lang="en-US" sz="2800" dirty="0"/>
              <a:t>5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882900" y="228600"/>
            <a:ext cx="6032500" cy="775766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US" sz="4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391400" cy="53340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how classes relate to one another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basic types in UML</a:t>
            </a:r>
          </a:p>
          <a:p>
            <a:pPr marL="728663" lvl="1" indent="-385763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 marL="940391" lvl="2" indent="-385763">
              <a:buFont typeface="Symbol" panose="05050102010706020507" pitchFamily="18" charset="2"/>
              <a:buChar char="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attributes and operations</a:t>
            </a:r>
          </a:p>
          <a:p>
            <a:pPr marL="940391" lvl="2" indent="-385763">
              <a:buFont typeface="Symbol" panose="05050102010706020507" pitchFamily="18" charset="2"/>
              <a:buChar char="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relationships that are “a-kind-of”</a:t>
            </a:r>
          </a:p>
          <a:p>
            <a:pPr marL="728663" lvl="1" indent="-385763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  <a:p>
            <a:pPr marL="940391" lvl="2" indent="-385763">
              <a:buFont typeface="Symbol" panose="05050102010706020507" pitchFamily="18" charset="2"/>
              <a:buChar char="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Relates parts to wholes or assemblies</a:t>
            </a:r>
          </a:p>
          <a:p>
            <a:pPr marL="940391" lvl="2" indent="-385763">
              <a:buFont typeface="Symbol" panose="05050102010706020507" pitchFamily="18" charset="2"/>
              <a:buChar char="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relationships that are “a-part-of” or “has-parts” </a:t>
            </a:r>
          </a:p>
          <a:p>
            <a:pPr marL="728663" lvl="1" indent="-385763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  <a:p>
            <a:pPr marL="940391" lvl="2" indent="-385763">
              <a:buFont typeface="Symbol" panose="05050102010706020507" pitchFamily="18" charset="2"/>
              <a:buChar char="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 relationships between classes</a:t>
            </a:r>
          </a:p>
          <a:p>
            <a:pPr marL="939546" lvl="2" indent="-384048">
              <a:buFont typeface="Symbol" panose="05050102010706020507" pitchFamily="18" charset="2"/>
              <a:buChar char="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a weaker form of aggregation</a:t>
            </a:r>
          </a:p>
        </p:txBody>
      </p:sp>
    </p:spTree>
    <p:extLst>
      <p:ext uri="{BB962C8B-B14F-4D97-AF65-F5344CB8AC3E}">
        <p14:creationId xmlns:p14="http://schemas.microsoft.com/office/powerpoint/2010/main" val="23888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>
          <a:xfrm>
            <a:off x="1924472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Identification</a:t>
            </a:r>
          </a:p>
        </p:txBody>
      </p:sp>
      <p:sp>
        <p:nvSpPr>
          <p:cNvPr id="33795" name="Content Placeholder 4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Textual analysis of use-case information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Nouns suggest classes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Verbs suggest operations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rough first cut to provide an object list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Brainstorming—people offering ideas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list of classes (objects) is developed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operations and relationships to other classes can be assigned in a second round</a:t>
            </a:r>
          </a:p>
        </p:txBody>
      </p:sp>
    </p:spTree>
    <p:extLst>
      <p:ext uri="{BB962C8B-B14F-4D97-AF65-F5344CB8AC3E}">
        <p14:creationId xmlns:p14="http://schemas.microsoft.com/office/powerpoint/2010/main" val="21697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153072" y="76200"/>
            <a:ext cx="7067128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(cont.)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696200" cy="5105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Object Lists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things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Incidents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</a:p>
          <a:p>
            <a:pPr>
              <a:spcBef>
                <a:spcPts val="45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groupings of collaborating classes that provide solutions to common problems (are reusable)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patterns provide a starting point for work in similar domains</a:t>
            </a:r>
          </a:p>
        </p:txBody>
      </p:sp>
    </p:spTree>
    <p:extLst>
      <p:ext uri="{BB962C8B-B14F-4D97-AF65-F5344CB8AC3E}">
        <p14:creationId xmlns:p14="http://schemas.microsoft.com/office/powerpoint/2010/main" val="18589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425700" y="228600"/>
            <a:ext cx="6032500" cy="83291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CRC Cards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054100" y="1447800"/>
            <a:ext cx="76327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cards used to document the responsibilities and collaborations of a class</a:t>
            </a:r>
          </a:p>
          <a:p>
            <a:pPr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</a:p>
          <a:p>
            <a:pPr lvl="1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Knowing—what a class must know manifested as attributes</a:t>
            </a:r>
          </a:p>
          <a:p>
            <a:pPr lvl="1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Doing—what a class must do manifested later as operations</a:t>
            </a:r>
          </a:p>
          <a:p>
            <a:pPr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</a:p>
          <a:p>
            <a:pPr lvl="1">
              <a:spcBef>
                <a:spcPts val="45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working together to service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request:</a:t>
            </a:r>
          </a:p>
          <a:p>
            <a:pPr lvl="2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Requestor (client)</a:t>
            </a:r>
          </a:p>
          <a:p>
            <a:pPr lvl="2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Responder (server)</a:t>
            </a:r>
          </a:p>
          <a:p>
            <a:pPr lvl="1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 by a contract</a:t>
            </a:r>
          </a:p>
        </p:txBody>
      </p:sp>
    </p:spTree>
    <p:extLst>
      <p:ext uri="{BB962C8B-B14F-4D97-AF65-F5344CB8AC3E}">
        <p14:creationId xmlns:p14="http://schemas.microsoft.com/office/powerpoint/2010/main" val="2393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25700" y="271984"/>
            <a:ext cx="6032500" cy="718616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Front-Side of a CRC Card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417" t="27870" r="30000" b="42248"/>
          <a:stretch/>
        </p:blipFill>
        <p:spPr>
          <a:xfrm>
            <a:off x="1066800" y="1600200"/>
            <a:ext cx="785977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806700" y="304800"/>
            <a:ext cx="6032500" cy="626642"/>
          </a:xfrm>
        </p:spPr>
        <p:txBody>
          <a:bodyPr/>
          <a:lstStyle/>
          <a:p>
            <a:pPr eaLnBrk="1" hangingPunct="1"/>
            <a:r>
              <a:rPr lang="en-US" dirty="0" smtClean="0"/>
              <a:t>Back-Side of a CRC Card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417" t="59302" r="29999" b="9690"/>
          <a:stretch/>
        </p:blipFill>
        <p:spPr>
          <a:xfrm>
            <a:off x="1066799" y="1600200"/>
            <a:ext cx="798004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4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900" y="304800"/>
            <a:ext cx="6032500" cy="71861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CRC Cards &amp; Role-Playing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48600" cy="5257800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exercise to help discover additional objects, attributes, relationships &amp; operations</a:t>
            </a:r>
          </a:p>
          <a:p>
            <a:pPr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perform roles associated with the actors and objects previously identified</a:t>
            </a:r>
          </a:p>
          <a:p>
            <a:pPr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activity diagrams to run through the steps in a scenario</a:t>
            </a:r>
          </a:p>
          <a:p>
            <a:pPr lvl="1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 important use-case</a:t>
            </a:r>
          </a:p>
          <a:p>
            <a:pPr lvl="1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roles based on actors and objects</a:t>
            </a:r>
          </a:p>
          <a:p>
            <a:pPr lvl="1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perform each step in the scenario</a:t>
            </a:r>
          </a:p>
          <a:p>
            <a:pPr lvl="1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and fix problems until a successful conclusion is reached</a:t>
            </a:r>
          </a:p>
          <a:p>
            <a:pPr lvl="1"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remaining use-cases</a:t>
            </a:r>
          </a:p>
          <a:p>
            <a:pPr lvl="1">
              <a:spcBef>
                <a:spcPts val="45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900" y="214834"/>
            <a:ext cx="6032500" cy="77576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37803"/>
            <a:ext cx="7924800" cy="508679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static model that shows classes and their relationships to one another</a:t>
            </a:r>
          </a:p>
          <a:p>
            <a:pPr>
              <a:spcBef>
                <a:spcPts val="45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within the system (a person, place or thing)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Stores and manages information in the system and contains:</a:t>
            </a:r>
          </a:p>
          <a:p>
            <a:pPr lvl="3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Attributes—characteristics of the class</a:t>
            </a:r>
          </a:p>
          <a:p>
            <a:pPr lvl="3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Operations—activities the class can perform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Relationships—the associations between classes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Depicted as lines between classes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Multiplicity indicates how many of one object is/are associated with other objects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4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0" y="310084"/>
            <a:ext cx="6032500" cy="60431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534" y="1371600"/>
            <a:ext cx="7575666" cy="5410200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 class</a:t>
            </a:r>
          </a:p>
          <a:p>
            <a:pPr lvl="1">
              <a:spcBef>
                <a:spcPts val="45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Person: last name, first name, address, etc.</a:t>
            </a:r>
          </a:p>
          <a:p>
            <a:pPr lvl="1">
              <a:spcBef>
                <a:spcPts val="45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can be derived</a:t>
            </a:r>
          </a:p>
          <a:p>
            <a:pPr lvl="2">
              <a:spcBef>
                <a:spcPts val="450"/>
              </a:spcBef>
              <a:buFont typeface="Symbol" panose="05050102010706020507" pitchFamily="18" charset="2"/>
              <a:buChar char="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Preceded with a slash (/) </a:t>
            </a:r>
          </a:p>
          <a:p>
            <a:pPr lvl="2">
              <a:spcBef>
                <a:spcPts val="450"/>
              </a:spcBef>
              <a:buFont typeface="Symbol" panose="05050102010706020507" pitchFamily="18" charset="2"/>
              <a:buChar char="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age is derived from date of birth</a:t>
            </a:r>
          </a:p>
          <a:p>
            <a:pPr>
              <a:spcBef>
                <a:spcPts val="45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 of an attribute:</a:t>
            </a:r>
          </a:p>
          <a:p>
            <a:pPr lvl="1">
              <a:spcBef>
                <a:spcPts val="45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Restricts access to attributes to ensure consistency</a:t>
            </a:r>
          </a:p>
          <a:p>
            <a:pPr lvl="1">
              <a:spcBef>
                <a:spcPts val="45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attributes (+): visible to all classes</a:t>
            </a:r>
          </a:p>
          <a:p>
            <a:pPr lvl="1">
              <a:spcBef>
                <a:spcPts val="45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attributes (-): visible only to an instance of the class in which they are defined</a:t>
            </a:r>
          </a:p>
          <a:p>
            <a:pPr lvl="1">
              <a:spcBef>
                <a:spcPts val="45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attributes (#): visible only to an instance of the class in which they are defined and its descendants</a:t>
            </a:r>
          </a:p>
          <a:p>
            <a:pPr lvl="1">
              <a:spcBef>
                <a:spcPts val="45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5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882900" y="228600"/>
            <a:ext cx="6032500" cy="71861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48600" cy="5181600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operations are not shown</a:t>
            </a:r>
          </a:p>
          <a:p>
            <a:pPr lvl="1"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delete an instance</a:t>
            </a:r>
          </a:p>
          <a:p>
            <a:pPr lvl="1"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or set a value</a:t>
            </a:r>
          </a:p>
          <a:p>
            <a:pPr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operations:</a:t>
            </a:r>
          </a:p>
          <a:p>
            <a:pPr lvl="1"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Constructor—creates an object</a:t>
            </a:r>
          </a:p>
          <a:p>
            <a:pPr lvl="1"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Query—makes information about the state of an object available</a:t>
            </a:r>
          </a:p>
          <a:p>
            <a:pPr lvl="1"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Update—changes values of some or all of an object’s attributes</a:t>
            </a:r>
          </a:p>
          <a:p>
            <a:pPr lvl="1"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Destructor—deletes or removes an object</a:t>
            </a:r>
          </a:p>
          <a:p>
            <a:pPr>
              <a:spcBef>
                <a:spcPts val="45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Structural </a:t>
            </a:r>
            <a:r>
              <a:rPr lang="en-US" dirty="0"/>
              <a:t>Modeling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00" y="228600"/>
            <a:ext cx="6032500" cy="83291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620000" cy="5105400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Denotes associations between classes</a:t>
            </a:r>
          </a:p>
          <a:p>
            <a:pPr lvl="1"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Depicted with a line labeled with the name of the relationship</a:t>
            </a:r>
          </a:p>
          <a:p>
            <a:pPr lvl="1"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directional (depicted with a triangle; e.g., a patient schedules an appointment)</a:t>
            </a:r>
          </a:p>
          <a:p>
            <a:pPr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may be related to themselves (e.g., employees and managers who may be members of the same class)</a:t>
            </a:r>
          </a:p>
          <a:p>
            <a:pPr>
              <a:spcBef>
                <a:spcPts val="45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Multiplicity indicates how many of one class are related to another class</a:t>
            </a:r>
          </a:p>
        </p:txBody>
      </p:sp>
    </p:spTree>
    <p:extLst>
      <p:ext uri="{BB962C8B-B14F-4D97-AF65-F5344CB8AC3E}">
        <p14:creationId xmlns:p14="http://schemas.microsoft.com/office/powerpoint/2010/main" val="30885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000672" y="1524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Multiplicities</a:t>
            </a:r>
          </a:p>
        </p:txBody>
      </p:sp>
      <p:grpSp>
        <p:nvGrpSpPr>
          <p:cNvPr id="27651" name="Group 6"/>
          <p:cNvGrpSpPr>
            <a:grpSpLocks/>
          </p:cNvGrpSpPr>
          <p:nvPr/>
        </p:nvGrpSpPr>
        <p:grpSpPr bwMode="auto">
          <a:xfrm>
            <a:off x="1295400" y="1676400"/>
            <a:ext cx="1085850" cy="685800"/>
            <a:chOff x="914400" y="2209800"/>
            <a:chExt cx="1447800" cy="914400"/>
          </a:xfrm>
        </p:grpSpPr>
        <p:sp>
          <p:nvSpPr>
            <p:cNvPr id="4" name="Rectangle 3"/>
            <p:cNvSpPr/>
            <p:nvPr/>
          </p:nvSpPr>
          <p:spPr>
            <a:xfrm>
              <a:off x="914400" y="2209800"/>
              <a:ext cx="14478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2514600"/>
              <a:ext cx="14478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2819400"/>
              <a:ext cx="14478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52" name="Group 7"/>
          <p:cNvGrpSpPr>
            <a:grpSpLocks/>
          </p:cNvGrpSpPr>
          <p:nvPr/>
        </p:nvGrpSpPr>
        <p:grpSpPr bwMode="auto">
          <a:xfrm>
            <a:off x="3524250" y="1676400"/>
            <a:ext cx="1028700" cy="685800"/>
            <a:chOff x="914400" y="2209800"/>
            <a:chExt cx="1371600" cy="914400"/>
          </a:xfrm>
        </p:grpSpPr>
        <p:sp>
          <p:nvSpPr>
            <p:cNvPr id="9" name="Rectangle 8"/>
            <p:cNvSpPr/>
            <p:nvPr/>
          </p:nvSpPr>
          <p:spPr>
            <a:xfrm>
              <a:off x="914400" y="2209800"/>
              <a:ext cx="1371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Boss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25146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0" y="28194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53" name="Group 11"/>
          <p:cNvGrpSpPr>
            <a:grpSpLocks/>
          </p:cNvGrpSpPr>
          <p:nvPr/>
        </p:nvGrpSpPr>
        <p:grpSpPr bwMode="auto">
          <a:xfrm>
            <a:off x="1314450" y="3276600"/>
            <a:ext cx="1028700" cy="685800"/>
            <a:chOff x="914400" y="2209800"/>
            <a:chExt cx="1371600" cy="914400"/>
          </a:xfrm>
        </p:grpSpPr>
        <p:sp>
          <p:nvSpPr>
            <p:cNvPr id="13" name="Rectangle 12"/>
            <p:cNvSpPr/>
            <p:nvPr/>
          </p:nvSpPr>
          <p:spPr>
            <a:xfrm>
              <a:off x="914400" y="2209800"/>
              <a:ext cx="1371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25146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4400" y="28194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54" name="Group 15"/>
          <p:cNvGrpSpPr>
            <a:grpSpLocks/>
          </p:cNvGrpSpPr>
          <p:nvPr/>
        </p:nvGrpSpPr>
        <p:grpSpPr bwMode="auto">
          <a:xfrm>
            <a:off x="3543300" y="3276600"/>
            <a:ext cx="1028700" cy="685800"/>
            <a:chOff x="914400" y="2209800"/>
            <a:chExt cx="1371600" cy="914400"/>
          </a:xfrm>
        </p:grpSpPr>
        <p:sp>
          <p:nvSpPr>
            <p:cNvPr id="17" name="Rectangle 16"/>
            <p:cNvSpPr/>
            <p:nvPr/>
          </p:nvSpPr>
          <p:spPr>
            <a:xfrm>
              <a:off x="914400" y="2209800"/>
              <a:ext cx="1371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14400" y="25146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4400" y="28194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55" name="Group 19"/>
          <p:cNvGrpSpPr>
            <a:grpSpLocks/>
          </p:cNvGrpSpPr>
          <p:nvPr/>
        </p:nvGrpSpPr>
        <p:grpSpPr bwMode="auto">
          <a:xfrm>
            <a:off x="1295400" y="5105400"/>
            <a:ext cx="1028700" cy="685800"/>
            <a:chOff x="914400" y="2209800"/>
            <a:chExt cx="1371600" cy="914400"/>
          </a:xfrm>
        </p:grpSpPr>
        <p:sp>
          <p:nvSpPr>
            <p:cNvPr id="21" name="Rectangle 20"/>
            <p:cNvSpPr/>
            <p:nvPr/>
          </p:nvSpPr>
          <p:spPr>
            <a:xfrm>
              <a:off x="914400" y="2209800"/>
              <a:ext cx="1371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Boss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4400" y="25146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4400" y="28194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56" name="Group 23"/>
          <p:cNvGrpSpPr>
            <a:grpSpLocks/>
          </p:cNvGrpSpPr>
          <p:nvPr/>
        </p:nvGrpSpPr>
        <p:grpSpPr bwMode="auto">
          <a:xfrm>
            <a:off x="3524250" y="5105400"/>
            <a:ext cx="1028700" cy="685800"/>
            <a:chOff x="914400" y="2209800"/>
            <a:chExt cx="1371600" cy="914400"/>
          </a:xfrm>
        </p:grpSpPr>
        <p:sp>
          <p:nvSpPr>
            <p:cNvPr id="25" name="Rectangle 24"/>
            <p:cNvSpPr/>
            <p:nvPr/>
          </p:nvSpPr>
          <p:spPr>
            <a:xfrm>
              <a:off x="914400" y="2209800"/>
              <a:ext cx="1371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5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4400" y="25146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28194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9" name="Straight Connector 28"/>
          <p:cNvCxnSpPr>
            <a:endCxn id="10" idx="1"/>
          </p:cNvCxnSpPr>
          <p:nvPr/>
        </p:nvCxnSpPr>
        <p:spPr>
          <a:xfrm>
            <a:off x="2381250" y="2019300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8" name="TextBox 31"/>
          <p:cNvSpPr txBox="1">
            <a:spLocks noChangeArrowheads="1"/>
          </p:cNvSpPr>
          <p:nvPr/>
        </p:nvSpPr>
        <p:spPr bwMode="auto">
          <a:xfrm>
            <a:off x="2324100" y="2019300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659" name="TextBox 32"/>
          <p:cNvSpPr txBox="1">
            <a:spLocks noChangeArrowheads="1"/>
          </p:cNvSpPr>
          <p:nvPr/>
        </p:nvSpPr>
        <p:spPr bwMode="auto">
          <a:xfrm>
            <a:off x="3295650" y="2019300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343150" y="3619500"/>
            <a:ext cx="1200150" cy="1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1" name="TextBox 34"/>
          <p:cNvSpPr txBox="1">
            <a:spLocks noChangeArrowheads="1"/>
          </p:cNvSpPr>
          <p:nvPr/>
        </p:nvSpPr>
        <p:spPr bwMode="auto">
          <a:xfrm>
            <a:off x="2343150" y="3619500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662" name="TextBox 35"/>
          <p:cNvSpPr txBox="1">
            <a:spLocks noChangeArrowheads="1"/>
          </p:cNvSpPr>
          <p:nvPr/>
        </p:nvSpPr>
        <p:spPr bwMode="auto">
          <a:xfrm>
            <a:off x="3143251" y="3619500"/>
            <a:ext cx="4443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324100" y="5448300"/>
            <a:ext cx="1200150" cy="1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4" name="TextBox 37"/>
          <p:cNvSpPr txBox="1">
            <a:spLocks noChangeArrowheads="1"/>
          </p:cNvSpPr>
          <p:nvPr/>
        </p:nvSpPr>
        <p:spPr bwMode="auto">
          <a:xfrm>
            <a:off x="2324100" y="5448300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665" name="TextBox 38"/>
          <p:cNvSpPr txBox="1">
            <a:spLocks noChangeArrowheads="1"/>
          </p:cNvSpPr>
          <p:nvPr/>
        </p:nvSpPr>
        <p:spPr bwMode="auto">
          <a:xfrm>
            <a:off x="3124201" y="5448300"/>
            <a:ext cx="4443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27666" name="TextBox 41"/>
          <p:cNvSpPr txBox="1">
            <a:spLocks noChangeArrowheads="1"/>
          </p:cNvSpPr>
          <p:nvPr/>
        </p:nvSpPr>
        <p:spPr bwMode="auto">
          <a:xfrm>
            <a:off x="5105400" y="1219200"/>
            <a:ext cx="3429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 one: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department has one and only one boss</a:t>
            </a:r>
          </a:p>
        </p:txBody>
      </p:sp>
      <p:sp>
        <p:nvSpPr>
          <p:cNvPr id="27667" name="TextBox 42"/>
          <p:cNvSpPr txBox="1">
            <a:spLocks noChangeArrowheads="1"/>
          </p:cNvSpPr>
          <p:nvPr/>
        </p:nvSpPr>
        <p:spPr bwMode="auto">
          <a:xfrm>
            <a:off x="5181600" y="2895600"/>
            <a:ext cx="32956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or more: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employee has zero to many children</a:t>
            </a:r>
          </a:p>
        </p:txBody>
      </p:sp>
      <p:sp>
        <p:nvSpPr>
          <p:cNvPr id="27668" name="TextBox 43"/>
          <p:cNvSpPr txBox="1">
            <a:spLocks noChangeArrowheads="1"/>
          </p:cNvSpPr>
          <p:nvPr/>
        </p:nvSpPr>
        <p:spPr bwMode="auto">
          <a:xfrm>
            <a:off x="5181600" y="4542219"/>
            <a:ext cx="3200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more: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boss is responsible for one or more employees</a:t>
            </a:r>
          </a:p>
        </p:txBody>
      </p:sp>
    </p:spTree>
    <p:extLst>
      <p:ext uri="{BB962C8B-B14F-4D97-AF65-F5344CB8AC3E}">
        <p14:creationId xmlns:p14="http://schemas.microsoft.com/office/powerpoint/2010/main" val="21225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672" y="228600"/>
            <a:ext cx="7067128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Classes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272" y="1524000"/>
            <a:ext cx="7829128" cy="5029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in many-to-many relationships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attributes about the relationship between two classes needs to be recorded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are related to courses; a Grade class provides an attribute to describe this relationship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Illnesses are related to symptoms; a Treatment class provides an attribute to describe this relationship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672" y="152400"/>
            <a:ext cx="7067128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&amp; Aggregation Associations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7696200" cy="5181600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denotes inheritance</a:t>
            </a:r>
          </a:p>
          <a:p>
            <a:pPr lvl="1">
              <a:spcBef>
                <a:spcPts val="45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and operations of the superclass are valid for the sub-class</a:t>
            </a:r>
          </a:p>
          <a:p>
            <a:pPr lvl="1">
              <a:spcBef>
                <a:spcPts val="45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Depicted as a solid line with a hollow arrow pointing at the superclass</a:t>
            </a:r>
          </a:p>
          <a:p>
            <a:pPr>
              <a:spcBef>
                <a:spcPts val="45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denotes a logical “a-part-of” relationship</a:t>
            </a:r>
          </a:p>
          <a:p>
            <a:pPr>
              <a:spcBef>
                <a:spcPts val="45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denotes a physical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“a-part-of”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91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0" y="1447800"/>
            <a:ext cx="7772400" cy="5410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Title 2"/>
          <p:cNvSpPr>
            <a:spLocks noGrp="1"/>
          </p:cNvSpPr>
          <p:nvPr>
            <p:ph type="title"/>
          </p:nvPr>
        </p:nvSpPr>
        <p:spPr>
          <a:xfrm>
            <a:off x="2959100" y="228600"/>
            <a:ext cx="6032500" cy="83291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Class Diagram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590799" y="685799"/>
            <a:ext cx="4800601" cy="693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000672" y="1524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Simplifying Class Diagrams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086272" y="1981200"/>
            <a:ext cx="7905328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populated class diagrams of real-world system can be difficult to understand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ways of simplifying class diagrams: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only concrete classes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view mechanism shows a subset of classes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show aggregations of classes (or any elements in UML)</a:t>
            </a:r>
          </a:p>
          <a:p>
            <a:pPr eaLnBrk="1" hangingPunct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672" y="228600"/>
            <a:ext cx="7067128" cy="114300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68549"/>
            <a:ext cx="7239000" cy="417505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 with instantiated classes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instead of a Doctor class, create an actual doctor, say Dr. Smith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values into each attribute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discover additional attributes, relationships and/or operations or those that are misplaced</a:t>
            </a:r>
          </a:p>
        </p:txBody>
      </p:sp>
    </p:spTree>
    <p:extLst>
      <p:ext uri="{BB962C8B-B14F-4D97-AF65-F5344CB8AC3E}">
        <p14:creationId xmlns:p14="http://schemas.microsoft.com/office/powerpoint/2010/main" val="9576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1447800"/>
            <a:ext cx="7391400" cy="51816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2076872" y="2286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Object Diagram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676400"/>
            <a:ext cx="5257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000672" y="1524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Steps to Structural Models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5105400"/>
          </a:xfrm>
        </p:spPr>
        <p:txBody>
          <a:bodyPr>
            <a:noAutofit/>
          </a:bodyPr>
          <a:lstStyle/>
          <a:p>
            <a:pPr marL="385763" indent="-385763">
              <a:spcBef>
                <a:spcPts val="450"/>
              </a:spcBef>
              <a:buFont typeface="Calibri" pitchFamily="34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CRC Cards</a:t>
            </a:r>
          </a:p>
          <a:p>
            <a:pPr marL="385763" indent="-385763">
              <a:spcBef>
                <a:spcPts val="450"/>
              </a:spcBef>
              <a:buFont typeface="Calibri" pitchFamily="34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CRC Cards &amp; identify missing objects, attributes, operations and/or relationships</a:t>
            </a:r>
          </a:p>
          <a:p>
            <a:pPr marL="385763" indent="-385763">
              <a:spcBef>
                <a:spcPts val="450"/>
              </a:spcBef>
              <a:buFont typeface="Calibri" pitchFamily="34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Role-play the CRC cards—look for breakdowns &amp; correct; create new cards as necessary</a:t>
            </a:r>
          </a:p>
          <a:p>
            <a:pPr marL="385763" indent="-385763">
              <a:spcBef>
                <a:spcPts val="450"/>
              </a:spcBef>
              <a:buFont typeface="Calibri" pitchFamily="34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class diagram</a:t>
            </a:r>
          </a:p>
          <a:p>
            <a:pPr marL="385763" indent="-385763">
              <a:spcBef>
                <a:spcPts val="450"/>
              </a:spcBef>
              <a:buFont typeface="Calibri" pitchFamily="34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class diagram—remove unnecessary classes, attributes, operations and/or relationships</a:t>
            </a:r>
          </a:p>
          <a:p>
            <a:pPr marL="385763" indent="-385763">
              <a:spcBef>
                <a:spcPts val="450"/>
              </a:spcBef>
              <a:buFont typeface="Calibri" pitchFamily="34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patterns</a:t>
            </a:r>
          </a:p>
          <a:p>
            <a:pPr marL="385763" indent="-385763">
              <a:spcBef>
                <a:spcPts val="450"/>
              </a:spcBef>
              <a:buFont typeface="Calibri" pitchFamily="34" charset="0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validate the model</a:t>
            </a:r>
          </a:p>
        </p:txBody>
      </p:sp>
    </p:spTree>
    <p:extLst>
      <p:ext uri="{BB962C8B-B14F-4D97-AF65-F5344CB8AC3E}">
        <p14:creationId xmlns:p14="http://schemas.microsoft.com/office/powerpoint/2010/main" val="247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472" y="152400"/>
            <a:ext cx="638132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&amp; Validating the Model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63749"/>
            <a:ext cx="7620000" cy="516565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Analyst presents to developers &amp; users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Walks through the model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explanations &amp; reasoning behind each class</a:t>
            </a:r>
          </a:p>
          <a:p>
            <a:pPr>
              <a:spcBef>
                <a:spcPts val="45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</a:p>
          <a:p>
            <a:pPr marL="604181"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CRC card is associated with a class</a:t>
            </a:r>
          </a:p>
          <a:p>
            <a:pPr marL="604181"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 on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 are included as operations on the class diagram</a:t>
            </a:r>
          </a:p>
          <a:p>
            <a:pPr marL="604181"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Collaborators on the front of the card imply a relationship on the back of the card</a:t>
            </a:r>
          </a:p>
          <a:p>
            <a:pPr marL="604181"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on the back of the card are listed as attributes on the class diagram</a:t>
            </a:r>
          </a:p>
        </p:txBody>
      </p:sp>
    </p:spTree>
    <p:extLst>
      <p:ext uri="{BB962C8B-B14F-4D97-AF65-F5344CB8AC3E}">
        <p14:creationId xmlns:p14="http://schemas.microsoft.com/office/powerpoint/2010/main" val="7682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119" y="2240758"/>
            <a:ext cx="6372225" cy="3240881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100" dirty="0"/>
              <a:t> </a:t>
            </a:r>
            <a:r>
              <a:rPr lang="en-US" sz="2100" dirty="0"/>
              <a:t>LO1: Identify the basic concept of advance topic in Object Oriented Analysis and Design</a:t>
            </a:r>
          </a:p>
          <a:p>
            <a:pPr eaLnBrk="1" hangingPunct="1">
              <a:buFontTx/>
              <a:buNone/>
            </a:pPr>
            <a:r>
              <a:rPr lang="en-US" sz="2100" dirty="0"/>
              <a:t>LO2 : Use the knowledge to develop documentation for object oriented software analysis and design using Unified Modelling Language</a:t>
            </a:r>
          </a:p>
          <a:p>
            <a:pPr eaLnBrk="1" hangingPunct="1">
              <a:buFontTx/>
              <a:buNone/>
            </a:pPr>
            <a:r>
              <a:rPr lang="en-US" sz="2100"/>
              <a:t>LO3 : Analyze any problem in any software application and find out the alternative solutions using object oriented analysis and design approach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240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72" y="152400"/>
            <a:ext cx="6152728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Validating &amp; Verifying the Model (cont.)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620000" cy="51054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on the back of the CRC card each have a data type (e.g., salary implies a number format)</a:t>
            </a:r>
          </a:p>
          <a:p>
            <a:pPr>
              <a:spcBef>
                <a:spcPts val="450"/>
              </a:spcBef>
              <a:buFont typeface="+mj-lt"/>
              <a:buAutoNum type="arabicPeriod" startAt="5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on the back of the card must be properly depicted on the class diagram</a:t>
            </a:r>
          </a:p>
          <a:p>
            <a:pPr marL="595172" lvl="1" indent="-342900">
              <a:spcBef>
                <a:spcPts val="450"/>
              </a:spcBef>
              <a:buFont typeface="+mj-lt"/>
              <a:buAutoNum type="alphaL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Aggregation/Association</a:t>
            </a:r>
          </a:p>
          <a:p>
            <a:pPr marL="595172" lvl="1" indent="-342900">
              <a:spcBef>
                <a:spcPts val="450"/>
              </a:spcBef>
              <a:buFont typeface="+mj-lt"/>
              <a:buAutoNum type="alphaLcParenR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Multiplicity</a:t>
            </a:r>
          </a:p>
          <a:p>
            <a:pPr>
              <a:spcBef>
                <a:spcPts val="450"/>
              </a:spcBef>
              <a:buFont typeface="+mj-lt"/>
              <a:buAutoNum type="arabicPeriod" startAt="5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classes are used only to include attributes that describe a relationship</a:t>
            </a:r>
          </a:p>
        </p:txBody>
      </p:sp>
    </p:spTree>
    <p:extLst>
      <p:ext uri="{BB962C8B-B14F-4D97-AF65-F5344CB8AC3E}">
        <p14:creationId xmlns:p14="http://schemas.microsoft.com/office/powerpoint/2010/main" val="15980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24472" y="2286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7467600" cy="34892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Models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CRC Cards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</a:t>
            </a:r>
          </a:p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CRC Cards and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3540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References</a:t>
            </a:r>
            <a:br>
              <a:rPr lang="en-US" sz="3200" dirty="0"/>
            </a:b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2895600"/>
            <a:ext cx="6837114" cy="30404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1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11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11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11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110" dirty="0">
                <a:ea typeface="ＭＳ Ｐゴシック" panose="020B0600070205080204" pitchFamily="34" charset="-128"/>
              </a:rPr>
              <a:t> edition. </a:t>
            </a:r>
            <a:r>
              <a:rPr lang="en-US" sz="2400" dirty="0"/>
              <a:t>ISBN: 978-1-118-80467-4,</a:t>
            </a:r>
            <a:r>
              <a:rPr lang="en-US" altLang="en-US" sz="211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11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11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3581400" y="2895600"/>
            <a:ext cx="4171950" cy="126444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Modeling</a:t>
            </a:r>
            <a:endParaRPr lang="en-US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24472" y="304800"/>
            <a:ext cx="7067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696200" cy="4953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rules and style guidelines for creating CRC cards, class diagrams, and object diagrams.</a:t>
            </a:r>
          </a:p>
          <a:p>
            <a:pPr>
              <a:spcBef>
                <a:spcPts val="45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processes used to create CRC cards, class diagrams, and object diagrams.</a:t>
            </a:r>
          </a:p>
          <a:p>
            <a:pPr>
              <a:spcBef>
                <a:spcPts val="45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create CRC cards, class diagrams, and object diagrams.</a:t>
            </a:r>
          </a:p>
          <a:p>
            <a:pPr>
              <a:spcBef>
                <a:spcPts val="45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relationship among structural models.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relationship between structural and functional models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28600"/>
            <a:ext cx="7067128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7467600" cy="4800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models represent system behavior</a:t>
            </a:r>
          </a:p>
          <a:p>
            <a:pPr>
              <a:spcBef>
                <a:spcPts val="45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models represent system objects and their relationships:</a:t>
            </a:r>
          </a:p>
          <a:p>
            <a:pPr lvl="1">
              <a:spcBef>
                <a:spcPts val="45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</a:p>
          <a:p>
            <a:pPr lvl="1">
              <a:spcBef>
                <a:spcPts val="45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</a:p>
          <a:p>
            <a:pPr lvl="1">
              <a:spcBef>
                <a:spcPts val="45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848272" y="304800"/>
            <a:ext cx="7067128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Models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5438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Drawn using an iterative process</a:t>
            </a:r>
          </a:p>
          <a:p>
            <a:pPr lvl="1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drawn in a conceptual, business-centric way</a:t>
            </a:r>
          </a:p>
          <a:p>
            <a:pPr lvl="1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refined in a technology-centric way describing the actual databases and files</a:t>
            </a:r>
          </a:p>
          <a:p>
            <a:pPr lvl="1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and more detail is added in each iteration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vocabulary for analysts &amp; users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effective communication between analysts &amp; users</a:t>
            </a:r>
          </a:p>
        </p:txBody>
      </p:sp>
    </p:spTree>
    <p:extLst>
      <p:ext uri="{BB962C8B-B14F-4D97-AF65-F5344CB8AC3E}">
        <p14:creationId xmlns:p14="http://schemas.microsoft.com/office/powerpoint/2010/main" val="33948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1848272" y="304800"/>
            <a:ext cx="7067128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19672" y="1616149"/>
            <a:ext cx="7067128" cy="3489251"/>
          </a:xfrm>
        </p:spPr>
        <p:txBody>
          <a:bodyPr/>
          <a:lstStyle/>
          <a:p>
            <a:pPr indent="-1191"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discover the key data contained in the problem domain and to build a structural model of the objects</a:t>
            </a: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2190750" y="3714750"/>
            <a:ext cx="2228850" cy="1428750"/>
          </a:xfrm>
          <a:prstGeom prst="cloud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6286500" y="4000500"/>
            <a:ext cx="1943100" cy="12573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3733800" y="3048000"/>
            <a:ext cx="3200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2209800" y="5143500"/>
            <a:ext cx="2646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Domain</a:t>
            </a:r>
          </a:p>
        </p:txBody>
      </p: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5791200" y="5191780"/>
            <a:ext cx="2646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Domain</a:t>
            </a:r>
          </a:p>
        </p:txBody>
      </p:sp>
      <p:sp>
        <p:nvSpPr>
          <p:cNvPr id="11" name="Cube 10"/>
          <p:cNvSpPr/>
          <p:nvPr/>
        </p:nvSpPr>
        <p:spPr>
          <a:xfrm>
            <a:off x="3543300" y="4457700"/>
            <a:ext cx="285750" cy="2857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00500"/>
            <a:ext cx="363141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0" y="3124200"/>
            <a:ext cx="160011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</a:p>
          <a:p>
            <a:pPr>
              <a:defRPr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  <p:pic>
        <p:nvPicPr>
          <p:cNvPr id="14348" name="Picture 13" descr="Slide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411265"/>
            <a:ext cx="515541" cy="49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4" descr="Slide2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125515"/>
            <a:ext cx="47744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686472" y="152400"/>
            <a:ext cx="63813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Classes, Attributes, &amp; Operations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48100" y="1143000"/>
            <a:ext cx="47625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for instances of people, places, or things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that describe the state of an instance of a class (an object)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or functions that a class can perform</a:t>
            </a:r>
          </a:p>
        </p:txBody>
      </p:sp>
      <p:pic>
        <p:nvPicPr>
          <p:cNvPr id="5" name="Picture 4" descr="Slid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2736057"/>
            <a:ext cx="1378744" cy="1321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ight Arrow 12"/>
          <p:cNvSpPr/>
          <p:nvPr/>
        </p:nvSpPr>
        <p:spPr>
          <a:xfrm rot="9026322">
            <a:off x="3256173" y="2201315"/>
            <a:ext cx="628650" cy="17145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10639693">
            <a:off x="3360574" y="3155156"/>
            <a:ext cx="514350" cy="17145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2941288">
            <a:off x="3264966" y="4384281"/>
            <a:ext cx="594767" cy="15157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F12E069AAA8C449BC287B3DB4A1A0B" ma:contentTypeVersion="9" ma:contentTypeDescription="Create a new document." ma:contentTypeScope="" ma:versionID="ce0cff56fc9267289a0891a997ad9fc4">
  <xsd:schema xmlns:xsd="http://www.w3.org/2001/XMLSchema" xmlns:xs="http://www.w3.org/2001/XMLSchema" xmlns:p="http://schemas.microsoft.com/office/2006/metadata/properties" xmlns:ns2="d4fd57e4-b00d-4d3f-b6b0-834ef48b78f7" targetNamespace="http://schemas.microsoft.com/office/2006/metadata/properties" ma:root="true" ma:fieldsID="f8c3b07d063c43cd703f9c8acf436f2f" ns2:_="">
    <xsd:import namespace="d4fd57e4-b00d-4d3f-b6b0-834ef48b7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d57e4-b00d-4d3f-b6b0-834ef48b7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B93ABD-6AD4-4F58-BDD1-4C68D79E0809}"/>
</file>

<file path=customXml/itemProps2.xml><?xml version="1.0" encoding="utf-8"?>
<ds:datastoreItem xmlns:ds="http://schemas.openxmlformats.org/officeDocument/2006/customXml" ds:itemID="{21529846-F46D-45FE-BEAF-02B4C02D4812}"/>
</file>

<file path=customXml/itemProps3.xml><?xml version="1.0" encoding="utf-8"?>
<ds:datastoreItem xmlns:ds="http://schemas.openxmlformats.org/officeDocument/2006/customXml" ds:itemID="{E867742B-06D2-49D9-994D-EE2E34440A9A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432</TotalTime>
  <Words>1316</Words>
  <Application>Microsoft Office PowerPoint</Application>
  <PresentationFormat>On-screen Show (4:3)</PresentationFormat>
  <Paragraphs>201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ＭＳ Ｐゴシック</vt:lpstr>
      <vt:lpstr>Arial</vt:lpstr>
      <vt:lpstr>Calibri</vt:lpstr>
      <vt:lpstr>Interstate</vt:lpstr>
      <vt:lpstr>Open Sans</vt:lpstr>
      <vt:lpstr>Symbol</vt:lpstr>
      <vt:lpstr>Times New Roman</vt:lpstr>
      <vt:lpstr>Wingdings</vt:lpstr>
      <vt:lpstr>Template PPT 2015</vt:lpstr>
      <vt:lpstr>COMP6115   Object Oriented Analysis and Design    Session  #5</vt:lpstr>
      <vt:lpstr>Structural Modeling</vt:lpstr>
      <vt:lpstr>Learning Outcomes</vt:lpstr>
      <vt:lpstr>Chapter 5:  Structural Modeling</vt:lpstr>
      <vt:lpstr>Objectives</vt:lpstr>
      <vt:lpstr>Introduction</vt:lpstr>
      <vt:lpstr>Structural Models</vt:lpstr>
      <vt:lpstr>Structural Models</vt:lpstr>
      <vt:lpstr>Classes, Attributes, &amp; Operations</vt:lpstr>
      <vt:lpstr>Relationships</vt:lpstr>
      <vt:lpstr>Object Identification</vt:lpstr>
      <vt:lpstr>Object Identification (cont.)</vt:lpstr>
      <vt:lpstr>CRC Cards</vt:lpstr>
      <vt:lpstr>Front-Side of a CRC Card</vt:lpstr>
      <vt:lpstr>Back-Side of a CRC Card</vt:lpstr>
      <vt:lpstr>CRC Cards &amp; Role-Playing</vt:lpstr>
      <vt:lpstr>Class Diagrams</vt:lpstr>
      <vt:lpstr>Attributes</vt:lpstr>
      <vt:lpstr>Operations</vt:lpstr>
      <vt:lpstr>Relationships</vt:lpstr>
      <vt:lpstr>Multiplicities</vt:lpstr>
      <vt:lpstr>Association Classes</vt:lpstr>
      <vt:lpstr>Generalization &amp; Aggregation Associations</vt:lpstr>
      <vt:lpstr>Sample Class Diagram</vt:lpstr>
      <vt:lpstr>Simplifying Class Diagrams</vt:lpstr>
      <vt:lpstr>Object Diagrams</vt:lpstr>
      <vt:lpstr>Example Object Diagram</vt:lpstr>
      <vt:lpstr>7 Steps to Structural Models</vt:lpstr>
      <vt:lpstr>Verifying &amp; Validating the Model</vt:lpstr>
      <vt:lpstr>Rules for Validating &amp; Verifying the Model (cont.)</vt:lpstr>
      <vt:lpstr>Summary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Mohamad Subekti</cp:lastModifiedBy>
  <cp:revision>124</cp:revision>
  <dcterms:created xsi:type="dcterms:W3CDTF">2015-05-04T03:33:03Z</dcterms:created>
  <dcterms:modified xsi:type="dcterms:W3CDTF">2019-07-20T11:22:54Z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0x010100FCF12E069AAA8C449BC287B3DB4A1A0B</vt:lpwstr>
  </property>
</Properties>
</file>