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1" r:id="rId3"/>
    <p:sldId id="291" r:id="rId4"/>
    <p:sldId id="292" r:id="rId5"/>
    <p:sldId id="293" r:id="rId6"/>
    <p:sldId id="320" r:id="rId7"/>
    <p:sldId id="318" r:id="rId8"/>
    <p:sldId id="319" r:id="rId9"/>
    <p:sldId id="321" r:id="rId10"/>
    <p:sldId id="294" r:id="rId11"/>
    <p:sldId id="295" r:id="rId12"/>
    <p:sldId id="316" r:id="rId13"/>
    <p:sldId id="296" r:id="rId14"/>
    <p:sldId id="317" r:id="rId15"/>
    <p:sldId id="297" r:id="rId16"/>
    <p:sldId id="298" r:id="rId17"/>
    <p:sldId id="299" r:id="rId18"/>
    <p:sldId id="300" r:id="rId19"/>
    <p:sldId id="301" r:id="rId20"/>
    <p:sldId id="322" r:id="rId21"/>
    <p:sldId id="302" r:id="rId22"/>
    <p:sldId id="303" r:id="rId23"/>
    <p:sldId id="304" r:id="rId24"/>
    <p:sldId id="305" r:id="rId25"/>
    <p:sldId id="329" r:id="rId26"/>
    <p:sldId id="331" r:id="rId27"/>
    <p:sldId id="328" r:id="rId28"/>
    <p:sldId id="323" r:id="rId29"/>
    <p:sldId id="333" r:id="rId30"/>
    <p:sldId id="306" r:id="rId31"/>
    <p:sldId id="332" r:id="rId32"/>
    <p:sldId id="307" r:id="rId33"/>
    <p:sldId id="308" r:id="rId34"/>
    <p:sldId id="309" r:id="rId35"/>
    <p:sldId id="310" r:id="rId36"/>
    <p:sldId id="311" r:id="rId37"/>
    <p:sldId id="325" r:id="rId38"/>
    <p:sldId id="312" r:id="rId39"/>
    <p:sldId id="313" r:id="rId40"/>
    <p:sldId id="314" r:id="rId41"/>
    <p:sldId id="327" r:id="rId42"/>
    <p:sldId id="315" r:id="rId43"/>
    <p:sldId id="326" r:id="rId44"/>
    <p:sldId id="262" r:id="rId4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61"/>
            <p14:sldId id="291"/>
          </p14:sldIdLst>
        </p14:section>
        <p14:section name="COURSE CONTENT" id="{F4927CBE-FA17-46D1-BAAE-887D0AF2CCBF}">
          <p14:sldIdLst>
            <p14:sldId id="292"/>
            <p14:sldId id="293"/>
          </p14:sldIdLst>
        </p14:section>
        <p14:section name="UML Diagram Types" id="{21DE3525-016E-4884-8977-B1C27215BC78}">
          <p14:sldIdLst>
            <p14:sldId id="320"/>
            <p14:sldId id="318"/>
            <p14:sldId id="319"/>
          </p14:sldIdLst>
        </p14:section>
        <p14:section name="Behavioral Models" id="{C8DCDF82-F7D6-4784-8156-E27B24DC549A}">
          <p14:sldIdLst>
            <p14:sldId id="321"/>
            <p14:sldId id="294"/>
            <p14:sldId id="295"/>
          </p14:sldIdLst>
        </p14:section>
        <p14:section name="Interaction Diagram" id="{55B7D215-9C72-441C-9DFC-5F4F8466B581}">
          <p14:sldIdLst>
            <p14:sldId id="316"/>
            <p14:sldId id="296"/>
          </p14:sldIdLst>
        </p14:section>
        <p14:section name="Sequence Diagrams" id="{234AAC3A-FB39-439A-B5DB-E419B4D89C51}">
          <p14:sldIdLst>
            <p14:sldId id="317"/>
            <p14:sldId id="297"/>
            <p14:sldId id="298"/>
            <p14:sldId id="299"/>
            <p14:sldId id="300"/>
            <p14:sldId id="301"/>
          </p14:sldIdLst>
        </p14:section>
        <p14:section name="Communication Diagrams" id="{68A6C2B9-9BB0-422E-8B0F-5DA6140D2E86}">
          <p14:sldIdLst>
            <p14:sldId id="322"/>
            <p14:sldId id="302"/>
            <p14:sldId id="303"/>
            <p14:sldId id="304"/>
            <p14:sldId id="305"/>
          </p14:sldIdLst>
        </p14:section>
        <p14:section name="Sequence Diagrams VS Communication Diagrams" id="{AE1A6E31-5702-4C96-9EAB-52AFD0F83996}">
          <p14:sldIdLst>
            <p14:sldId id="329"/>
            <p14:sldId id="331"/>
            <p14:sldId id="328"/>
          </p14:sldIdLst>
        </p14:section>
        <p14:section name="Behavioral State Machines" id="{15AF8328-CF38-403A-B997-883EABAEA9E2}">
          <p14:sldIdLst>
            <p14:sldId id="323"/>
            <p14:sldId id="333"/>
            <p14:sldId id="306"/>
            <p14:sldId id="332"/>
            <p14:sldId id="307"/>
            <p14:sldId id="308"/>
            <p14:sldId id="309"/>
            <p14:sldId id="310"/>
            <p14:sldId id="311"/>
          </p14:sldIdLst>
        </p14:section>
        <p14:section name="CRUDE Analysis" id="{6BF8A307-13DD-437F-AF2C-9349D5A0C7A5}">
          <p14:sldIdLst>
            <p14:sldId id="325"/>
            <p14:sldId id="312"/>
            <p14:sldId id="313"/>
            <p14:sldId id="314"/>
          </p14:sldIdLst>
        </p14:section>
        <p14:section name="Summary" id="{55ABC9B2-438A-4380-ACF5-441021F2A161}">
          <p14:sldIdLst>
            <p14:sldId id="327"/>
            <p14:sldId id="315"/>
            <p14:sldId id="326"/>
          </p14:sldIdLst>
        </p14:section>
        <p14:section name="REFERENCE" id="{82098E28-DACF-4424-86A1-E861B2DCC6FF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0" autoAdjust="0"/>
    <p:restoredTop sz="94712" autoAdjust="0"/>
  </p:normalViewPr>
  <p:slideViewPr>
    <p:cSldViewPr>
      <p:cViewPr varScale="1">
        <p:scale>
          <a:sx n="114" d="100"/>
          <a:sy n="114" d="100"/>
        </p:scale>
        <p:origin x="19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4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2E412-AF6E-4368-8CE6-F3740DE76C61}" type="datetimeFigureOut">
              <a:rPr lang="id-ID" smtClean="0"/>
              <a:t>31/03/2021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55C6-5DCB-4C40-B171-89DD4185B2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256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59A172-75F6-434C-AE3F-37C4A5FC0DB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1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31/03/2021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E5453-85FB-4606-9A9E-A68E9CB37B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8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31/03/2021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31/03/2021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31/03/2021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31/03/2021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31/03/2021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COMP6115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Object Oriented Analysis and Design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AU" sz="4000" dirty="0"/>
            </a:br>
            <a:br>
              <a:rPr lang="en-AU" dirty="0">
                <a:solidFill>
                  <a:schemeClr val="bg1"/>
                </a:solidFill>
              </a:rPr>
            </a:br>
            <a:br>
              <a:rPr lang="en-AU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Session  #</a:t>
            </a:r>
            <a:r>
              <a:rPr lang="en-US" sz="2800" dirty="0"/>
              <a:t>6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654300" y="228600"/>
            <a:ext cx="6032500" cy="832915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7696200" cy="495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models describe the internal behavior of a system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model types: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 of the details of a business process identified by use-cases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diagrams (Sequence &amp; Communication)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how objects collaborate to provide the functionality defined in the use cases.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 of changes in the data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state machines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(for now) is on the dynamic view of the system, not on how it is implemented</a:t>
            </a:r>
          </a:p>
        </p:txBody>
      </p:sp>
    </p:spTree>
    <p:extLst>
      <p:ext uri="{BB962C8B-B14F-4D97-AF65-F5344CB8AC3E}">
        <p14:creationId xmlns:p14="http://schemas.microsoft.com/office/powerpoint/2010/main" val="1044562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1924472" y="76200"/>
            <a:ext cx="7067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Models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1143000" y="1371600"/>
            <a:ext cx="7696200" cy="5257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 view the problem as a set of use cases supported by a set of collaborating objects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Aids in organizing and defining the software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models depict this view of the business processes: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objects interact and form a collaboration to support the use cases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internal view of the business process described by a use case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behavioral models is an iterative process which may induce changes in other models</a:t>
            </a:r>
          </a:p>
        </p:txBody>
      </p:sp>
    </p:spTree>
    <p:extLst>
      <p:ext uri="{BB962C8B-B14F-4D97-AF65-F5344CB8AC3E}">
        <p14:creationId xmlns:p14="http://schemas.microsoft.com/office/powerpoint/2010/main" val="390632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9E328-3FB7-4DD9-BCCA-D4A0D114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Diagrams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5A4A1C-5EDA-48AA-85AD-79A75A7BD8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2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>
          <a:xfrm>
            <a:off x="2895600" y="228600"/>
            <a:ext cx="6032500" cy="775765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Diagrams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19200"/>
            <a:ext cx="8229600" cy="51054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Objects: an instantiation of a class</a:t>
            </a:r>
          </a:p>
          <a:p>
            <a:pPr lvl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is a class</a:t>
            </a:r>
          </a:p>
          <a:p>
            <a:pPr lvl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Mary Wilson is an instantiation of the patient class (object)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 characteristics of a class</a:t>
            </a:r>
          </a:p>
          <a:p>
            <a:pPr lvl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class: name, address, phone, etc.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 the behaviors of a class, or an action that an object can perform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Messages: information sent to objects to tell them to execute one of their behaviors</a:t>
            </a:r>
          </a:p>
          <a:p>
            <a:pPr lvl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call from one object to another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 lvl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Diagrams—emphasize message sequence</a:t>
            </a:r>
          </a:p>
          <a:p>
            <a:pPr lvl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Diagrams—emphasize message flow</a:t>
            </a:r>
          </a:p>
          <a:p>
            <a:pPr eaLnBrk="1" hangingPunct="1"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6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E4C60F-851E-4DB7-BBA1-31CDFA4B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E1C20-3A00-49D3-B09F-C6C0DB31C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44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24472" y="152400"/>
            <a:ext cx="7067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62000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Illustrate the objects that participate in a single use-case</a:t>
            </a:r>
          </a:p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dynamic model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sequence of messages that pass between objects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Aid in understanding real-time specifications and complex use-cases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diagram shows all scenarios for a use-case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diagrams show a single scenario</a:t>
            </a:r>
          </a:p>
        </p:txBody>
      </p:sp>
    </p:spTree>
    <p:extLst>
      <p:ext uri="{BB962C8B-B14F-4D97-AF65-F5344CB8AC3E}">
        <p14:creationId xmlns:p14="http://schemas.microsoft.com/office/powerpoint/2010/main" val="641139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534072" y="152400"/>
            <a:ext cx="6533728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Syntax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167" t="29070" r="18750" b="9690"/>
          <a:stretch/>
        </p:blipFill>
        <p:spPr>
          <a:xfrm>
            <a:off x="1143000" y="1447800"/>
            <a:ext cx="776082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4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514600" y="76200"/>
            <a:ext cx="6553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Sequence Diagram Syntax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167" t="23643" r="18750" b="7365"/>
          <a:stretch/>
        </p:blipFill>
        <p:spPr>
          <a:xfrm>
            <a:off x="1143000" y="1524000"/>
            <a:ext cx="778181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62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610272" y="76200"/>
            <a:ext cx="61527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Sequence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0"/>
            <a:ext cx="7746260" cy="4876800"/>
          </a:xfrm>
        </p:spPr>
      </p:pic>
    </p:spTree>
    <p:extLst>
      <p:ext uri="{BB962C8B-B14F-4D97-AF65-F5344CB8AC3E}">
        <p14:creationId xmlns:p14="http://schemas.microsoft.com/office/powerpoint/2010/main" val="1526372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959100" y="157685"/>
            <a:ext cx="6032500" cy="83291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Sequence Diagrams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620000" cy="5105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context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actors and objects that interact in the use-case scenario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lifeline for each object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messages by drawing arrows</a:t>
            </a:r>
          </a:p>
          <a:p>
            <a:pPr marL="637989" lvl="1" indent="-38576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how they are passed from one object to another</a:t>
            </a:r>
          </a:p>
          <a:p>
            <a:pPr marL="637989" lvl="1" indent="-38576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any parameters in parentheses</a:t>
            </a:r>
          </a:p>
          <a:p>
            <a:pPr marL="637989" lvl="1" indent="-38576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Obvious return values are excluded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execution occurrence to each object’s lifeline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the sequence diagram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it depicts all of the steps in the process</a:t>
            </a:r>
          </a:p>
        </p:txBody>
      </p:sp>
    </p:spTree>
    <p:extLst>
      <p:ext uri="{BB962C8B-B14F-4D97-AF65-F5344CB8AC3E}">
        <p14:creationId xmlns:p14="http://schemas.microsoft.com/office/powerpoint/2010/main" val="41271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/>
          <a:p>
            <a:r>
              <a:rPr lang="en-US" dirty="0"/>
              <a:t>Behavioral Modeling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E4C60F-851E-4DB7-BBA1-31CDFA4B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Diagrams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E1C20-3A00-49D3-B09F-C6C0DB31C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45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872" y="152400"/>
            <a:ext cx="7067128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7848600" cy="32004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Depict the dependencies among the objects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diagram that shows message passing relationships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flow through a set of objects</a:t>
            </a:r>
          </a:p>
        </p:txBody>
      </p:sp>
    </p:spTree>
    <p:extLst>
      <p:ext uri="{BB962C8B-B14F-4D97-AF65-F5344CB8AC3E}">
        <p14:creationId xmlns:p14="http://schemas.microsoft.com/office/powerpoint/2010/main" val="2515132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304800"/>
            <a:ext cx="6038850" cy="66146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Diagram Syntax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281" y="1443466"/>
            <a:ext cx="5986119" cy="5262134"/>
          </a:xfrm>
        </p:spPr>
      </p:pic>
    </p:spTree>
    <p:extLst>
      <p:ext uri="{BB962C8B-B14F-4D97-AF65-F5344CB8AC3E}">
        <p14:creationId xmlns:p14="http://schemas.microsoft.com/office/powerpoint/2010/main" val="3787792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5300" y="228600"/>
            <a:ext cx="6032500" cy="10287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Communication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33550"/>
            <a:ext cx="7639539" cy="4591050"/>
          </a:xfrm>
        </p:spPr>
      </p:pic>
    </p:spTree>
    <p:extLst>
      <p:ext uri="{BB962C8B-B14F-4D97-AF65-F5344CB8AC3E}">
        <p14:creationId xmlns:p14="http://schemas.microsoft.com/office/powerpoint/2010/main" val="896609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100" y="152400"/>
            <a:ext cx="6032500" cy="10858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Communication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752600"/>
            <a:ext cx="6477000" cy="47244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context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objects, actors and associations between them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 out the diagram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messages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the model</a:t>
            </a:r>
          </a:p>
        </p:txBody>
      </p:sp>
    </p:spTree>
    <p:extLst>
      <p:ext uri="{BB962C8B-B14F-4D97-AF65-F5344CB8AC3E}">
        <p14:creationId xmlns:p14="http://schemas.microsoft.com/office/powerpoint/2010/main" val="1868001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E4C60F-851E-4DB7-BBA1-31CDFA4B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Diagrams VS Communication Diagrams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E1C20-3A00-49D3-B09F-C6C0DB31C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83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>
          <a:xfrm>
            <a:off x="2895600" y="228600"/>
            <a:ext cx="6032500" cy="775765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vs Communication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35E5F-2A11-4933-A650-AA92284175FF}"/>
              </a:ext>
            </a:extLst>
          </p:cNvPr>
          <p:cNvSpPr txBox="1"/>
          <p:nvPr/>
        </p:nvSpPr>
        <p:spPr>
          <a:xfrm>
            <a:off x="1219200" y="4177709"/>
            <a:ext cx="367206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Communication Diagrams emphasize links between participants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096A4E-BB56-41D6-8047-C6B5BD752B89}"/>
              </a:ext>
            </a:extLst>
          </p:cNvPr>
          <p:cNvSpPr txBox="1"/>
          <p:nvPr/>
        </p:nvSpPr>
        <p:spPr>
          <a:xfrm>
            <a:off x="5334000" y="4193089"/>
            <a:ext cx="35052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Sequence Diagrams emphasize time ordering of messages</a:t>
            </a:r>
          </a:p>
          <a:p>
            <a:pPr algn="ctr"/>
            <a:endParaRPr lang="en-US" sz="2000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177136E7-28BB-428D-8826-27FCFAA8D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0"/>
            <a:ext cx="3672066" cy="2206762"/>
          </a:xfr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D7FEF488-4F66-4128-A95F-6756B5D6F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752600"/>
            <a:ext cx="3505200" cy="22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17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>
          <a:xfrm>
            <a:off x="2895600" y="228600"/>
            <a:ext cx="6032500" cy="775765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vs Communication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8A93C90-81BF-4CE4-849D-0CA773976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336" y="1600200"/>
            <a:ext cx="7173326" cy="413442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A35E5F-2A11-4933-A650-AA92284175FF}"/>
              </a:ext>
            </a:extLst>
          </p:cNvPr>
          <p:cNvSpPr txBox="1"/>
          <p:nvPr/>
        </p:nvSpPr>
        <p:spPr>
          <a:xfrm>
            <a:off x="1366336" y="5773864"/>
            <a:ext cx="7173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Both are used to examine the behavior of objects within a single use case.</a:t>
            </a:r>
          </a:p>
        </p:txBody>
      </p:sp>
    </p:spTree>
    <p:extLst>
      <p:ext uri="{BB962C8B-B14F-4D97-AF65-F5344CB8AC3E}">
        <p14:creationId xmlns:p14="http://schemas.microsoft.com/office/powerpoint/2010/main" val="2976606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E4C60F-851E-4DB7-BBA1-31CDFA4B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State Machines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E1C20-3A00-49D3-B09F-C6C0DB31C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67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/>
              <a:t>What is State?</a:t>
            </a:r>
          </a:p>
        </p:txBody>
      </p:sp>
      <p:pic>
        <p:nvPicPr>
          <p:cNvPr id="5122" name="Picture 2" descr="Diagram&#10;&#10;Description automatically generated">
            <a:extLst>
              <a:ext uri="{FF2B5EF4-FFF2-40B4-BE49-F238E27FC236}">
                <a16:creationId xmlns:a16="http://schemas.microsoft.com/office/drawing/2014/main" id="{1D24DA9F-3D48-4A39-8BD7-DA8489C808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2417" y="2636912"/>
            <a:ext cx="6861637" cy="348925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88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86163" y="5535216"/>
            <a:ext cx="21717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57213" indent="-214313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8572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2001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5430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05C5DFE8-87A8-42D3-89B2-93E5D8B255FC}" type="slidenum">
              <a:rPr lang="en-US" sz="1050">
                <a:solidFill>
                  <a:srgbClr val="000000"/>
                </a:solidFill>
                <a:latin typeface="Interstate" pitchFamily="2" charset="0"/>
              </a:rPr>
              <a:pPr algn="ctr" eaLnBrk="1" hangingPunct="1"/>
              <a:t>3</a:t>
            </a:fld>
            <a:endParaRPr lang="en-US" sz="1050">
              <a:solidFill>
                <a:srgbClr val="000000"/>
              </a:solidFill>
              <a:latin typeface="Interstate" pitchFamily="2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072" y="2286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Learning Outcomes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620000" cy="472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400" dirty="0"/>
              <a:t> LO1: Identify the basic concept of advance topic in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    Object Oriented Analysis and Design</a:t>
            </a:r>
          </a:p>
          <a:p>
            <a:pPr eaLnBrk="1" hangingPunct="1">
              <a:buFontTx/>
              <a:buNone/>
            </a:pPr>
            <a:r>
              <a:rPr lang="en-US" sz="2400" dirty="0"/>
              <a:t>LO2 : Use the knowledge to develop documentation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    for object oriented software analysis and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    design using Unified Modelling Language</a:t>
            </a:r>
          </a:p>
          <a:p>
            <a:pPr eaLnBrk="1" hangingPunct="1">
              <a:buFontTx/>
              <a:buNone/>
            </a:pPr>
            <a:r>
              <a:rPr lang="en-US" sz="2400" dirty="0"/>
              <a:t>LO3 : Analyze any problem in any software 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    application and find out the alternative 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    solutions using object oriented analysis and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    design approach</a:t>
            </a:r>
          </a:p>
        </p:txBody>
      </p:sp>
    </p:spTree>
    <p:extLst>
      <p:ext uri="{BB962C8B-B14F-4D97-AF65-F5344CB8AC3E}">
        <p14:creationId xmlns:p14="http://schemas.microsoft.com/office/powerpoint/2010/main" val="824073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>
          <a:xfrm>
            <a:off x="2959100" y="304800"/>
            <a:ext cx="6032500" cy="83291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State?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B5966F-9921-462E-9E30-415422A36B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15" y="1447800"/>
            <a:ext cx="671776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109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>
          <a:xfrm>
            <a:off x="2959100" y="304800"/>
            <a:ext cx="6032500" cy="83291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State Machines</a:t>
            </a:r>
          </a:p>
        </p:txBody>
      </p:sp>
      <p:sp>
        <p:nvSpPr>
          <p:cNvPr id="24579" name="Content Placeholder 4"/>
          <p:cNvSpPr>
            <a:spLocks noGrp="1"/>
          </p:cNvSpPr>
          <p:nvPr>
            <p:ph idx="1"/>
          </p:nvPr>
        </p:nvSpPr>
        <p:spPr>
          <a:xfrm>
            <a:off x="1066800" y="1447800"/>
            <a:ext cx="7924800" cy="5029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may change state in response to an event</a:t>
            </a:r>
          </a:p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states are captured in this model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different states through which a single object passes during its life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the object’s responses and actions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patient states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patient—has not yet been seen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patient—is now receiving treatment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Former patient—no longer being seen or treated</a:t>
            </a:r>
          </a:p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used only for complex objects</a:t>
            </a:r>
          </a:p>
        </p:txBody>
      </p:sp>
    </p:spTree>
    <p:extLst>
      <p:ext uri="{BB962C8B-B14F-4D97-AF65-F5344CB8AC3E}">
        <p14:creationId xmlns:p14="http://schemas.microsoft.com/office/powerpoint/2010/main" val="4293184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895600" y="228600"/>
            <a:ext cx="6096000" cy="10287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State Machines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219200" y="1524000"/>
            <a:ext cx="73914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States—values of an object’s attributes at a point in time</a:t>
            </a:r>
          </a:p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Events—the cause of the change in values of the object’s attributes</a:t>
            </a:r>
          </a:p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Transitions—movement of an object from one state to another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guard condition to flag that a condition is true and allow the transition</a:t>
            </a:r>
          </a:p>
        </p:txBody>
      </p:sp>
    </p:spTree>
    <p:extLst>
      <p:ext uri="{BB962C8B-B14F-4D97-AF65-F5344CB8AC3E}">
        <p14:creationId xmlns:p14="http://schemas.microsoft.com/office/powerpoint/2010/main" val="349456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959100" y="228600"/>
            <a:ext cx="6032500" cy="66146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 Syntax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583" t="28294" r="29166" b="10466"/>
          <a:stretch/>
        </p:blipFill>
        <p:spPr>
          <a:xfrm>
            <a:off x="1616188" y="1562157"/>
            <a:ext cx="6994412" cy="50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9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000672" y="152400"/>
            <a:ext cx="7067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State Machine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166" t="59302" r="29166" b="13566"/>
          <a:stretch/>
        </p:blipFill>
        <p:spPr>
          <a:xfrm>
            <a:off x="914400" y="1656105"/>
            <a:ext cx="8113415" cy="405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23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100" y="228600"/>
            <a:ext cx="6032500" cy="97155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 for Creating Behavioral State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772400" cy="4876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only for complex objects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the initial state in the upper left corner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the final state in the bottom right corner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simple, but descriptive names for states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out for “black holes” and “miracles”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guard conditions are mutually exclusive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transitions are associated with messages and operations</a:t>
            </a:r>
          </a:p>
        </p:txBody>
      </p:sp>
    </p:spTree>
    <p:extLst>
      <p:ext uri="{BB962C8B-B14F-4D97-AF65-F5344CB8AC3E}">
        <p14:creationId xmlns:p14="http://schemas.microsoft.com/office/powerpoint/2010/main" val="1445248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7067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State Machine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543800" cy="50292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context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states of the object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states during its lifetime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 out the diagram—use a left to right sequence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transitions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triggers (events that cause the transition)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actions which execute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guard conditions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the model—ensure all states are reachable</a:t>
            </a:r>
          </a:p>
        </p:txBody>
      </p:sp>
    </p:spTree>
    <p:extLst>
      <p:ext uri="{BB962C8B-B14F-4D97-AF65-F5344CB8AC3E}">
        <p14:creationId xmlns:p14="http://schemas.microsoft.com/office/powerpoint/2010/main" val="3629153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E4C60F-851E-4DB7-BBA1-31CDFA4B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CRUDE Analysis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E1C20-3A00-49D3-B09F-C6C0DB31C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85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>
          <a:xfrm>
            <a:off x="2819400" y="152400"/>
            <a:ext cx="6248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CRUDE Analysis</a:t>
            </a:r>
          </a:p>
        </p:txBody>
      </p:sp>
      <p:sp>
        <p:nvSpPr>
          <p:cNvPr id="30723" name="Content Placeholder 4"/>
          <p:cNvSpPr>
            <a:spLocks noGrp="1"/>
          </p:cNvSpPr>
          <p:nvPr>
            <p:ph idx="1"/>
          </p:nvPr>
        </p:nvSpPr>
        <p:spPr>
          <a:xfrm>
            <a:off x="1219200" y="1524000"/>
            <a:ext cx="76962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identify object collaborations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 object interaction in 5 possible ways:</a:t>
            </a:r>
          </a:p>
          <a:p>
            <a:pPr lvl="1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Create—can one object create another?</a:t>
            </a:r>
          </a:p>
          <a:p>
            <a:pPr lvl="1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Read—can one object read the attributes of another?</a:t>
            </a:r>
          </a:p>
          <a:p>
            <a:pPr lvl="1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Update—can one object change values in another?</a:t>
            </a:r>
          </a:p>
          <a:p>
            <a:pPr lvl="1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Delete—can one object delete another object?</a:t>
            </a:r>
          </a:p>
          <a:p>
            <a:pPr lvl="1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Execute—can one object execute the operations of another?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a matrix to represent objects and their interactions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useful as a system-wide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37072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959100" y="228600"/>
            <a:ext cx="6032500" cy="71861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CRUDE Matrix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76500" y="266701"/>
            <a:ext cx="5029201" cy="7543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718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>
          <a:xfrm>
            <a:off x="3581400" y="2895600"/>
            <a:ext cx="4171950" cy="126444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6: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Modeling</a:t>
            </a:r>
            <a:endParaRPr lang="en-US" dirty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9993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672" y="76200"/>
            <a:ext cx="5466928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&amp; Validating Behavioral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620000" cy="5181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must be consistent between models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on sequence diagrams must match associations on communication diagrams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message on a sequence diagram must appear on an association in a communication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 conditions on a sequence diagram must appear on a communication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messages must correspond to the top down ordering of messages being sent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transitions must be associated with a message on a sequence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Entries in a CRUDE matrix imply messages being sent</a:t>
            </a:r>
          </a:p>
        </p:txBody>
      </p:sp>
    </p:spTree>
    <p:extLst>
      <p:ext uri="{BB962C8B-B14F-4D97-AF65-F5344CB8AC3E}">
        <p14:creationId xmlns:p14="http://schemas.microsoft.com/office/powerpoint/2010/main" val="2612791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E4C60F-851E-4DB7-BBA1-31CDFA4B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E1C20-3A00-49D3-B09F-C6C0DB31C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29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2959100" y="304800"/>
            <a:ext cx="6032500" cy="89006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600200" y="1447800"/>
            <a:ext cx="7162800" cy="4800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Models—provide a detailed view of how object collaborations support use-cases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Diagrams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diagrams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State Machines—depicts the states of complex objects during its lifetime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CRUDE Analysis—helps to identify potential collaborations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&amp; Validating behavioral models—ensures the completeness and consistency of the models</a:t>
            </a:r>
          </a:p>
        </p:txBody>
      </p:sp>
    </p:spTree>
    <p:extLst>
      <p:ext uri="{BB962C8B-B14F-4D97-AF65-F5344CB8AC3E}">
        <p14:creationId xmlns:p14="http://schemas.microsoft.com/office/powerpoint/2010/main" val="2156304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534B-7D9F-4F48-A2F9-6CAE6132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1"/>
            <a:ext cx="6248400" cy="1445825"/>
          </a:xfrm>
        </p:spPr>
        <p:txBody>
          <a:bodyPr/>
          <a:lstStyle/>
          <a:p>
            <a:r>
              <a:rPr lang="en-US" dirty="0"/>
              <a:t>UML Diagram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F8767-53DF-4EDD-A886-CFDAF1CB9E0F}"/>
              </a:ext>
            </a:extLst>
          </p:cNvPr>
          <p:cNvSpPr txBox="1"/>
          <p:nvPr/>
        </p:nvSpPr>
        <p:spPr>
          <a:xfrm>
            <a:off x="868822" y="5486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diagrams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things in the modeled system. In a more technical term, they show different objects in a system.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diagrams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internal behavior of a system. They describe how the objects interact with each other to create a functioning system.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2AB68A4F-083E-4BCD-B657-62659B054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71" y="1445825"/>
            <a:ext cx="6684502" cy="4018903"/>
          </a:xfrm>
        </p:spPr>
      </p:pic>
    </p:spTree>
    <p:extLst>
      <p:ext uri="{BB962C8B-B14F-4D97-AF65-F5344CB8AC3E}">
        <p14:creationId xmlns:p14="http://schemas.microsoft.com/office/powerpoint/2010/main" val="16620573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References</a:t>
            </a:r>
            <a:br>
              <a:rPr lang="en-US" sz="3200" dirty="0"/>
            </a:br>
            <a:endParaRPr lang="id-ID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11350" y="2895600"/>
            <a:ext cx="6837114" cy="3040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Denis,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Wixom,Tegarden</a:t>
            </a:r>
            <a:r>
              <a:rPr lang="en-US" altLang="en-US" sz="2800" dirty="0">
                <a:ea typeface="ＭＳ Ｐゴシック" panose="020B0600070205080204" pitchFamily="34" charset="-128"/>
              </a:rPr>
              <a:t>. (2015). Systems Analysis and Design: An Object-Oriented Approach with UML. 5</a:t>
            </a:r>
            <a:r>
              <a:rPr lang="en-US" altLang="en-US" sz="2800" baseline="30000" dirty="0">
                <a:ea typeface="ＭＳ Ｐゴシック" panose="020B0600070205080204" pitchFamily="34" charset="-128"/>
              </a:rPr>
              <a:t>th</a:t>
            </a:r>
            <a:r>
              <a:rPr lang="en-US" altLang="en-US" sz="2800" dirty="0">
                <a:ea typeface="ＭＳ Ｐゴシック" panose="020B0600070205080204" pitchFamily="34" charset="-128"/>
              </a:rPr>
              <a:t> edition. </a:t>
            </a:r>
            <a:r>
              <a:rPr lang="en-US" sz="2800" dirty="0"/>
              <a:t>ISBN: 978-1-118-80467-4,</a:t>
            </a:r>
            <a:r>
              <a:rPr lang="en-US" altLang="en-US" sz="2800" dirty="0">
                <a:ea typeface="ＭＳ Ｐゴシック" panose="020B0600070205080204" pitchFamily="34" charset="-128"/>
              </a:rPr>
              <a:t> John Wiley &amp; Sons,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Inc</a:t>
            </a:r>
            <a:r>
              <a:rPr lang="en-US" altLang="en-US" sz="2800" dirty="0">
                <a:ea typeface="ＭＳ Ｐゴシック" panose="020B0600070205080204" pitchFamily="34" charset="-128"/>
              </a:rPr>
              <a:t>, Denver (USA)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848272" y="2286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772400" cy="4800600"/>
          </a:xfrm>
        </p:spPr>
        <p:txBody>
          <a:bodyPr rtlCol="0">
            <a:normAutofit/>
          </a:bodyPr>
          <a:lstStyle/>
          <a:p>
            <a:pPr>
              <a:spcBef>
                <a:spcPts val="450"/>
              </a:spcBef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rules and style guidelines for sequence and communication diagrams and behavioral state machines.</a:t>
            </a:r>
          </a:p>
          <a:p>
            <a:pPr>
              <a:spcBef>
                <a:spcPts val="450"/>
              </a:spcBef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processes used to create sequence and communication diagrams, behavioral state machines and CRUDE matrices.</a:t>
            </a:r>
          </a:p>
          <a:p>
            <a:pPr>
              <a:spcBef>
                <a:spcPts val="450"/>
              </a:spcBef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able to create sequence and communication diagrams, behavioral state machines and CRUDE matrices.</a:t>
            </a:r>
          </a:p>
          <a:p>
            <a:pPr>
              <a:spcBef>
                <a:spcPts val="450"/>
              </a:spcBef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relationship between the behavioral models and the structural and functional models.</a:t>
            </a:r>
          </a:p>
        </p:txBody>
      </p:sp>
    </p:spTree>
    <p:extLst>
      <p:ext uri="{BB962C8B-B14F-4D97-AF65-F5344CB8AC3E}">
        <p14:creationId xmlns:p14="http://schemas.microsoft.com/office/powerpoint/2010/main" val="30142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9E328-3FB7-4DD9-BCCA-D4A0D114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 Types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5A4A1C-5EDA-48AA-85AD-79A75A7BD8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8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534B-7D9F-4F48-A2F9-6CAE6132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1"/>
            <a:ext cx="6248400" cy="1445825"/>
          </a:xfrm>
        </p:spPr>
        <p:txBody>
          <a:bodyPr/>
          <a:lstStyle/>
          <a:p>
            <a:r>
              <a:rPr lang="en-US" dirty="0"/>
              <a:t>UML Diagram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F8767-53DF-4EDD-A886-CFDAF1CB9E0F}"/>
              </a:ext>
            </a:extLst>
          </p:cNvPr>
          <p:cNvSpPr txBox="1"/>
          <p:nvPr/>
        </p:nvSpPr>
        <p:spPr>
          <a:xfrm>
            <a:off x="868822" y="5486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diagrams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things in the modeled system. In a more technical term, they show different objects in a system.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diagrams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internal behavior of a system. They describe how the objects interact with each other to create a functioning system.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2AB68A4F-083E-4BCD-B657-62659B054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71" y="1445825"/>
            <a:ext cx="6684502" cy="4018903"/>
          </a:xfrm>
        </p:spPr>
      </p:pic>
    </p:spTree>
    <p:extLst>
      <p:ext uri="{BB962C8B-B14F-4D97-AF65-F5344CB8AC3E}">
        <p14:creationId xmlns:p14="http://schemas.microsoft.com/office/powerpoint/2010/main" val="267633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24E9-1347-4A7E-B3B4-BD05AEB7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0"/>
            <a:ext cx="6172200" cy="1371600"/>
          </a:xfrm>
        </p:spPr>
        <p:txBody>
          <a:bodyPr/>
          <a:lstStyle/>
          <a:p>
            <a:r>
              <a:rPr lang="en-US" dirty="0"/>
              <a:t>UML Diagram Types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38F89F-D299-4F95-A660-D78D4E7B86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89" y="2579457"/>
            <a:ext cx="6478821" cy="412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1C1FC8-B2CC-491E-AEE3-579CC9E24771}"/>
              </a:ext>
            </a:extLst>
          </p:cNvPr>
          <p:cNvSpPr txBox="1"/>
          <p:nvPr/>
        </p:nvSpPr>
        <p:spPr>
          <a:xfrm>
            <a:off x="990600" y="1524000"/>
            <a:ext cx="7924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We could interpret the results of the UML survey by assuming that, if a diagram is: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Widely used, if it ≥ 60% of the sources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Scarcely used if it is ≤ 40% of the sources</a:t>
            </a:r>
          </a:p>
        </p:txBody>
      </p:sp>
    </p:spTree>
    <p:extLst>
      <p:ext uri="{BB962C8B-B14F-4D97-AF65-F5344CB8AC3E}">
        <p14:creationId xmlns:p14="http://schemas.microsoft.com/office/powerpoint/2010/main" val="151862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9E328-3FB7-4DD9-BCCA-D4A0D114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Models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5A4A1C-5EDA-48AA-85AD-79A75A7BD8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91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F12E069AAA8C449BC287B3DB4A1A0B" ma:contentTypeVersion="9" ma:contentTypeDescription="Create a new document." ma:contentTypeScope="" ma:versionID="ce0cff56fc9267289a0891a997ad9fc4">
  <xsd:schema xmlns:xsd="http://www.w3.org/2001/XMLSchema" xmlns:xs="http://www.w3.org/2001/XMLSchema" xmlns:p="http://schemas.microsoft.com/office/2006/metadata/properties" xmlns:ns2="d4fd57e4-b00d-4d3f-b6b0-834ef48b78f7" targetNamespace="http://schemas.microsoft.com/office/2006/metadata/properties" ma:root="true" ma:fieldsID="f8c3b07d063c43cd703f9c8acf436f2f" ns2:_="">
    <xsd:import namespace="d4fd57e4-b00d-4d3f-b6b0-834ef48b78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fd57e4-b00d-4d3f-b6b0-834ef48b78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963F05-D3EE-4A42-B7D4-A20316EBA37B}"/>
</file>

<file path=customXml/itemProps2.xml><?xml version="1.0" encoding="utf-8"?>
<ds:datastoreItem xmlns:ds="http://schemas.openxmlformats.org/officeDocument/2006/customXml" ds:itemID="{CD78B619-DBF7-4DA2-922F-7D5BF68751A9}"/>
</file>

<file path=customXml/itemProps3.xml><?xml version="1.0" encoding="utf-8"?>
<ds:datastoreItem xmlns:ds="http://schemas.openxmlformats.org/officeDocument/2006/customXml" ds:itemID="{A7066B2F-7B12-4EF2-B6B1-6551B39C9653}"/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613</TotalTime>
  <Words>1313</Words>
  <Application>Microsoft Office PowerPoint</Application>
  <PresentationFormat>On-screen Show (4:3)</PresentationFormat>
  <Paragraphs>173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charter</vt:lpstr>
      <vt:lpstr>Interstate</vt:lpstr>
      <vt:lpstr>Open Sans</vt:lpstr>
      <vt:lpstr>Times New Roman</vt:lpstr>
      <vt:lpstr>Template PPT 2015</vt:lpstr>
      <vt:lpstr>COMP6115   Object Oriented Analysis and Design    Session  #6</vt:lpstr>
      <vt:lpstr>Behavioral Modeling</vt:lpstr>
      <vt:lpstr>Learning Outcomes</vt:lpstr>
      <vt:lpstr>Chapter 6:  Behavioral Modeling</vt:lpstr>
      <vt:lpstr>Learning Objectives</vt:lpstr>
      <vt:lpstr>UML Diagram Types</vt:lpstr>
      <vt:lpstr>UML Diagram Types</vt:lpstr>
      <vt:lpstr>UML Diagram Types</vt:lpstr>
      <vt:lpstr>Behavioral Models</vt:lpstr>
      <vt:lpstr>Introduction</vt:lpstr>
      <vt:lpstr>Behavioral Models</vt:lpstr>
      <vt:lpstr>Interaction Diagrams</vt:lpstr>
      <vt:lpstr>Interaction Diagrams</vt:lpstr>
      <vt:lpstr>Sequence Diagrams</vt:lpstr>
      <vt:lpstr>Sequence Diagrams</vt:lpstr>
      <vt:lpstr>Sequence Diagram Syntax</vt:lpstr>
      <vt:lpstr>More Sequence Diagram Syntax</vt:lpstr>
      <vt:lpstr>Sample Sequence Diagram</vt:lpstr>
      <vt:lpstr>Building Sequence Diagrams</vt:lpstr>
      <vt:lpstr>Communication Diagrams</vt:lpstr>
      <vt:lpstr>Communication Diagrams</vt:lpstr>
      <vt:lpstr>Communication Diagram Syntax</vt:lpstr>
      <vt:lpstr>Sample Communication Diagram</vt:lpstr>
      <vt:lpstr>Building Communication Diagrams</vt:lpstr>
      <vt:lpstr>Sequence Diagrams VS Communication Diagrams</vt:lpstr>
      <vt:lpstr>Sequence vs Communication</vt:lpstr>
      <vt:lpstr>Sequence vs Communication</vt:lpstr>
      <vt:lpstr>Behavioral State Machines</vt:lpstr>
      <vt:lpstr>What is State?</vt:lpstr>
      <vt:lpstr>What is State?</vt:lpstr>
      <vt:lpstr>Behavioral State Machines</vt:lpstr>
      <vt:lpstr>Components of State Machines</vt:lpstr>
      <vt:lpstr>State Machine Syntax</vt:lpstr>
      <vt:lpstr>Sample State Machine</vt:lpstr>
      <vt:lpstr>Guidelines for Creating Behavioral State Machines</vt:lpstr>
      <vt:lpstr>Building a  Behavioral State Machine</vt:lpstr>
      <vt:lpstr>CRUDE Analysis</vt:lpstr>
      <vt:lpstr>CRUDE Analysis</vt:lpstr>
      <vt:lpstr>Sample CRUDE Matrix</vt:lpstr>
      <vt:lpstr>Verifying &amp; Validating Behavioral Models</vt:lpstr>
      <vt:lpstr>Summary</vt:lpstr>
      <vt:lpstr>Summary</vt:lpstr>
      <vt:lpstr>UML Diagram Types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Rhio Sutoyo</cp:lastModifiedBy>
  <cp:revision>156</cp:revision>
  <dcterms:created xsi:type="dcterms:W3CDTF">2015-05-04T03:33:03Z</dcterms:created>
  <dcterms:modified xsi:type="dcterms:W3CDTF">2021-03-31T04:08:41Z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0x010100FCF12E069AAA8C449BC287B3DB4A1A0B</vt:lpwstr>
  </property>
</Properties>
</file>