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61" r:id="rId3"/>
    <p:sldId id="291" r:id="rId4"/>
    <p:sldId id="292" r:id="rId5"/>
    <p:sldId id="294" r:id="rId6"/>
    <p:sldId id="295" r:id="rId7"/>
    <p:sldId id="347" r:id="rId8"/>
    <p:sldId id="318" r:id="rId9"/>
    <p:sldId id="296" r:id="rId10"/>
    <p:sldId id="297" r:id="rId11"/>
    <p:sldId id="319" r:id="rId12"/>
    <p:sldId id="298" r:id="rId13"/>
    <p:sldId id="326" r:id="rId14"/>
    <p:sldId id="325" r:id="rId15"/>
    <p:sldId id="327" r:id="rId16"/>
    <p:sldId id="299" r:id="rId17"/>
    <p:sldId id="300" r:id="rId18"/>
    <p:sldId id="328" r:id="rId19"/>
    <p:sldId id="320" r:id="rId20"/>
    <p:sldId id="301" r:id="rId21"/>
    <p:sldId id="302" r:id="rId22"/>
    <p:sldId id="329" r:id="rId23"/>
    <p:sldId id="303" r:id="rId24"/>
    <p:sldId id="330" r:id="rId25"/>
    <p:sldId id="304" r:id="rId26"/>
    <p:sldId id="332" r:id="rId27"/>
    <p:sldId id="331" r:id="rId28"/>
    <p:sldId id="321" r:id="rId29"/>
    <p:sldId id="305" r:id="rId30"/>
    <p:sldId id="333" r:id="rId31"/>
    <p:sldId id="306" r:id="rId32"/>
    <p:sldId id="307" r:id="rId33"/>
    <p:sldId id="308" r:id="rId34"/>
    <p:sldId id="338" r:id="rId35"/>
    <p:sldId id="335" r:id="rId36"/>
    <p:sldId id="334" r:id="rId37"/>
    <p:sldId id="309" r:id="rId38"/>
    <p:sldId id="322" r:id="rId39"/>
    <p:sldId id="310" r:id="rId40"/>
    <p:sldId id="311" r:id="rId41"/>
    <p:sldId id="341" r:id="rId42"/>
    <p:sldId id="312" r:id="rId43"/>
    <p:sldId id="340" r:id="rId44"/>
    <p:sldId id="339" r:id="rId45"/>
    <p:sldId id="313" r:id="rId46"/>
    <p:sldId id="342" r:id="rId47"/>
    <p:sldId id="314" r:id="rId48"/>
    <p:sldId id="343" r:id="rId49"/>
    <p:sldId id="315" r:id="rId50"/>
    <p:sldId id="323" r:id="rId51"/>
    <p:sldId id="316" r:id="rId52"/>
    <p:sldId id="344" r:id="rId53"/>
    <p:sldId id="345" r:id="rId54"/>
    <p:sldId id="324" r:id="rId55"/>
    <p:sldId id="317" r:id="rId56"/>
    <p:sldId id="262" r:id="rId5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61"/>
            <p14:sldId id="291"/>
          </p14:sldIdLst>
        </p14:section>
        <p14:section name="Introduction" id="{F1E0A1BE-EA28-4660-9DDB-39D2E959731B}">
          <p14:sldIdLst>
            <p14:sldId id="292"/>
            <p14:sldId id="294"/>
            <p14:sldId id="295"/>
            <p14:sldId id="347"/>
          </p14:sldIdLst>
        </p14:section>
        <p14:section name="Verifying and Validating the Analysis Models" id="{D2F33892-5BC9-448D-8659-C66B86AF4E17}">
          <p14:sldIdLst>
            <p14:sldId id="318"/>
            <p14:sldId id="296"/>
            <p14:sldId id="297"/>
          </p14:sldIdLst>
        </p14:section>
        <p14:section name="Balancing between Functional, Structural, Behavioral Models" id="{56630BA0-B371-46F2-83DC-689DDB956104}">
          <p14:sldIdLst>
            <p14:sldId id="319"/>
            <p14:sldId id="298"/>
            <p14:sldId id="326"/>
            <p14:sldId id="325"/>
            <p14:sldId id="327"/>
            <p14:sldId id="299"/>
            <p14:sldId id="300"/>
            <p14:sldId id="328"/>
          </p14:sldIdLst>
        </p14:section>
        <p14:section name="Evolving the Analysis Models into Design Models" id="{37F4AD42-D8BD-44AE-B0C1-796C56E152A0}">
          <p14:sldIdLst>
            <p14:sldId id="320"/>
            <p14:sldId id="301"/>
            <p14:sldId id="302"/>
            <p14:sldId id="329"/>
            <p14:sldId id="303"/>
            <p14:sldId id="330"/>
            <p14:sldId id="304"/>
            <p14:sldId id="332"/>
            <p14:sldId id="331"/>
          </p14:sldIdLst>
        </p14:section>
        <p14:section name="Packages and Package Diagrams" id="{844B8B2A-8794-48B0-B4BC-4DA7FFE938A4}">
          <p14:sldIdLst>
            <p14:sldId id="321"/>
            <p14:sldId id="305"/>
            <p14:sldId id="333"/>
            <p14:sldId id="306"/>
            <p14:sldId id="307"/>
            <p14:sldId id="308"/>
            <p14:sldId id="338"/>
            <p14:sldId id="335"/>
            <p14:sldId id="334"/>
            <p14:sldId id="309"/>
          </p14:sldIdLst>
        </p14:section>
        <p14:section name="Design Strategies: Custom Development, Packaged Software, Outsourcing" id="{2FBCA748-74F2-46BC-8887-D30A03460B02}">
          <p14:sldIdLst>
            <p14:sldId id="322"/>
            <p14:sldId id="310"/>
            <p14:sldId id="311"/>
            <p14:sldId id="341"/>
            <p14:sldId id="312"/>
            <p14:sldId id="340"/>
            <p14:sldId id="339"/>
            <p14:sldId id="313"/>
            <p14:sldId id="342"/>
            <p14:sldId id="314"/>
            <p14:sldId id="343"/>
            <p14:sldId id="315"/>
          </p14:sldIdLst>
        </p14:section>
        <p14:section name="Selecting an Acquisition Strategy" id="{1603B14F-058A-4203-85EC-A3B38ECF84A3}">
          <p14:sldIdLst>
            <p14:sldId id="323"/>
            <p14:sldId id="316"/>
            <p14:sldId id="344"/>
            <p14:sldId id="345"/>
          </p14:sldIdLst>
        </p14:section>
        <p14:section name="Summary" id="{F83BA37D-22F9-4E8A-968F-53326F7E7884}">
          <p14:sldIdLst>
            <p14:sldId id="324"/>
            <p14:sldId id="317"/>
          </p14:sldIdLst>
        </p14:section>
        <p14:section name="REFERENCE" id="{82098E28-DACF-4424-86A1-E861B2DCC6FF}">
          <p14:sldIdLst>
            <p14:sldId id="2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287F93-B909-4236-9461-E671A43E0571}" v="2" dt="2021-04-07T02:28:58.2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94" autoAdjust="0"/>
    <p:restoredTop sz="94660"/>
  </p:normalViewPr>
  <p:slideViewPr>
    <p:cSldViewPr>
      <p:cViewPr varScale="1">
        <p:scale>
          <a:sx n="100" d="100"/>
          <a:sy n="100" d="100"/>
        </p:scale>
        <p:origin x="2070" y="96"/>
      </p:cViewPr>
      <p:guideLst>
        <p:guide orient="horz" pos="2160"/>
        <p:guide pos="2880"/>
      </p:guideLst>
    </p:cSldViewPr>
  </p:slideViewPr>
  <p:notesTextViewPr>
    <p:cViewPr>
      <p:scale>
        <a:sx n="1" d="1"/>
        <a:sy n="1" d="1"/>
      </p:scale>
      <p:origin x="0" y="0"/>
    </p:cViewPr>
  </p:notesTextViewPr>
  <p:sorterViewPr>
    <p:cViewPr>
      <p:scale>
        <a:sx n="150" d="100"/>
        <a:sy n="150" d="100"/>
      </p:scale>
      <p:origin x="0" y="-969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customXml" Target="../customXml/item2.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67"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65"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hio Sutoyo" userId="541c4884-d134-4845-bad1-401a543e6c58" providerId="ADAL" clId="{1E287F93-B909-4236-9461-E671A43E0571}"/>
    <pc:docChg chg="undo custSel addSld delSld modSld modSection">
      <pc:chgData name="Rhio Sutoyo" userId="541c4884-d134-4845-bad1-401a543e6c58" providerId="ADAL" clId="{1E287F93-B909-4236-9461-E671A43E0571}" dt="2021-04-07T02:28:59.726" v="6" actId="2696"/>
      <pc:docMkLst>
        <pc:docMk/>
      </pc:docMkLst>
      <pc:sldChg chg="addSp delSp modSp new del mod">
        <pc:chgData name="Rhio Sutoyo" userId="541c4884-d134-4845-bad1-401a543e6c58" providerId="ADAL" clId="{1E287F93-B909-4236-9461-E671A43E0571}" dt="2021-04-07T02:28:59.726" v="6" actId="2696"/>
        <pc:sldMkLst>
          <pc:docMk/>
          <pc:sldMk cId="561928974" sldId="346"/>
        </pc:sldMkLst>
        <pc:spChg chg="del">
          <ac:chgData name="Rhio Sutoyo" userId="541c4884-d134-4845-bad1-401a543e6c58" providerId="ADAL" clId="{1E287F93-B909-4236-9461-E671A43E0571}" dt="2021-04-07T02:28:49.326" v="1" actId="478"/>
          <ac:spMkLst>
            <pc:docMk/>
            <pc:sldMk cId="561928974" sldId="346"/>
            <ac:spMk id="2" creationId="{92682F7F-BEBC-4C14-A7C1-1F9A95CC16C3}"/>
          </ac:spMkLst>
        </pc:spChg>
        <pc:spChg chg="del">
          <ac:chgData name="Rhio Sutoyo" userId="541c4884-d134-4845-bad1-401a543e6c58" providerId="ADAL" clId="{1E287F93-B909-4236-9461-E671A43E0571}" dt="2021-04-07T02:28:49.326" v="1" actId="478"/>
          <ac:spMkLst>
            <pc:docMk/>
            <pc:sldMk cId="561928974" sldId="346"/>
            <ac:spMk id="3" creationId="{8BA35073-1C86-4CFB-910B-850CBD2E3C10}"/>
          </ac:spMkLst>
        </pc:spChg>
        <pc:spChg chg="add del">
          <ac:chgData name="Rhio Sutoyo" userId="541c4884-d134-4845-bad1-401a543e6c58" providerId="ADAL" clId="{1E287F93-B909-4236-9461-E671A43E0571}" dt="2021-04-07T02:28:53.688" v="4" actId="22"/>
          <ac:spMkLst>
            <pc:docMk/>
            <pc:sldMk cId="561928974" sldId="346"/>
            <ac:spMk id="6" creationId="{262E1A5C-6557-4E77-BEAD-8B36D14D2BDE}"/>
          </ac:spMkLst>
        </pc:spChg>
        <pc:picChg chg="add mod">
          <ac:chgData name="Rhio Sutoyo" userId="541c4884-d134-4845-bad1-401a543e6c58" providerId="ADAL" clId="{1E287F93-B909-4236-9461-E671A43E0571}" dt="2021-04-07T02:28:49.560" v="2"/>
          <ac:picMkLst>
            <pc:docMk/>
            <pc:sldMk cId="561928974" sldId="346"/>
            <ac:picMk id="4" creationId="{1C4FBC3B-B947-479D-B1FC-250908D35DC8}"/>
          </ac:picMkLst>
        </pc:picChg>
      </pc:sldChg>
      <pc:sldChg chg="add">
        <pc:chgData name="Rhio Sutoyo" userId="541c4884-d134-4845-bad1-401a543e6c58" providerId="ADAL" clId="{1E287F93-B909-4236-9461-E671A43E0571}" dt="2021-04-07T02:28:58.238" v="5"/>
        <pc:sldMkLst>
          <pc:docMk/>
          <pc:sldMk cId="2676339728" sldId="34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11DE96-F5ED-4D4E-BE98-8D6AC3218F8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D008C2F5-0A8D-4B00-A20C-6B1DE8FE7522}">
      <dgm:prSet phldrT="[Text]"/>
      <dgm:spPr/>
      <dgm:t>
        <a:bodyPr/>
        <a:lstStyle/>
        <a:p>
          <a:r>
            <a:rPr lang="en-US" dirty="0"/>
            <a:t>Employee</a:t>
          </a:r>
        </a:p>
      </dgm:t>
    </dgm:pt>
    <dgm:pt modelId="{3D5AEFBE-3295-4B85-ACF7-B9BB68B6D4F8}" type="parTrans" cxnId="{51B17B33-E7B7-43B6-8BFF-C4C4513999DF}">
      <dgm:prSet/>
      <dgm:spPr/>
      <dgm:t>
        <a:bodyPr/>
        <a:lstStyle/>
        <a:p>
          <a:endParaRPr lang="en-US"/>
        </a:p>
      </dgm:t>
    </dgm:pt>
    <dgm:pt modelId="{59FB059F-0696-4AFE-9B9A-1607A31B0E5F}" type="sibTrans" cxnId="{51B17B33-E7B7-43B6-8BFF-C4C4513999DF}">
      <dgm:prSet/>
      <dgm:spPr/>
      <dgm:t>
        <a:bodyPr/>
        <a:lstStyle/>
        <a:p>
          <a:endParaRPr lang="en-US"/>
        </a:p>
      </dgm:t>
    </dgm:pt>
    <dgm:pt modelId="{04E415A4-C71F-4C6C-847E-D8B35A0086A2}">
      <dgm:prSet phldrT="[Text]"/>
      <dgm:spPr/>
      <dgm:t>
        <a:bodyPr/>
        <a:lstStyle/>
        <a:p>
          <a:r>
            <a:rPr lang="en-US" dirty="0"/>
            <a:t>Nurse</a:t>
          </a:r>
        </a:p>
      </dgm:t>
    </dgm:pt>
    <dgm:pt modelId="{9748B45B-862B-4EB8-9054-47A8125B94EC}" type="parTrans" cxnId="{88114585-85AE-4C51-A2DA-8C390ED366A2}">
      <dgm:prSet/>
      <dgm:spPr/>
      <dgm:t>
        <a:bodyPr/>
        <a:lstStyle/>
        <a:p>
          <a:endParaRPr lang="en-US"/>
        </a:p>
      </dgm:t>
    </dgm:pt>
    <dgm:pt modelId="{6B2BDF6F-DF52-4241-8B2C-050864E55753}" type="sibTrans" cxnId="{88114585-85AE-4C51-A2DA-8C390ED366A2}">
      <dgm:prSet/>
      <dgm:spPr/>
      <dgm:t>
        <a:bodyPr/>
        <a:lstStyle/>
        <a:p>
          <a:endParaRPr lang="en-US"/>
        </a:p>
      </dgm:t>
    </dgm:pt>
    <dgm:pt modelId="{717A2E48-258B-4D5C-BFE8-7FF3F7DE3F3C}">
      <dgm:prSet phldrT="[Text]"/>
      <dgm:spPr/>
      <dgm:t>
        <a:bodyPr/>
        <a:lstStyle/>
        <a:p>
          <a:r>
            <a:rPr lang="en-US" dirty="0"/>
            <a:t>Receptionist</a:t>
          </a:r>
        </a:p>
      </dgm:t>
    </dgm:pt>
    <dgm:pt modelId="{0EDD0531-75C9-45E9-820C-5698EFBBFAAB}" type="parTrans" cxnId="{FE090825-3C37-4C8B-96E8-D0882CAB12FD}">
      <dgm:prSet/>
      <dgm:spPr/>
    </dgm:pt>
    <dgm:pt modelId="{DD676F01-EB8F-4F72-A31D-97DD9A0C985C}" type="sibTrans" cxnId="{FE090825-3C37-4C8B-96E8-D0882CAB12FD}">
      <dgm:prSet/>
      <dgm:spPr/>
    </dgm:pt>
    <dgm:pt modelId="{DBBF5F03-65A9-4EA8-BED9-67632C36C69F}">
      <dgm:prSet phldrT="[Text]"/>
      <dgm:spPr/>
      <dgm:t>
        <a:bodyPr/>
        <a:lstStyle/>
        <a:p>
          <a:r>
            <a:rPr lang="en-US" dirty="0"/>
            <a:t>Doctor</a:t>
          </a:r>
        </a:p>
      </dgm:t>
    </dgm:pt>
    <dgm:pt modelId="{CF51B7B4-3D44-45C7-B570-A7B017AB6843}" type="parTrans" cxnId="{BE6FC2E6-0674-4527-AA76-24919DF26D02}">
      <dgm:prSet/>
      <dgm:spPr/>
    </dgm:pt>
    <dgm:pt modelId="{B4FC9DF1-7E34-4535-83DA-A676CC1CF0E4}" type="sibTrans" cxnId="{BE6FC2E6-0674-4527-AA76-24919DF26D02}">
      <dgm:prSet/>
      <dgm:spPr/>
    </dgm:pt>
    <dgm:pt modelId="{AF02C6B7-26F4-409F-9BEE-8542EF0B45A5}" type="pres">
      <dgm:prSet presAssocID="{9411DE96-F5ED-4D4E-BE98-8D6AC3218F82}" presName="hierChild1" presStyleCnt="0">
        <dgm:presLayoutVars>
          <dgm:orgChart val="1"/>
          <dgm:chPref val="1"/>
          <dgm:dir/>
          <dgm:animOne val="branch"/>
          <dgm:animLvl val="lvl"/>
          <dgm:resizeHandles/>
        </dgm:presLayoutVars>
      </dgm:prSet>
      <dgm:spPr/>
    </dgm:pt>
    <dgm:pt modelId="{D8BBEEF8-2D38-40B6-8069-7DF041689CF0}" type="pres">
      <dgm:prSet presAssocID="{D008C2F5-0A8D-4B00-A20C-6B1DE8FE7522}" presName="hierRoot1" presStyleCnt="0">
        <dgm:presLayoutVars>
          <dgm:hierBranch val="init"/>
        </dgm:presLayoutVars>
      </dgm:prSet>
      <dgm:spPr/>
    </dgm:pt>
    <dgm:pt modelId="{44C86421-7252-42FE-A001-0706E12B1676}" type="pres">
      <dgm:prSet presAssocID="{D008C2F5-0A8D-4B00-A20C-6B1DE8FE7522}" presName="rootComposite1" presStyleCnt="0"/>
      <dgm:spPr/>
    </dgm:pt>
    <dgm:pt modelId="{9E7EDE02-1EB7-4882-A9C4-4B785F495E9B}" type="pres">
      <dgm:prSet presAssocID="{D008C2F5-0A8D-4B00-A20C-6B1DE8FE7522}" presName="rootText1" presStyleLbl="node0" presStyleIdx="0" presStyleCnt="1">
        <dgm:presLayoutVars>
          <dgm:chPref val="3"/>
        </dgm:presLayoutVars>
      </dgm:prSet>
      <dgm:spPr/>
    </dgm:pt>
    <dgm:pt modelId="{A00520FF-4919-4014-B27E-1FDB34F403A0}" type="pres">
      <dgm:prSet presAssocID="{D008C2F5-0A8D-4B00-A20C-6B1DE8FE7522}" presName="rootConnector1" presStyleLbl="node1" presStyleIdx="0" presStyleCnt="0"/>
      <dgm:spPr/>
    </dgm:pt>
    <dgm:pt modelId="{DFB949FE-A6C9-41D2-A260-E6B5392C9D45}" type="pres">
      <dgm:prSet presAssocID="{D008C2F5-0A8D-4B00-A20C-6B1DE8FE7522}" presName="hierChild2" presStyleCnt="0"/>
      <dgm:spPr/>
    </dgm:pt>
    <dgm:pt modelId="{65B51200-E83E-4191-B968-2B779268C1C1}" type="pres">
      <dgm:prSet presAssocID="{9748B45B-862B-4EB8-9054-47A8125B94EC}" presName="Name37" presStyleLbl="parChTrans1D2" presStyleIdx="0" presStyleCnt="3"/>
      <dgm:spPr/>
    </dgm:pt>
    <dgm:pt modelId="{222C8173-39DA-4288-A02B-DFFB49ECED72}" type="pres">
      <dgm:prSet presAssocID="{04E415A4-C71F-4C6C-847E-D8B35A0086A2}" presName="hierRoot2" presStyleCnt="0">
        <dgm:presLayoutVars>
          <dgm:hierBranch val="init"/>
        </dgm:presLayoutVars>
      </dgm:prSet>
      <dgm:spPr/>
    </dgm:pt>
    <dgm:pt modelId="{C84DBAFC-6226-45D7-BF31-A75A2A9403E2}" type="pres">
      <dgm:prSet presAssocID="{04E415A4-C71F-4C6C-847E-D8B35A0086A2}" presName="rootComposite" presStyleCnt="0"/>
      <dgm:spPr/>
    </dgm:pt>
    <dgm:pt modelId="{9D705145-94FB-4F17-8331-954E9825CA5D}" type="pres">
      <dgm:prSet presAssocID="{04E415A4-C71F-4C6C-847E-D8B35A0086A2}" presName="rootText" presStyleLbl="node2" presStyleIdx="0" presStyleCnt="3">
        <dgm:presLayoutVars>
          <dgm:chPref val="3"/>
        </dgm:presLayoutVars>
      </dgm:prSet>
      <dgm:spPr/>
    </dgm:pt>
    <dgm:pt modelId="{C40302D1-081A-45AC-BB92-1B06614B556B}" type="pres">
      <dgm:prSet presAssocID="{04E415A4-C71F-4C6C-847E-D8B35A0086A2}" presName="rootConnector" presStyleLbl="node2" presStyleIdx="0" presStyleCnt="3"/>
      <dgm:spPr/>
    </dgm:pt>
    <dgm:pt modelId="{0AF7E261-A285-4675-AB27-336E27503AD7}" type="pres">
      <dgm:prSet presAssocID="{04E415A4-C71F-4C6C-847E-D8B35A0086A2}" presName="hierChild4" presStyleCnt="0"/>
      <dgm:spPr/>
    </dgm:pt>
    <dgm:pt modelId="{CC56B8F1-BE9B-470A-835C-19FB9E1BF28B}" type="pres">
      <dgm:prSet presAssocID="{04E415A4-C71F-4C6C-847E-D8B35A0086A2}" presName="hierChild5" presStyleCnt="0"/>
      <dgm:spPr/>
    </dgm:pt>
    <dgm:pt modelId="{373EAE14-B156-4E7A-9809-EBB582FFBE3E}" type="pres">
      <dgm:prSet presAssocID="{0EDD0531-75C9-45E9-820C-5698EFBBFAAB}" presName="Name37" presStyleLbl="parChTrans1D2" presStyleIdx="1" presStyleCnt="3"/>
      <dgm:spPr/>
    </dgm:pt>
    <dgm:pt modelId="{3E90BA01-8D30-41BC-9B4B-BDE79CDBC3DE}" type="pres">
      <dgm:prSet presAssocID="{717A2E48-258B-4D5C-BFE8-7FF3F7DE3F3C}" presName="hierRoot2" presStyleCnt="0">
        <dgm:presLayoutVars>
          <dgm:hierBranch val="init"/>
        </dgm:presLayoutVars>
      </dgm:prSet>
      <dgm:spPr/>
    </dgm:pt>
    <dgm:pt modelId="{715F159A-2D06-4CFF-9AC5-2A272120B4B1}" type="pres">
      <dgm:prSet presAssocID="{717A2E48-258B-4D5C-BFE8-7FF3F7DE3F3C}" presName="rootComposite" presStyleCnt="0"/>
      <dgm:spPr/>
    </dgm:pt>
    <dgm:pt modelId="{F34285D0-0E3C-40BC-9811-FA817DBC4F50}" type="pres">
      <dgm:prSet presAssocID="{717A2E48-258B-4D5C-BFE8-7FF3F7DE3F3C}" presName="rootText" presStyleLbl="node2" presStyleIdx="1" presStyleCnt="3">
        <dgm:presLayoutVars>
          <dgm:chPref val="3"/>
        </dgm:presLayoutVars>
      </dgm:prSet>
      <dgm:spPr/>
    </dgm:pt>
    <dgm:pt modelId="{FFB16C3F-1E43-47E1-A610-5C960065A232}" type="pres">
      <dgm:prSet presAssocID="{717A2E48-258B-4D5C-BFE8-7FF3F7DE3F3C}" presName="rootConnector" presStyleLbl="node2" presStyleIdx="1" presStyleCnt="3"/>
      <dgm:spPr/>
    </dgm:pt>
    <dgm:pt modelId="{85A3DACC-37CD-4519-BD78-CD78E41DC4AE}" type="pres">
      <dgm:prSet presAssocID="{717A2E48-258B-4D5C-BFE8-7FF3F7DE3F3C}" presName="hierChild4" presStyleCnt="0"/>
      <dgm:spPr/>
    </dgm:pt>
    <dgm:pt modelId="{30F20442-13CA-4DCF-8691-1A96D08D1093}" type="pres">
      <dgm:prSet presAssocID="{717A2E48-258B-4D5C-BFE8-7FF3F7DE3F3C}" presName="hierChild5" presStyleCnt="0"/>
      <dgm:spPr/>
    </dgm:pt>
    <dgm:pt modelId="{AA929D46-458C-487C-B92E-845129DBCDC5}" type="pres">
      <dgm:prSet presAssocID="{CF51B7B4-3D44-45C7-B570-A7B017AB6843}" presName="Name37" presStyleLbl="parChTrans1D2" presStyleIdx="2" presStyleCnt="3"/>
      <dgm:spPr/>
    </dgm:pt>
    <dgm:pt modelId="{A3972189-EE2C-478B-B6FC-2B38E57E249B}" type="pres">
      <dgm:prSet presAssocID="{DBBF5F03-65A9-4EA8-BED9-67632C36C69F}" presName="hierRoot2" presStyleCnt="0">
        <dgm:presLayoutVars>
          <dgm:hierBranch val="init"/>
        </dgm:presLayoutVars>
      </dgm:prSet>
      <dgm:spPr/>
    </dgm:pt>
    <dgm:pt modelId="{F9ECB8E1-53D8-4F2C-A716-5684081CDF78}" type="pres">
      <dgm:prSet presAssocID="{DBBF5F03-65A9-4EA8-BED9-67632C36C69F}" presName="rootComposite" presStyleCnt="0"/>
      <dgm:spPr/>
    </dgm:pt>
    <dgm:pt modelId="{FFE3EF15-51E5-48F6-BB70-BC6F57B60D46}" type="pres">
      <dgm:prSet presAssocID="{DBBF5F03-65A9-4EA8-BED9-67632C36C69F}" presName="rootText" presStyleLbl="node2" presStyleIdx="2" presStyleCnt="3">
        <dgm:presLayoutVars>
          <dgm:chPref val="3"/>
        </dgm:presLayoutVars>
      </dgm:prSet>
      <dgm:spPr/>
    </dgm:pt>
    <dgm:pt modelId="{84D952DF-01E4-4E57-8BB3-EEED1B4CE48F}" type="pres">
      <dgm:prSet presAssocID="{DBBF5F03-65A9-4EA8-BED9-67632C36C69F}" presName="rootConnector" presStyleLbl="node2" presStyleIdx="2" presStyleCnt="3"/>
      <dgm:spPr/>
    </dgm:pt>
    <dgm:pt modelId="{B63421DD-BD4D-4F34-8C07-61C8FD71E890}" type="pres">
      <dgm:prSet presAssocID="{DBBF5F03-65A9-4EA8-BED9-67632C36C69F}" presName="hierChild4" presStyleCnt="0"/>
      <dgm:spPr/>
    </dgm:pt>
    <dgm:pt modelId="{DDE720B9-07F6-453D-8959-4D9069CA325F}" type="pres">
      <dgm:prSet presAssocID="{DBBF5F03-65A9-4EA8-BED9-67632C36C69F}" presName="hierChild5" presStyleCnt="0"/>
      <dgm:spPr/>
    </dgm:pt>
    <dgm:pt modelId="{E71AE41C-901E-4955-B23B-E0BC8D9A2E52}" type="pres">
      <dgm:prSet presAssocID="{D008C2F5-0A8D-4B00-A20C-6B1DE8FE7522}" presName="hierChild3" presStyleCnt="0"/>
      <dgm:spPr/>
    </dgm:pt>
  </dgm:ptLst>
  <dgm:cxnLst>
    <dgm:cxn modelId="{966DB21D-B8B4-47C9-AF93-70FB10584A6D}" type="presOf" srcId="{9748B45B-862B-4EB8-9054-47A8125B94EC}" destId="{65B51200-E83E-4191-B968-2B779268C1C1}" srcOrd="0" destOrd="0" presId="urn:microsoft.com/office/officeart/2005/8/layout/orgChart1"/>
    <dgm:cxn modelId="{FE090825-3C37-4C8B-96E8-D0882CAB12FD}" srcId="{D008C2F5-0A8D-4B00-A20C-6B1DE8FE7522}" destId="{717A2E48-258B-4D5C-BFE8-7FF3F7DE3F3C}" srcOrd="1" destOrd="0" parTransId="{0EDD0531-75C9-45E9-820C-5698EFBBFAAB}" sibTransId="{DD676F01-EB8F-4F72-A31D-97DD9A0C985C}"/>
    <dgm:cxn modelId="{51B17B33-E7B7-43B6-8BFF-C4C4513999DF}" srcId="{9411DE96-F5ED-4D4E-BE98-8D6AC3218F82}" destId="{D008C2F5-0A8D-4B00-A20C-6B1DE8FE7522}" srcOrd="0" destOrd="0" parTransId="{3D5AEFBE-3295-4B85-ACF7-B9BB68B6D4F8}" sibTransId="{59FB059F-0696-4AFE-9B9A-1607A31B0E5F}"/>
    <dgm:cxn modelId="{55339951-FE06-4FE9-B03E-83219172A535}" type="presOf" srcId="{717A2E48-258B-4D5C-BFE8-7FF3F7DE3F3C}" destId="{FFB16C3F-1E43-47E1-A610-5C960065A232}" srcOrd="1" destOrd="0" presId="urn:microsoft.com/office/officeart/2005/8/layout/orgChart1"/>
    <dgm:cxn modelId="{97259B83-3DB6-4E0A-A3C2-18361562E8A7}" type="presOf" srcId="{D008C2F5-0A8D-4B00-A20C-6B1DE8FE7522}" destId="{A00520FF-4919-4014-B27E-1FDB34F403A0}" srcOrd="1" destOrd="0" presId="urn:microsoft.com/office/officeart/2005/8/layout/orgChart1"/>
    <dgm:cxn modelId="{88114585-85AE-4C51-A2DA-8C390ED366A2}" srcId="{D008C2F5-0A8D-4B00-A20C-6B1DE8FE7522}" destId="{04E415A4-C71F-4C6C-847E-D8B35A0086A2}" srcOrd="0" destOrd="0" parTransId="{9748B45B-862B-4EB8-9054-47A8125B94EC}" sibTransId="{6B2BDF6F-DF52-4241-8B2C-050864E55753}"/>
    <dgm:cxn modelId="{BE4C7788-032A-472C-9770-4C43AE0DC830}" type="presOf" srcId="{D008C2F5-0A8D-4B00-A20C-6B1DE8FE7522}" destId="{9E7EDE02-1EB7-4882-A9C4-4B785F495E9B}" srcOrd="0" destOrd="0" presId="urn:microsoft.com/office/officeart/2005/8/layout/orgChart1"/>
    <dgm:cxn modelId="{EACFC391-70BC-4DBD-A613-AFA4EC240DD0}" type="presOf" srcId="{717A2E48-258B-4D5C-BFE8-7FF3F7DE3F3C}" destId="{F34285D0-0E3C-40BC-9811-FA817DBC4F50}" srcOrd="0" destOrd="0" presId="urn:microsoft.com/office/officeart/2005/8/layout/orgChart1"/>
    <dgm:cxn modelId="{54D10E92-061D-4956-BB3E-8595D8BC47ED}" type="presOf" srcId="{9411DE96-F5ED-4D4E-BE98-8D6AC3218F82}" destId="{AF02C6B7-26F4-409F-9BEE-8542EF0B45A5}" srcOrd="0" destOrd="0" presId="urn:microsoft.com/office/officeart/2005/8/layout/orgChart1"/>
    <dgm:cxn modelId="{53B07996-E13B-4674-8ADC-EEB78EDD4CAC}" type="presOf" srcId="{0EDD0531-75C9-45E9-820C-5698EFBBFAAB}" destId="{373EAE14-B156-4E7A-9809-EBB582FFBE3E}" srcOrd="0" destOrd="0" presId="urn:microsoft.com/office/officeart/2005/8/layout/orgChart1"/>
    <dgm:cxn modelId="{1510EFB8-5610-4F29-968E-F289985D75D7}" type="presOf" srcId="{DBBF5F03-65A9-4EA8-BED9-67632C36C69F}" destId="{84D952DF-01E4-4E57-8BB3-EEED1B4CE48F}" srcOrd="1" destOrd="0" presId="urn:microsoft.com/office/officeart/2005/8/layout/orgChart1"/>
    <dgm:cxn modelId="{AFEDA6D6-50B4-444E-AF8C-99097DABECCA}" type="presOf" srcId="{04E415A4-C71F-4C6C-847E-D8B35A0086A2}" destId="{C40302D1-081A-45AC-BB92-1B06614B556B}" srcOrd="1" destOrd="0" presId="urn:microsoft.com/office/officeart/2005/8/layout/orgChart1"/>
    <dgm:cxn modelId="{2A8A57DB-E22D-4DF2-89EB-3061CBDE505E}" type="presOf" srcId="{CF51B7B4-3D44-45C7-B570-A7B017AB6843}" destId="{AA929D46-458C-487C-B92E-845129DBCDC5}" srcOrd="0" destOrd="0" presId="urn:microsoft.com/office/officeart/2005/8/layout/orgChart1"/>
    <dgm:cxn modelId="{4596C1E1-26E7-4A0B-BCC6-7450DF159BBC}" type="presOf" srcId="{DBBF5F03-65A9-4EA8-BED9-67632C36C69F}" destId="{FFE3EF15-51E5-48F6-BB70-BC6F57B60D46}" srcOrd="0" destOrd="0" presId="urn:microsoft.com/office/officeart/2005/8/layout/orgChart1"/>
    <dgm:cxn modelId="{BE6FC2E6-0674-4527-AA76-24919DF26D02}" srcId="{D008C2F5-0A8D-4B00-A20C-6B1DE8FE7522}" destId="{DBBF5F03-65A9-4EA8-BED9-67632C36C69F}" srcOrd="2" destOrd="0" parTransId="{CF51B7B4-3D44-45C7-B570-A7B017AB6843}" sibTransId="{B4FC9DF1-7E34-4535-83DA-A676CC1CF0E4}"/>
    <dgm:cxn modelId="{BFBB84F3-9C22-45A3-831A-1800BB43D7B0}" type="presOf" srcId="{04E415A4-C71F-4C6C-847E-D8B35A0086A2}" destId="{9D705145-94FB-4F17-8331-954E9825CA5D}" srcOrd="0" destOrd="0" presId="urn:microsoft.com/office/officeart/2005/8/layout/orgChart1"/>
    <dgm:cxn modelId="{4234B2DF-5A19-48E5-A67B-C4439AB8CC0A}" type="presParOf" srcId="{AF02C6B7-26F4-409F-9BEE-8542EF0B45A5}" destId="{D8BBEEF8-2D38-40B6-8069-7DF041689CF0}" srcOrd="0" destOrd="0" presId="urn:microsoft.com/office/officeart/2005/8/layout/orgChart1"/>
    <dgm:cxn modelId="{78B4D615-6E58-4D09-BCD4-F22936B69CEF}" type="presParOf" srcId="{D8BBEEF8-2D38-40B6-8069-7DF041689CF0}" destId="{44C86421-7252-42FE-A001-0706E12B1676}" srcOrd="0" destOrd="0" presId="urn:microsoft.com/office/officeart/2005/8/layout/orgChart1"/>
    <dgm:cxn modelId="{AC7F208E-8C39-4014-8CFC-0FDCF0141B72}" type="presParOf" srcId="{44C86421-7252-42FE-A001-0706E12B1676}" destId="{9E7EDE02-1EB7-4882-A9C4-4B785F495E9B}" srcOrd="0" destOrd="0" presId="urn:microsoft.com/office/officeart/2005/8/layout/orgChart1"/>
    <dgm:cxn modelId="{68EAAFB7-B284-4096-B8E8-A74A96E10270}" type="presParOf" srcId="{44C86421-7252-42FE-A001-0706E12B1676}" destId="{A00520FF-4919-4014-B27E-1FDB34F403A0}" srcOrd="1" destOrd="0" presId="urn:microsoft.com/office/officeart/2005/8/layout/orgChart1"/>
    <dgm:cxn modelId="{B85FD990-A080-40E3-84E3-7C252AA271AE}" type="presParOf" srcId="{D8BBEEF8-2D38-40B6-8069-7DF041689CF0}" destId="{DFB949FE-A6C9-41D2-A260-E6B5392C9D45}" srcOrd="1" destOrd="0" presId="urn:microsoft.com/office/officeart/2005/8/layout/orgChart1"/>
    <dgm:cxn modelId="{CE048CE9-EA90-48A5-9D82-13E5EF901E24}" type="presParOf" srcId="{DFB949FE-A6C9-41D2-A260-E6B5392C9D45}" destId="{65B51200-E83E-4191-B968-2B779268C1C1}" srcOrd="0" destOrd="0" presId="urn:microsoft.com/office/officeart/2005/8/layout/orgChart1"/>
    <dgm:cxn modelId="{960B23FA-1FA9-4AA4-A3F6-2C9CC42E0FF9}" type="presParOf" srcId="{DFB949FE-A6C9-41D2-A260-E6B5392C9D45}" destId="{222C8173-39DA-4288-A02B-DFFB49ECED72}" srcOrd="1" destOrd="0" presId="urn:microsoft.com/office/officeart/2005/8/layout/orgChart1"/>
    <dgm:cxn modelId="{D652FBA9-2230-4A54-B5EB-C9FC22521EB7}" type="presParOf" srcId="{222C8173-39DA-4288-A02B-DFFB49ECED72}" destId="{C84DBAFC-6226-45D7-BF31-A75A2A9403E2}" srcOrd="0" destOrd="0" presId="urn:microsoft.com/office/officeart/2005/8/layout/orgChart1"/>
    <dgm:cxn modelId="{B4128EE6-4B78-4AA9-8551-70FA27256324}" type="presParOf" srcId="{C84DBAFC-6226-45D7-BF31-A75A2A9403E2}" destId="{9D705145-94FB-4F17-8331-954E9825CA5D}" srcOrd="0" destOrd="0" presId="urn:microsoft.com/office/officeart/2005/8/layout/orgChart1"/>
    <dgm:cxn modelId="{C64C1A1F-B3BC-4B67-A895-FFDF467B456B}" type="presParOf" srcId="{C84DBAFC-6226-45D7-BF31-A75A2A9403E2}" destId="{C40302D1-081A-45AC-BB92-1B06614B556B}" srcOrd="1" destOrd="0" presId="urn:microsoft.com/office/officeart/2005/8/layout/orgChart1"/>
    <dgm:cxn modelId="{2A0448A8-3741-4B00-B7A0-FBF04B679DE8}" type="presParOf" srcId="{222C8173-39DA-4288-A02B-DFFB49ECED72}" destId="{0AF7E261-A285-4675-AB27-336E27503AD7}" srcOrd="1" destOrd="0" presId="urn:microsoft.com/office/officeart/2005/8/layout/orgChart1"/>
    <dgm:cxn modelId="{FD0028E3-AE8D-4386-B399-3A55A6F043BD}" type="presParOf" srcId="{222C8173-39DA-4288-A02B-DFFB49ECED72}" destId="{CC56B8F1-BE9B-470A-835C-19FB9E1BF28B}" srcOrd="2" destOrd="0" presId="urn:microsoft.com/office/officeart/2005/8/layout/orgChart1"/>
    <dgm:cxn modelId="{70400F8F-3DFE-4C51-8592-83FB6CB9C9F2}" type="presParOf" srcId="{DFB949FE-A6C9-41D2-A260-E6B5392C9D45}" destId="{373EAE14-B156-4E7A-9809-EBB582FFBE3E}" srcOrd="2" destOrd="0" presId="urn:microsoft.com/office/officeart/2005/8/layout/orgChart1"/>
    <dgm:cxn modelId="{A572EDE4-4725-4F72-A5C0-C5B8E91C9422}" type="presParOf" srcId="{DFB949FE-A6C9-41D2-A260-E6B5392C9D45}" destId="{3E90BA01-8D30-41BC-9B4B-BDE79CDBC3DE}" srcOrd="3" destOrd="0" presId="urn:microsoft.com/office/officeart/2005/8/layout/orgChart1"/>
    <dgm:cxn modelId="{5FFF547E-28C7-4F20-93F5-E8EB3FEAF3DB}" type="presParOf" srcId="{3E90BA01-8D30-41BC-9B4B-BDE79CDBC3DE}" destId="{715F159A-2D06-4CFF-9AC5-2A272120B4B1}" srcOrd="0" destOrd="0" presId="urn:microsoft.com/office/officeart/2005/8/layout/orgChart1"/>
    <dgm:cxn modelId="{F289DEB8-3DD6-44DE-BFC2-4E0389540A8A}" type="presParOf" srcId="{715F159A-2D06-4CFF-9AC5-2A272120B4B1}" destId="{F34285D0-0E3C-40BC-9811-FA817DBC4F50}" srcOrd="0" destOrd="0" presId="urn:microsoft.com/office/officeart/2005/8/layout/orgChart1"/>
    <dgm:cxn modelId="{FE150B07-8CBA-44AC-BD6D-150F10301047}" type="presParOf" srcId="{715F159A-2D06-4CFF-9AC5-2A272120B4B1}" destId="{FFB16C3F-1E43-47E1-A610-5C960065A232}" srcOrd="1" destOrd="0" presId="urn:microsoft.com/office/officeart/2005/8/layout/orgChart1"/>
    <dgm:cxn modelId="{3058F987-CFAD-4D16-B75D-3D2BEBCB8018}" type="presParOf" srcId="{3E90BA01-8D30-41BC-9B4B-BDE79CDBC3DE}" destId="{85A3DACC-37CD-4519-BD78-CD78E41DC4AE}" srcOrd="1" destOrd="0" presId="urn:microsoft.com/office/officeart/2005/8/layout/orgChart1"/>
    <dgm:cxn modelId="{8331EDDC-29AC-47C8-999A-A2DA8ECDB535}" type="presParOf" srcId="{3E90BA01-8D30-41BC-9B4B-BDE79CDBC3DE}" destId="{30F20442-13CA-4DCF-8691-1A96D08D1093}" srcOrd="2" destOrd="0" presId="urn:microsoft.com/office/officeart/2005/8/layout/orgChart1"/>
    <dgm:cxn modelId="{75A06975-A893-45B6-864E-C59CB5B9F000}" type="presParOf" srcId="{DFB949FE-A6C9-41D2-A260-E6B5392C9D45}" destId="{AA929D46-458C-487C-B92E-845129DBCDC5}" srcOrd="4" destOrd="0" presId="urn:microsoft.com/office/officeart/2005/8/layout/orgChart1"/>
    <dgm:cxn modelId="{ED82D4BE-61A0-4D89-8EEC-1FC04AA7478D}" type="presParOf" srcId="{DFB949FE-A6C9-41D2-A260-E6B5392C9D45}" destId="{A3972189-EE2C-478B-B6FC-2B38E57E249B}" srcOrd="5" destOrd="0" presId="urn:microsoft.com/office/officeart/2005/8/layout/orgChart1"/>
    <dgm:cxn modelId="{7558BFBB-9664-4E54-8ED5-0B6D8E80B3F6}" type="presParOf" srcId="{A3972189-EE2C-478B-B6FC-2B38E57E249B}" destId="{F9ECB8E1-53D8-4F2C-A716-5684081CDF78}" srcOrd="0" destOrd="0" presId="urn:microsoft.com/office/officeart/2005/8/layout/orgChart1"/>
    <dgm:cxn modelId="{3F50FB3A-AEF5-4895-8FA9-90D153111C00}" type="presParOf" srcId="{F9ECB8E1-53D8-4F2C-A716-5684081CDF78}" destId="{FFE3EF15-51E5-48F6-BB70-BC6F57B60D46}" srcOrd="0" destOrd="0" presId="urn:microsoft.com/office/officeart/2005/8/layout/orgChart1"/>
    <dgm:cxn modelId="{D61EB936-626A-4E5B-A1F1-C6C06398B9B4}" type="presParOf" srcId="{F9ECB8E1-53D8-4F2C-A716-5684081CDF78}" destId="{84D952DF-01E4-4E57-8BB3-EEED1B4CE48F}" srcOrd="1" destOrd="0" presId="urn:microsoft.com/office/officeart/2005/8/layout/orgChart1"/>
    <dgm:cxn modelId="{6FC249E8-9191-4026-8BCF-112F30B594E9}" type="presParOf" srcId="{A3972189-EE2C-478B-B6FC-2B38E57E249B}" destId="{B63421DD-BD4D-4F34-8C07-61C8FD71E890}" srcOrd="1" destOrd="0" presId="urn:microsoft.com/office/officeart/2005/8/layout/orgChart1"/>
    <dgm:cxn modelId="{645B2415-0DCB-489C-8AF1-743F3DEE5568}" type="presParOf" srcId="{A3972189-EE2C-478B-B6FC-2B38E57E249B}" destId="{DDE720B9-07F6-453D-8959-4D9069CA325F}" srcOrd="2" destOrd="0" presId="urn:microsoft.com/office/officeart/2005/8/layout/orgChart1"/>
    <dgm:cxn modelId="{36F35CC4-1449-4CA4-9AFA-3495C1611C05}" type="presParOf" srcId="{D8BBEEF8-2D38-40B6-8069-7DF041689CF0}" destId="{E71AE41C-901E-4955-B23B-E0BC8D9A2E5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B478B1-900E-4F23-A2EB-92400B2FDD87}" type="doc">
      <dgm:prSet loTypeId="urn:microsoft.com/office/officeart/2005/8/layout/process2" loCatId="process" qsTypeId="urn:microsoft.com/office/officeart/2005/8/quickstyle/simple3" qsCatId="simple" csTypeId="urn:microsoft.com/office/officeart/2005/8/colors/colorful1" csCatId="colorful"/>
      <dgm:spPr/>
      <dgm:t>
        <a:bodyPr/>
        <a:lstStyle/>
        <a:p>
          <a:endParaRPr lang="en-US"/>
        </a:p>
      </dgm:t>
    </dgm:pt>
    <dgm:pt modelId="{F97C43AB-396E-477F-B7ED-D8AD07E9CACB}">
      <dgm:prSet/>
      <dgm:spPr/>
      <dgm:t>
        <a:bodyPr/>
        <a:lstStyle/>
        <a:p>
          <a:r>
            <a:rPr lang="en-US" b="1"/>
            <a:t>Set the context</a:t>
          </a:r>
        </a:p>
      </dgm:t>
    </dgm:pt>
    <dgm:pt modelId="{EE506B2F-90E2-4D38-B318-3409D200D787}" type="parTrans" cxnId="{0F526E4B-917F-4632-B6F7-C6FD44106109}">
      <dgm:prSet/>
      <dgm:spPr/>
      <dgm:t>
        <a:bodyPr/>
        <a:lstStyle/>
        <a:p>
          <a:endParaRPr lang="en-US"/>
        </a:p>
      </dgm:t>
    </dgm:pt>
    <dgm:pt modelId="{2FB826C0-271D-4FD2-A851-6343A07CD0F7}" type="sibTrans" cxnId="{0F526E4B-917F-4632-B6F7-C6FD44106109}">
      <dgm:prSet/>
      <dgm:spPr/>
      <dgm:t>
        <a:bodyPr/>
        <a:lstStyle/>
        <a:p>
          <a:endParaRPr lang="en-US" b="1"/>
        </a:p>
      </dgm:t>
    </dgm:pt>
    <dgm:pt modelId="{ECF514E5-9343-4CB2-A3F2-C9F0AC387BAC}">
      <dgm:prSet/>
      <dgm:spPr/>
      <dgm:t>
        <a:bodyPr/>
        <a:lstStyle/>
        <a:p>
          <a:r>
            <a:rPr lang="en-US" b="1"/>
            <a:t>Cluster classes together based on shared relationships</a:t>
          </a:r>
        </a:p>
      </dgm:t>
    </dgm:pt>
    <dgm:pt modelId="{99EC6FA5-B3CF-41AD-9B9D-868E361EAF82}" type="parTrans" cxnId="{60D8FE9C-92A3-4D65-83D9-21BC08D21771}">
      <dgm:prSet/>
      <dgm:spPr/>
      <dgm:t>
        <a:bodyPr/>
        <a:lstStyle/>
        <a:p>
          <a:endParaRPr lang="en-US"/>
        </a:p>
      </dgm:t>
    </dgm:pt>
    <dgm:pt modelId="{50A5B124-92F9-492F-87F9-165F6A6252CF}" type="sibTrans" cxnId="{60D8FE9C-92A3-4D65-83D9-21BC08D21771}">
      <dgm:prSet/>
      <dgm:spPr/>
      <dgm:t>
        <a:bodyPr/>
        <a:lstStyle/>
        <a:p>
          <a:endParaRPr lang="en-US" b="1"/>
        </a:p>
      </dgm:t>
    </dgm:pt>
    <dgm:pt modelId="{546265BA-FEBE-4E0B-9925-1EB27EFA2669}">
      <dgm:prSet/>
      <dgm:spPr/>
      <dgm:t>
        <a:bodyPr/>
        <a:lstStyle/>
        <a:p>
          <a:r>
            <a:rPr lang="en-US" b="1"/>
            <a:t>Create packages from the clusters</a:t>
          </a:r>
        </a:p>
      </dgm:t>
    </dgm:pt>
    <dgm:pt modelId="{D0CCC60D-C610-4DE2-9C0D-07A88B229F22}" type="parTrans" cxnId="{0C6FEECC-E41F-4B7F-9BE3-AEAA22B0E702}">
      <dgm:prSet/>
      <dgm:spPr/>
      <dgm:t>
        <a:bodyPr/>
        <a:lstStyle/>
        <a:p>
          <a:endParaRPr lang="en-US"/>
        </a:p>
      </dgm:t>
    </dgm:pt>
    <dgm:pt modelId="{3FB9AE8E-E4C8-4447-ABCF-739D53F820FE}" type="sibTrans" cxnId="{0C6FEECC-E41F-4B7F-9BE3-AEAA22B0E702}">
      <dgm:prSet/>
      <dgm:spPr/>
      <dgm:t>
        <a:bodyPr/>
        <a:lstStyle/>
        <a:p>
          <a:endParaRPr lang="en-US" b="1"/>
        </a:p>
      </dgm:t>
    </dgm:pt>
    <dgm:pt modelId="{8E431A13-BD53-4535-A260-262CD8C86464}">
      <dgm:prSet/>
      <dgm:spPr/>
      <dgm:t>
        <a:bodyPr/>
        <a:lstStyle/>
        <a:p>
          <a:r>
            <a:rPr lang="en-US" b="1"/>
            <a:t>Identify dependency relationships among packages</a:t>
          </a:r>
        </a:p>
      </dgm:t>
    </dgm:pt>
    <dgm:pt modelId="{B168E11A-FFD0-409C-AA95-B00A246B6773}" type="parTrans" cxnId="{ED394A3E-D01E-4A17-8395-5D6670886438}">
      <dgm:prSet/>
      <dgm:spPr/>
      <dgm:t>
        <a:bodyPr/>
        <a:lstStyle/>
        <a:p>
          <a:endParaRPr lang="en-US"/>
        </a:p>
      </dgm:t>
    </dgm:pt>
    <dgm:pt modelId="{74AECE80-61D5-4966-881E-E89B09DD3B94}" type="sibTrans" cxnId="{ED394A3E-D01E-4A17-8395-5D6670886438}">
      <dgm:prSet/>
      <dgm:spPr/>
      <dgm:t>
        <a:bodyPr/>
        <a:lstStyle/>
        <a:p>
          <a:endParaRPr lang="en-US" b="1"/>
        </a:p>
      </dgm:t>
    </dgm:pt>
    <dgm:pt modelId="{0C909EB6-DD11-4E44-87E2-92B91805BEC5}">
      <dgm:prSet/>
      <dgm:spPr/>
      <dgm:t>
        <a:bodyPr/>
        <a:lstStyle/>
        <a:p>
          <a:r>
            <a:rPr lang="en-US" b="1"/>
            <a:t>Lay out and draw the diagram including only the packages and their dependencies</a:t>
          </a:r>
        </a:p>
      </dgm:t>
    </dgm:pt>
    <dgm:pt modelId="{5FFDF6C9-7952-47F7-9060-FD1FEAE02EEA}" type="parTrans" cxnId="{B49FA4CB-3B9F-48FA-8097-FFDE0DE43569}">
      <dgm:prSet/>
      <dgm:spPr/>
      <dgm:t>
        <a:bodyPr/>
        <a:lstStyle/>
        <a:p>
          <a:endParaRPr lang="en-US"/>
        </a:p>
      </dgm:t>
    </dgm:pt>
    <dgm:pt modelId="{9B918459-7CD0-42F5-8682-6738B134C749}" type="sibTrans" cxnId="{B49FA4CB-3B9F-48FA-8097-FFDE0DE43569}">
      <dgm:prSet/>
      <dgm:spPr/>
      <dgm:t>
        <a:bodyPr/>
        <a:lstStyle/>
        <a:p>
          <a:endParaRPr lang="en-US" b="1"/>
        </a:p>
      </dgm:t>
    </dgm:pt>
    <dgm:pt modelId="{86F47A43-2EB5-4372-83DC-0224CDA3641D}" type="pres">
      <dgm:prSet presAssocID="{21B478B1-900E-4F23-A2EB-92400B2FDD87}" presName="linearFlow" presStyleCnt="0">
        <dgm:presLayoutVars>
          <dgm:resizeHandles val="exact"/>
        </dgm:presLayoutVars>
      </dgm:prSet>
      <dgm:spPr/>
    </dgm:pt>
    <dgm:pt modelId="{1C0E0D98-AFA2-414B-8762-0D07186F9FA6}" type="pres">
      <dgm:prSet presAssocID="{F97C43AB-396E-477F-B7ED-D8AD07E9CACB}" presName="node" presStyleLbl="node1" presStyleIdx="0" presStyleCnt="5">
        <dgm:presLayoutVars>
          <dgm:bulletEnabled val="1"/>
        </dgm:presLayoutVars>
      </dgm:prSet>
      <dgm:spPr/>
    </dgm:pt>
    <dgm:pt modelId="{6AA151F6-5B61-4643-BDB1-DF1F5EC21CC9}" type="pres">
      <dgm:prSet presAssocID="{2FB826C0-271D-4FD2-A851-6343A07CD0F7}" presName="sibTrans" presStyleLbl="sibTrans2D1" presStyleIdx="0" presStyleCnt="4"/>
      <dgm:spPr/>
    </dgm:pt>
    <dgm:pt modelId="{77E66FC3-6320-4802-A5E8-FA06C2116ACF}" type="pres">
      <dgm:prSet presAssocID="{2FB826C0-271D-4FD2-A851-6343A07CD0F7}" presName="connectorText" presStyleLbl="sibTrans2D1" presStyleIdx="0" presStyleCnt="4"/>
      <dgm:spPr/>
    </dgm:pt>
    <dgm:pt modelId="{60AAE5D7-8C3E-4E2B-9917-5B22C917E8CD}" type="pres">
      <dgm:prSet presAssocID="{ECF514E5-9343-4CB2-A3F2-C9F0AC387BAC}" presName="node" presStyleLbl="node1" presStyleIdx="1" presStyleCnt="5">
        <dgm:presLayoutVars>
          <dgm:bulletEnabled val="1"/>
        </dgm:presLayoutVars>
      </dgm:prSet>
      <dgm:spPr/>
    </dgm:pt>
    <dgm:pt modelId="{6E428158-62D8-469F-A9BE-D40CDB572341}" type="pres">
      <dgm:prSet presAssocID="{50A5B124-92F9-492F-87F9-165F6A6252CF}" presName="sibTrans" presStyleLbl="sibTrans2D1" presStyleIdx="1" presStyleCnt="4"/>
      <dgm:spPr/>
    </dgm:pt>
    <dgm:pt modelId="{EA322176-F4C4-4ACB-AC7E-39041CCB33C8}" type="pres">
      <dgm:prSet presAssocID="{50A5B124-92F9-492F-87F9-165F6A6252CF}" presName="connectorText" presStyleLbl="sibTrans2D1" presStyleIdx="1" presStyleCnt="4"/>
      <dgm:spPr/>
    </dgm:pt>
    <dgm:pt modelId="{E17D93C9-C1D7-40E2-8E2E-D93D40EE5856}" type="pres">
      <dgm:prSet presAssocID="{546265BA-FEBE-4E0B-9925-1EB27EFA2669}" presName="node" presStyleLbl="node1" presStyleIdx="2" presStyleCnt="5">
        <dgm:presLayoutVars>
          <dgm:bulletEnabled val="1"/>
        </dgm:presLayoutVars>
      </dgm:prSet>
      <dgm:spPr/>
    </dgm:pt>
    <dgm:pt modelId="{E6E0542F-454B-4CDF-AB2E-EDBAB392AE61}" type="pres">
      <dgm:prSet presAssocID="{3FB9AE8E-E4C8-4447-ABCF-739D53F820FE}" presName="sibTrans" presStyleLbl="sibTrans2D1" presStyleIdx="2" presStyleCnt="4"/>
      <dgm:spPr/>
    </dgm:pt>
    <dgm:pt modelId="{300649EF-20B7-461E-8254-00C57E9C7693}" type="pres">
      <dgm:prSet presAssocID="{3FB9AE8E-E4C8-4447-ABCF-739D53F820FE}" presName="connectorText" presStyleLbl="sibTrans2D1" presStyleIdx="2" presStyleCnt="4"/>
      <dgm:spPr/>
    </dgm:pt>
    <dgm:pt modelId="{0D506C4E-4772-44B9-96C3-184C17733835}" type="pres">
      <dgm:prSet presAssocID="{8E431A13-BD53-4535-A260-262CD8C86464}" presName="node" presStyleLbl="node1" presStyleIdx="3" presStyleCnt="5">
        <dgm:presLayoutVars>
          <dgm:bulletEnabled val="1"/>
        </dgm:presLayoutVars>
      </dgm:prSet>
      <dgm:spPr/>
    </dgm:pt>
    <dgm:pt modelId="{B34F975E-3051-4A51-9BF8-CAD87482E865}" type="pres">
      <dgm:prSet presAssocID="{74AECE80-61D5-4966-881E-E89B09DD3B94}" presName="sibTrans" presStyleLbl="sibTrans2D1" presStyleIdx="3" presStyleCnt="4"/>
      <dgm:spPr/>
    </dgm:pt>
    <dgm:pt modelId="{9FC86CB8-6FA6-4CCE-B7ED-A519C5432A2B}" type="pres">
      <dgm:prSet presAssocID="{74AECE80-61D5-4966-881E-E89B09DD3B94}" presName="connectorText" presStyleLbl="sibTrans2D1" presStyleIdx="3" presStyleCnt="4"/>
      <dgm:spPr/>
    </dgm:pt>
    <dgm:pt modelId="{4E97AF1D-1832-4083-B83F-323138DA70C2}" type="pres">
      <dgm:prSet presAssocID="{0C909EB6-DD11-4E44-87E2-92B91805BEC5}" presName="node" presStyleLbl="node1" presStyleIdx="4" presStyleCnt="5">
        <dgm:presLayoutVars>
          <dgm:bulletEnabled val="1"/>
        </dgm:presLayoutVars>
      </dgm:prSet>
      <dgm:spPr/>
    </dgm:pt>
  </dgm:ptLst>
  <dgm:cxnLst>
    <dgm:cxn modelId="{CC497A11-DF6F-4693-B48E-997B9C8099B0}" type="presOf" srcId="{50A5B124-92F9-492F-87F9-165F6A6252CF}" destId="{EA322176-F4C4-4ACB-AC7E-39041CCB33C8}" srcOrd="1" destOrd="0" presId="urn:microsoft.com/office/officeart/2005/8/layout/process2"/>
    <dgm:cxn modelId="{640DBD39-58D9-4CFE-9A0C-73F8ECE3AD03}" type="presOf" srcId="{3FB9AE8E-E4C8-4447-ABCF-739D53F820FE}" destId="{300649EF-20B7-461E-8254-00C57E9C7693}" srcOrd="1" destOrd="0" presId="urn:microsoft.com/office/officeart/2005/8/layout/process2"/>
    <dgm:cxn modelId="{ED394A3E-D01E-4A17-8395-5D6670886438}" srcId="{21B478B1-900E-4F23-A2EB-92400B2FDD87}" destId="{8E431A13-BD53-4535-A260-262CD8C86464}" srcOrd="3" destOrd="0" parTransId="{B168E11A-FFD0-409C-AA95-B00A246B6773}" sibTransId="{74AECE80-61D5-4966-881E-E89B09DD3B94}"/>
    <dgm:cxn modelId="{0F526E4B-917F-4632-B6F7-C6FD44106109}" srcId="{21B478B1-900E-4F23-A2EB-92400B2FDD87}" destId="{F97C43AB-396E-477F-B7ED-D8AD07E9CACB}" srcOrd="0" destOrd="0" parTransId="{EE506B2F-90E2-4D38-B318-3409D200D787}" sibTransId="{2FB826C0-271D-4FD2-A851-6343A07CD0F7}"/>
    <dgm:cxn modelId="{C783EA52-DD73-4FA8-A2CE-9DF38AA1E6D9}" type="presOf" srcId="{50A5B124-92F9-492F-87F9-165F6A6252CF}" destId="{6E428158-62D8-469F-A9BE-D40CDB572341}" srcOrd="0" destOrd="0" presId="urn:microsoft.com/office/officeart/2005/8/layout/process2"/>
    <dgm:cxn modelId="{B7DE378F-6DA1-454E-8B2F-47D2C70CFB96}" type="presOf" srcId="{74AECE80-61D5-4966-881E-E89B09DD3B94}" destId="{B34F975E-3051-4A51-9BF8-CAD87482E865}" srcOrd="0" destOrd="0" presId="urn:microsoft.com/office/officeart/2005/8/layout/process2"/>
    <dgm:cxn modelId="{03F78191-4EF4-407D-B4F6-DC745B168E04}" type="presOf" srcId="{2FB826C0-271D-4FD2-A851-6343A07CD0F7}" destId="{6AA151F6-5B61-4643-BDB1-DF1F5EC21CC9}" srcOrd="0" destOrd="0" presId="urn:microsoft.com/office/officeart/2005/8/layout/process2"/>
    <dgm:cxn modelId="{7101F498-945F-46D5-A70B-D61E3077FA8F}" type="presOf" srcId="{546265BA-FEBE-4E0B-9925-1EB27EFA2669}" destId="{E17D93C9-C1D7-40E2-8E2E-D93D40EE5856}" srcOrd="0" destOrd="0" presId="urn:microsoft.com/office/officeart/2005/8/layout/process2"/>
    <dgm:cxn modelId="{6E60429A-A6EB-467D-9889-EF17D39CB704}" type="presOf" srcId="{0C909EB6-DD11-4E44-87E2-92B91805BEC5}" destId="{4E97AF1D-1832-4083-B83F-323138DA70C2}" srcOrd="0" destOrd="0" presId="urn:microsoft.com/office/officeart/2005/8/layout/process2"/>
    <dgm:cxn modelId="{60D8FE9C-92A3-4D65-83D9-21BC08D21771}" srcId="{21B478B1-900E-4F23-A2EB-92400B2FDD87}" destId="{ECF514E5-9343-4CB2-A3F2-C9F0AC387BAC}" srcOrd="1" destOrd="0" parTransId="{99EC6FA5-B3CF-41AD-9B9D-868E361EAF82}" sibTransId="{50A5B124-92F9-492F-87F9-165F6A6252CF}"/>
    <dgm:cxn modelId="{A14059A0-8181-431C-A63C-BE057A03A7EC}" type="presOf" srcId="{21B478B1-900E-4F23-A2EB-92400B2FDD87}" destId="{86F47A43-2EB5-4372-83DC-0224CDA3641D}" srcOrd="0" destOrd="0" presId="urn:microsoft.com/office/officeart/2005/8/layout/process2"/>
    <dgm:cxn modelId="{6A698FA4-D0AB-42DB-9278-354EA6F178A9}" type="presOf" srcId="{3FB9AE8E-E4C8-4447-ABCF-739D53F820FE}" destId="{E6E0542F-454B-4CDF-AB2E-EDBAB392AE61}" srcOrd="0" destOrd="0" presId="urn:microsoft.com/office/officeart/2005/8/layout/process2"/>
    <dgm:cxn modelId="{C737D5AA-5691-4572-A631-AA49E797AD33}" type="presOf" srcId="{74AECE80-61D5-4966-881E-E89B09DD3B94}" destId="{9FC86CB8-6FA6-4CCE-B7ED-A519C5432A2B}" srcOrd="1" destOrd="0" presId="urn:microsoft.com/office/officeart/2005/8/layout/process2"/>
    <dgm:cxn modelId="{96AE0DBB-0F1D-404C-BEB3-0F4F79879E77}" type="presOf" srcId="{8E431A13-BD53-4535-A260-262CD8C86464}" destId="{0D506C4E-4772-44B9-96C3-184C17733835}" srcOrd="0" destOrd="0" presId="urn:microsoft.com/office/officeart/2005/8/layout/process2"/>
    <dgm:cxn modelId="{1995CEC7-7B31-41A2-93DD-B57D28A36AD0}" type="presOf" srcId="{F97C43AB-396E-477F-B7ED-D8AD07E9CACB}" destId="{1C0E0D98-AFA2-414B-8762-0D07186F9FA6}" srcOrd="0" destOrd="0" presId="urn:microsoft.com/office/officeart/2005/8/layout/process2"/>
    <dgm:cxn modelId="{B49FA4CB-3B9F-48FA-8097-FFDE0DE43569}" srcId="{21B478B1-900E-4F23-A2EB-92400B2FDD87}" destId="{0C909EB6-DD11-4E44-87E2-92B91805BEC5}" srcOrd="4" destOrd="0" parTransId="{5FFDF6C9-7952-47F7-9060-FD1FEAE02EEA}" sibTransId="{9B918459-7CD0-42F5-8682-6738B134C749}"/>
    <dgm:cxn modelId="{0C6FEECC-E41F-4B7F-9BE3-AEAA22B0E702}" srcId="{21B478B1-900E-4F23-A2EB-92400B2FDD87}" destId="{546265BA-FEBE-4E0B-9925-1EB27EFA2669}" srcOrd="2" destOrd="0" parTransId="{D0CCC60D-C610-4DE2-9C0D-07A88B229F22}" sibTransId="{3FB9AE8E-E4C8-4447-ABCF-739D53F820FE}"/>
    <dgm:cxn modelId="{C6FBEAEF-2DD4-4757-8D09-A8FAE03A3651}" type="presOf" srcId="{2FB826C0-271D-4FD2-A851-6343A07CD0F7}" destId="{77E66FC3-6320-4802-A5E8-FA06C2116ACF}" srcOrd="1" destOrd="0" presId="urn:microsoft.com/office/officeart/2005/8/layout/process2"/>
    <dgm:cxn modelId="{F675DCFA-FF80-4511-85C3-F56A81C22AE4}" type="presOf" srcId="{ECF514E5-9343-4CB2-A3F2-C9F0AC387BAC}" destId="{60AAE5D7-8C3E-4E2B-9917-5B22C917E8CD}" srcOrd="0" destOrd="0" presId="urn:microsoft.com/office/officeart/2005/8/layout/process2"/>
    <dgm:cxn modelId="{EE5CB76E-9B31-42E7-89A2-7DA5D2ECDAFB}" type="presParOf" srcId="{86F47A43-2EB5-4372-83DC-0224CDA3641D}" destId="{1C0E0D98-AFA2-414B-8762-0D07186F9FA6}" srcOrd="0" destOrd="0" presId="urn:microsoft.com/office/officeart/2005/8/layout/process2"/>
    <dgm:cxn modelId="{D99DC523-EC81-4962-A0B6-BBCE1148E04C}" type="presParOf" srcId="{86F47A43-2EB5-4372-83DC-0224CDA3641D}" destId="{6AA151F6-5B61-4643-BDB1-DF1F5EC21CC9}" srcOrd="1" destOrd="0" presId="urn:microsoft.com/office/officeart/2005/8/layout/process2"/>
    <dgm:cxn modelId="{5B146CD8-7290-4A4C-812B-09B69ABA9DB3}" type="presParOf" srcId="{6AA151F6-5B61-4643-BDB1-DF1F5EC21CC9}" destId="{77E66FC3-6320-4802-A5E8-FA06C2116ACF}" srcOrd="0" destOrd="0" presId="urn:microsoft.com/office/officeart/2005/8/layout/process2"/>
    <dgm:cxn modelId="{C51E3D8A-1503-49DF-A9AE-6F5878A43D73}" type="presParOf" srcId="{86F47A43-2EB5-4372-83DC-0224CDA3641D}" destId="{60AAE5D7-8C3E-4E2B-9917-5B22C917E8CD}" srcOrd="2" destOrd="0" presId="urn:microsoft.com/office/officeart/2005/8/layout/process2"/>
    <dgm:cxn modelId="{1F4A630D-6584-4662-B063-103AB610F30B}" type="presParOf" srcId="{86F47A43-2EB5-4372-83DC-0224CDA3641D}" destId="{6E428158-62D8-469F-A9BE-D40CDB572341}" srcOrd="3" destOrd="0" presId="urn:microsoft.com/office/officeart/2005/8/layout/process2"/>
    <dgm:cxn modelId="{5DB0D691-0174-4EFB-9E10-D85D3FF76E80}" type="presParOf" srcId="{6E428158-62D8-469F-A9BE-D40CDB572341}" destId="{EA322176-F4C4-4ACB-AC7E-39041CCB33C8}" srcOrd="0" destOrd="0" presId="urn:microsoft.com/office/officeart/2005/8/layout/process2"/>
    <dgm:cxn modelId="{E40CCC6A-BCAA-4C8C-B0E4-CC4E7C2987F3}" type="presParOf" srcId="{86F47A43-2EB5-4372-83DC-0224CDA3641D}" destId="{E17D93C9-C1D7-40E2-8E2E-D93D40EE5856}" srcOrd="4" destOrd="0" presId="urn:microsoft.com/office/officeart/2005/8/layout/process2"/>
    <dgm:cxn modelId="{5FF7AA8B-095A-46AC-BF63-2F00DE994588}" type="presParOf" srcId="{86F47A43-2EB5-4372-83DC-0224CDA3641D}" destId="{E6E0542F-454B-4CDF-AB2E-EDBAB392AE61}" srcOrd="5" destOrd="0" presId="urn:microsoft.com/office/officeart/2005/8/layout/process2"/>
    <dgm:cxn modelId="{CD9D89DE-359D-4263-804A-5D97DD9B926B}" type="presParOf" srcId="{E6E0542F-454B-4CDF-AB2E-EDBAB392AE61}" destId="{300649EF-20B7-461E-8254-00C57E9C7693}" srcOrd="0" destOrd="0" presId="urn:microsoft.com/office/officeart/2005/8/layout/process2"/>
    <dgm:cxn modelId="{9DC85DA9-1C7B-4095-91E8-3C12C45B130F}" type="presParOf" srcId="{86F47A43-2EB5-4372-83DC-0224CDA3641D}" destId="{0D506C4E-4772-44B9-96C3-184C17733835}" srcOrd="6" destOrd="0" presId="urn:microsoft.com/office/officeart/2005/8/layout/process2"/>
    <dgm:cxn modelId="{CE0D43BB-43BD-467F-A48B-12F999ECAC72}" type="presParOf" srcId="{86F47A43-2EB5-4372-83DC-0224CDA3641D}" destId="{B34F975E-3051-4A51-9BF8-CAD87482E865}" srcOrd="7" destOrd="0" presId="urn:microsoft.com/office/officeart/2005/8/layout/process2"/>
    <dgm:cxn modelId="{44B21637-8FDC-4C63-9799-CCCF479EC7F2}" type="presParOf" srcId="{B34F975E-3051-4A51-9BF8-CAD87482E865}" destId="{9FC86CB8-6FA6-4CCE-B7ED-A519C5432A2B}" srcOrd="0" destOrd="0" presId="urn:microsoft.com/office/officeart/2005/8/layout/process2"/>
    <dgm:cxn modelId="{AEC3359C-79CD-4AF7-B57E-67D4D87A2F1B}" type="presParOf" srcId="{86F47A43-2EB5-4372-83DC-0224CDA3641D}" destId="{4E97AF1D-1832-4083-B83F-323138DA70C2}"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929D46-458C-487C-B92E-845129DBCDC5}">
      <dsp:nvSpPr>
        <dsp:cNvPr id="0" name=""/>
        <dsp:cNvSpPr/>
      </dsp:nvSpPr>
      <dsp:spPr>
        <a:xfrm>
          <a:off x="3533775" y="1527705"/>
          <a:ext cx="2500171" cy="433914"/>
        </a:xfrm>
        <a:custGeom>
          <a:avLst/>
          <a:gdLst/>
          <a:ahLst/>
          <a:cxnLst/>
          <a:rect l="0" t="0" r="0" b="0"/>
          <a:pathLst>
            <a:path>
              <a:moveTo>
                <a:pt x="0" y="0"/>
              </a:moveTo>
              <a:lnTo>
                <a:pt x="0" y="216957"/>
              </a:lnTo>
              <a:lnTo>
                <a:pt x="2500171" y="216957"/>
              </a:lnTo>
              <a:lnTo>
                <a:pt x="2500171" y="4339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3EAE14-B156-4E7A-9809-EBB582FFBE3E}">
      <dsp:nvSpPr>
        <dsp:cNvPr id="0" name=""/>
        <dsp:cNvSpPr/>
      </dsp:nvSpPr>
      <dsp:spPr>
        <a:xfrm>
          <a:off x="3488055" y="1527705"/>
          <a:ext cx="91440" cy="433914"/>
        </a:xfrm>
        <a:custGeom>
          <a:avLst/>
          <a:gdLst/>
          <a:ahLst/>
          <a:cxnLst/>
          <a:rect l="0" t="0" r="0" b="0"/>
          <a:pathLst>
            <a:path>
              <a:moveTo>
                <a:pt x="45720" y="0"/>
              </a:moveTo>
              <a:lnTo>
                <a:pt x="45720" y="4339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B51200-E83E-4191-B968-2B779268C1C1}">
      <dsp:nvSpPr>
        <dsp:cNvPr id="0" name=""/>
        <dsp:cNvSpPr/>
      </dsp:nvSpPr>
      <dsp:spPr>
        <a:xfrm>
          <a:off x="1033603" y="1527705"/>
          <a:ext cx="2500171" cy="433914"/>
        </a:xfrm>
        <a:custGeom>
          <a:avLst/>
          <a:gdLst/>
          <a:ahLst/>
          <a:cxnLst/>
          <a:rect l="0" t="0" r="0" b="0"/>
          <a:pathLst>
            <a:path>
              <a:moveTo>
                <a:pt x="2500171" y="0"/>
              </a:moveTo>
              <a:lnTo>
                <a:pt x="2500171" y="216957"/>
              </a:lnTo>
              <a:lnTo>
                <a:pt x="0" y="216957"/>
              </a:lnTo>
              <a:lnTo>
                <a:pt x="0" y="4339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7EDE02-1EB7-4882-A9C4-4B785F495E9B}">
      <dsp:nvSpPr>
        <dsp:cNvPr id="0" name=""/>
        <dsp:cNvSpPr/>
      </dsp:nvSpPr>
      <dsp:spPr>
        <a:xfrm>
          <a:off x="2500646" y="494576"/>
          <a:ext cx="2066257" cy="103312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a:t>Employee</a:t>
          </a:r>
        </a:p>
      </dsp:txBody>
      <dsp:txXfrm>
        <a:off x="2500646" y="494576"/>
        <a:ext cx="2066257" cy="1033128"/>
      </dsp:txXfrm>
    </dsp:sp>
    <dsp:sp modelId="{9D705145-94FB-4F17-8331-954E9825CA5D}">
      <dsp:nvSpPr>
        <dsp:cNvPr id="0" name=""/>
        <dsp:cNvSpPr/>
      </dsp:nvSpPr>
      <dsp:spPr>
        <a:xfrm>
          <a:off x="474" y="1961619"/>
          <a:ext cx="2066257" cy="103312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a:t>Nurse</a:t>
          </a:r>
        </a:p>
      </dsp:txBody>
      <dsp:txXfrm>
        <a:off x="474" y="1961619"/>
        <a:ext cx="2066257" cy="1033128"/>
      </dsp:txXfrm>
    </dsp:sp>
    <dsp:sp modelId="{F34285D0-0E3C-40BC-9811-FA817DBC4F50}">
      <dsp:nvSpPr>
        <dsp:cNvPr id="0" name=""/>
        <dsp:cNvSpPr/>
      </dsp:nvSpPr>
      <dsp:spPr>
        <a:xfrm>
          <a:off x="2500646" y="1961619"/>
          <a:ext cx="2066257" cy="103312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a:t>Receptionist</a:t>
          </a:r>
        </a:p>
      </dsp:txBody>
      <dsp:txXfrm>
        <a:off x="2500646" y="1961619"/>
        <a:ext cx="2066257" cy="1033128"/>
      </dsp:txXfrm>
    </dsp:sp>
    <dsp:sp modelId="{FFE3EF15-51E5-48F6-BB70-BC6F57B60D46}">
      <dsp:nvSpPr>
        <dsp:cNvPr id="0" name=""/>
        <dsp:cNvSpPr/>
      </dsp:nvSpPr>
      <dsp:spPr>
        <a:xfrm>
          <a:off x="5000817" y="1961619"/>
          <a:ext cx="2066257" cy="103312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a:t>Doctor</a:t>
          </a:r>
        </a:p>
      </dsp:txBody>
      <dsp:txXfrm>
        <a:off x="5000817" y="1961619"/>
        <a:ext cx="2066257" cy="10331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0E0D98-AFA2-414B-8762-0D07186F9FA6}">
      <dsp:nvSpPr>
        <dsp:cNvPr id="0" name=""/>
        <dsp:cNvSpPr/>
      </dsp:nvSpPr>
      <dsp:spPr>
        <a:xfrm>
          <a:off x="185279" y="611"/>
          <a:ext cx="2220241" cy="716003"/>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Set the context</a:t>
          </a:r>
        </a:p>
      </dsp:txBody>
      <dsp:txXfrm>
        <a:off x="206250" y="21582"/>
        <a:ext cx="2178299" cy="674061"/>
      </dsp:txXfrm>
    </dsp:sp>
    <dsp:sp modelId="{6AA151F6-5B61-4643-BDB1-DF1F5EC21CC9}">
      <dsp:nvSpPr>
        <dsp:cNvPr id="0" name=""/>
        <dsp:cNvSpPr/>
      </dsp:nvSpPr>
      <dsp:spPr>
        <a:xfrm rot="5400000">
          <a:off x="1161149" y="734515"/>
          <a:ext cx="268501" cy="322201"/>
        </a:xfrm>
        <a:prstGeom prst="rightArrow">
          <a:avLst>
            <a:gd name="adj1" fmla="val 60000"/>
            <a:gd name="adj2" fmla="val 5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b="1" kern="1200"/>
        </a:p>
      </dsp:txBody>
      <dsp:txXfrm rot="-5400000">
        <a:off x="1198739" y="761365"/>
        <a:ext cx="193321" cy="187951"/>
      </dsp:txXfrm>
    </dsp:sp>
    <dsp:sp modelId="{60AAE5D7-8C3E-4E2B-9917-5B22C917E8CD}">
      <dsp:nvSpPr>
        <dsp:cNvPr id="0" name=""/>
        <dsp:cNvSpPr/>
      </dsp:nvSpPr>
      <dsp:spPr>
        <a:xfrm>
          <a:off x="185279" y="1074617"/>
          <a:ext cx="2220241" cy="716003"/>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Cluster classes together based on shared relationships</a:t>
          </a:r>
        </a:p>
      </dsp:txBody>
      <dsp:txXfrm>
        <a:off x="206250" y="1095588"/>
        <a:ext cx="2178299" cy="674061"/>
      </dsp:txXfrm>
    </dsp:sp>
    <dsp:sp modelId="{6E428158-62D8-469F-A9BE-D40CDB572341}">
      <dsp:nvSpPr>
        <dsp:cNvPr id="0" name=""/>
        <dsp:cNvSpPr/>
      </dsp:nvSpPr>
      <dsp:spPr>
        <a:xfrm rot="5400000">
          <a:off x="1161149" y="1808521"/>
          <a:ext cx="268501" cy="322201"/>
        </a:xfrm>
        <a:prstGeom prst="rightArrow">
          <a:avLst>
            <a:gd name="adj1" fmla="val 60000"/>
            <a:gd name="adj2" fmla="val 5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b="1" kern="1200"/>
        </a:p>
      </dsp:txBody>
      <dsp:txXfrm rot="-5400000">
        <a:off x="1198739" y="1835371"/>
        <a:ext cx="193321" cy="187951"/>
      </dsp:txXfrm>
    </dsp:sp>
    <dsp:sp modelId="{E17D93C9-C1D7-40E2-8E2E-D93D40EE5856}">
      <dsp:nvSpPr>
        <dsp:cNvPr id="0" name=""/>
        <dsp:cNvSpPr/>
      </dsp:nvSpPr>
      <dsp:spPr>
        <a:xfrm>
          <a:off x="185279" y="2148623"/>
          <a:ext cx="2220241" cy="716003"/>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Create packages from the clusters</a:t>
          </a:r>
        </a:p>
      </dsp:txBody>
      <dsp:txXfrm>
        <a:off x="206250" y="2169594"/>
        <a:ext cx="2178299" cy="674061"/>
      </dsp:txXfrm>
    </dsp:sp>
    <dsp:sp modelId="{E6E0542F-454B-4CDF-AB2E-EDBAB392AE61}">
      <dsp:nvSpPr>
        <dsp:cNvPr id="0" name=""/>
        <dsp:cNvSpPr/>
      </dsp:nvSpPr>
      <dsp:spPr>
        <a:xfrm rot="5400000">
          <a:off x="1161149" y="2882527"/>
          <a:ext cx="268501" cy="322201"/>
        </a:xfrm>
        <a:prstGeom prst="rightArrow">
          <a:avLst>
            <a:gd name="adj1" fmla="val 60000"/>
            <a:gd name="adj2" fmla="val 5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b="1" kern="1200"/>
        </a:p>
      </dsp:txBody>
      <dsp:txXfrm rot="-5400000">
        <a:off x="1198739" y="2909377"/>
        <a:ext cx="193321" cy="187951"/>
      </dsp:txXfrm>
    </dsp:sp>
    <dsp:sp modelId="{0D506C4E-4772-44B9-96C3-184C17733835}">
      <dsp:nvSpPr>
        <dsp:cNvPr id="0" name=""/>
        <dsp:cNvSpPr/>
      </dsp:nvSpPr>
      <dsp:spPr>
        <a:xfrm>
          <a:off x="185279" y="3222629"/>
          <a:ext cx="2220241" cy="716003"/>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Identify dependency relationships among packages</a:t>
          </a:r>
        </a:p>
      </dsp:txBody>
      <dsp:txXfrm>
        <a:off x="206250" y="3243600"/>
        <a:ext cx="2178299" cy="674061"/>
      </dsp:txXfrm>
    </dsp:sp>
    <dsp:sp modelId="{B34F975E-3051-4A51-9BF8-CAD87482E865}">
      <dsp:nvSpPr>
        <dsp:cNvPr id="0" name=""/>
        <dsp:cNvSpPr/>
      </dsp:nvSpPr>
      <dsp:spPr>
        <a:xfrm rot="5400000">
          <a:off x="1161149" y="3956533"/>
          <a:ext cx="268501" cy="322201"/>
        </a:xfrm>
        <a:prstGeom prst="rightArrow">
          <a:avLst>
            <a:gd name="adj1" fmla="val 60000"/>
            <a:gd name="adj2" fmla="val 5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b="1" kern="1200"/>
        </a:p>
      </dsp:txBody>
      <dsp:txXfrm rot="-5400000">
        <a:off x="1198739" y="3983383"/>
        <a:ext cx="193321" cy="187951"/>
      </dsp:txXfrm>
    </dsp:sp>
    <dsp:sp modelId="{4E97AF1D-1832-4083-B83F-323138DA70C2}">
      <dsp:nvSpPr>
        <dsp:cNvPr id="0" name=""/>
        <dsp:cNvSpPr/>
      </dsp:nvSpPr>
      <dsp:spPr>
        <a:xfrm>
          <a:off x="185279" y="4296635"/>
          <a:ext cx="2220241" cy="716003"/>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Lay out and draw the diagram including only the packages and their dependencies</a:t>
          </a:r>
        </a:p>
      </dsp:txBody>
      <dsp:txXfrm>
        <a:off x="206250" y="4317606"/>
        <a:ext cx="2178299" cy="67406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2E412-AF6E-4368-8CE6-F3740DE76C61}" type="datetimeFigureOut">
              <a:rPr lang="id-ID" smtClean="0"/>
              <a:t>07/04/2021</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2155C6-5DCB-4C40-B171-89DD4185B275}" type="slidenum">
              <a:rPr lang="id-ID" smtClean="0"/>
              <a:t>‹#›</a:t>
            </a:fld>
            <a:endParaRPr lang="id-ID"/>
          </a:p>
        </p:txBody>
      </p:sp>
    </p:spTree>
    <p:extLst>
      <p:ext uri="{BB962C8B-B14F-4D97-AF65-F5344CB8AC3E}">
        <p14:creationId xmlns:p14="http://schemas.microsoft.com/office/powerpoint/2010/main" val="982568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24580" name="Slide Number Placeholder 3"/>
          <p:cNvSpPr>
            <a:spLocks noGrp="1"/>
          </p:cNvSpPr>
          <p:nvPr>
            <p:ph type="sldNum" sz="quarter" idx="5"/>
          </p:nvPr>
        </p:nvSpPr>
        <p:spPr bwMode="auto">
          <a:noFill/>
          <a:ln>
            <a:miter lim="800000"/>
            <a:headEnd/>
            <a:tailEnd/>
          </a:ln>
        </p:spPr>
        <p:txBody>
          <a:bodyPr/>
          <a:lstStyle/>
          <a:p>
            <a:fld id="{2559A172-75F6-434C-AE3F-37C4A5FC0DB6}" type="slidenum">
              <a:rPr lang="en-US" smtClean="0"/>
              <a:pPr/>
              <a:t>4</a:t>
            </a:fld>
            <a:endParaRPr lang="en-US"/>
          </a:p>
        </p:txBody>
      </p:sp>
    </p:spTree>
    <p:extLst>
      <p:ext uri="{BB962C8B-B14F-4D97-AF65-F5344CB8AC3E}">
        <p14:creationId xmlns:p14="http://schemas.microsoft.com/office/powerpoint/2010/main" val="1978111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2155C6-5DCB-4C40-B171-89DD4185B275}" type="slidenum">
              <a:rPr lang="id-ID" smtClean="0"/>
              <a:t>55</a:t>
            </a:fld>
            <a:endParaRPr lang="id-ID"/>
          </a:p>
        </p:txBody>
      </p:sp>
    </p:spTree>
    <p:extLst>
      <p:ext uri="{BB962C8B-B14F-4D97-AF65-F5344CB8AC3E}">
        <p14:creationId xmlns:p14="http://schemas.microsoft.com/office/powerpoint/2010/main" val="29659699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07/04/2021</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07/04/2021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07/04/2021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000000"/>
                </a:solidFill>
              </a:rPr>
              <a:t>Bina Nusantara University</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CB3E5453-85FB-4606-9A9E-A68E9CB37BA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48283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07/04/2021</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07/04/2021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07/04/2021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07/04/2021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07/04/2021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07/04/2021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07/04/2021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07/04/2021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07/04/2021</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ctrTitle"/>
          </p:nvPr>
        </p:nvSpPr>
        <p:spPr>
          <a:xfrm>
            <a:off x="1676400" y="3352800"/>
            <a:ext cx="7467600" cy="2384425"/>
          </a:xfrm>
          <a:noFill/>
        </p:spPr>
        <p:txBody>
          <a:bodyPr>
            <a:normAutofit fontScale="90000"/>
          </a:bodyPr>
          <a:lstStyle/>
          <a:p>
            <a:r>
              <a:rPr lang="en-US" sz="3600" dirty="0">
                <a:solidFill>
                  <a:srgbClr val="FFFFFF"/>
                </a:solidFill>
              </a:rPr>
              <a:t>COMP6115</a:t>
            </a:r>
            <a:br>
              <a:rPr lang="en-US" sz="3600" dirty="0">
                <a:solidFill>
                  <a:srgbClr val="FFFFFF"/>
                </a:solidFill>
              </a:rPr>
            </a:br>
            <a:r>
              <a:rPr lang="en-US" sz="3600" dirty="0">
                <a:solidFill>
                  <a:srgbClr val="FFFFFF"/>
                </a:solidFill>
              </a:rPr>
              <a:t> </a:t>
            </a:r>
            <a:br>
              <a:rPr lang="en-US" sz="3600" dirty="0">
                <a:solidFill>
                  <a:srgbClr val="FFFFFF"/>
                </a:solidFill>
              </a:rPr>
            </a:br>
            <a:r>
              <a:rPr lang="en-US" sz="3600" dirty="0">
                <a:solidFill>
                  <a:srgbClr val="FFFFFF"/>
                </a:solidFill>
              </a:rPr>
              <a:t>Object Oriented Analysis and Design</a:t>
            </a:r>
            <a:br>
              <a:rPr lang="en-US" sz="3600" dirty="0">
                <a:solidFill>
                  <a:srgbClr val="FFFFFF"/>
                </a:solidFill>
              </a:rPr>
            </a:br>
            <a:br>
              <a:rPr lang="en-AU" sz="4000" dirty="0"/>
            </a:br>
            <a:br>
              <a:rPr lang="en-AU" dirty="0">
                <a:solidFill>
                  <a:schemeClr val="bg1"/>
                </a:solidFill>
              </a:rPr>
            </a:br>
            <a:br>
              <a:rPr lang="en-AU" dirty="0">
                <a:solidFill>
                  <a:schemeClr val="bg1"/>
                </a:solidFill>
              </a:rPr>
            </a:br>
            <a:r>
              <a:rPr lang="en-US" sz="2800" dirty="0">
                <a:solidFill>
                  <a:schemeClr val="bg1"/>
                </a:solidFill>
              </a:rPr>
              <a:t>Session  #7</a:t>
            </a: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672" y="152400"/>
            <a:ext cx="5314528" cy="1143000"/>
          </a:xfrm>
        </p:spPr>
        <p:txBody>
          <a:bodyPr>
            <a:noAutofit/>
          </a:bodyPr>
          <a:lstStyle/>
          <a:p>
            <a:r>
              <a:rPr lang="en-US" sz="3600" dirty="0">
                <a:latin typeface="Times New Roman" panose="02020603050405020304" pitchFamily="18" charset="0"/>
                <a:cs typeface="Times New Roman" panose="02020603050405020304" pitchFamily="18" charset="0"/>
              </a:rPr>
              <a:t>Verifying &amp; Validating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the Analysis Models</a:t>
            </a:r>
          </a:p>
        </p:txBody>
      </p:sp>
      <p:sp>
        <p:nvSpPr>
          <p:cNvPr id="3" name="Content Placeholder 2"/>
          <p:cNvSpPr>
            <a:spLocks noGrp="1"/>
          </p:cNvSpPr>
          <p:nvPr>
            <p:ph idx="1"/>
          </p:nvPr>
        </p:nvSpPr>
        <p:spPr>
          <a:xfrm>
            <a:off x="1143000" y="1692349"/>
            <a:ext cx="7467600" cy="4632251"/>
          </a:xfrm>
        </p:spPr>
        <p:txBody>
          <a:bodyPr>
            <a:normAutofit/>
          </a:bodyPr>
          <a:lstStyle/>
          <a:p>
            <a:r>
              <a:rPr lang="en-US" sz="2400" b="1" dirty="0">
                <a:latin typeface="Times New Roman" panose="02020603050405020304" pitchFamily="18" charset="0"/>
                <a:cs typeface="Times New Roman" panose="02020603050405020304" pitchFamily="18" charset="0"/>
              </a:rPr>
              <a:t>Do the analysis models accurately represent the problem domain?</a:t>
            </a:r>
          </a:p>
          <a:p>
            <a:pPr marL="457200" lvl="1" indent="0">
              <a:buNone/>
            </a:pPr>
            <a:r>
              <a:rPr lang="en-US" sz="2400" dirty="0">
                <a:latin typeface="Times New Roman" panose="02020603050405020304" pitchFamily="18" charset="0"/>
                <a:cs typeface="Times New Roman" panose="02020603050405020304" pitchFamily="18" charset="0"/>
              </a:rPr>
              <a:t>Test the consistency and relationship of each model</a:t>
            </a:r>
          </a:p>
          <a:p>
            <a:pPr marL="457200" lvl="1" indent="0">
              <a:buNone/>
            </a:pP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Example: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Activity Diagrams, Use-Case Descriptions, and Use-Case Diagrams should all describe the same functional requirements</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Balance the models to ensure consistency between them</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5549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9F510C-C29C-444D-9757-858F3787EF63}"/>
              </a:ext>
            </a:extLst>
          </p:cNvPr>
          <p:cNvSpPr>
            <a:spLocks noGrp="1"/>
          </p:cNvSpPr>
          <p:nvPr>
            <p:ph type="title"/>
          </p:nvPr>
        </p:nvSpPr>
        <p:spPr/>
        <p:txBody>
          <a:bodyPr/>
          <a:lstStyle/>
          <a:p>
            <a:r>
              <a:rPr lang="en-US" dirty="0"/>
              <a:t>Balancing between Functional, Structural, Behavioral Models</a:t>
            </a:r>
          </a:p>
        </p:txBody>
      </p:sp>
      <p:sp>
        <p:nvSpPr>
          <p:cNvPr id="5" name="Text Placeholder 4">
            <a:extLst>
              <a:ext uri="{FF2B5EF4-FFF2-40B4-BE49-F238E27FC236}">
                <a16:creationId xmlns:a16="http://schemas.microsoft.com/office/drawing/2014/main" id="{F457EA61-D4DD-4487-A994-353B4CD5483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43317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2900" y="266700"/>
            <a:ext cx="6032500" cy="1028700"/>
          </a:xfrm>
        </p:spPr>
        <p:txBody>
          <a:bodyPr>
            <a:noAutofit/>
          </a:bodyPr>
          <a:lstStyle/>
          <a:p>
            <a:r>
              <a:rPr lang="en-US" sz="3600" dirty="0">
                <a:latin typeface="Times New Roman" panose="02020603050405020304" pitchFamily="18" charset="0"/>
                <a:cs typeface="Times New Roman" panose="02020603050405020304" pitchFamily="18" charset="0"/>
              </a:rPr>
              <a:t>Balancing Functional &amp;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Structural Models</a:t>
            </a:r>
          </a:p>
        </p:txBody>
      </p:sp>
      <p:sp>
        <p:nvSpPr>
          <p:cNvPr id="3" name="Content Placeholder 2"/>
          <p:cNvSpPr>
            <a:spLocks noGrp="1"/>
          </p:cNvSpPr>
          <p:nvPr>
            <p:ph idx="1"/>
          </p:nvPr>
        </p:nvSpPr>
        <p:spPr>
          <a:xfrm>
            <a:off x="1143000" y="1752600"/>
            <a:ext cx="7391400" cy="2362200"/>
          </a:xfrm>
        </p:spPr>
        <p:txBody>
          <a:bodyPr>
            <a:noAutofit/>
          </a:bodyPr>
          <a:lstStyle/>
          <a:p>
            <a:pPr marL="457200" lvl="1" indent="0" algn="ctr">
              <a:buNone/>
            </a:pPr>
            <a:r>
              <a:rPr lang="en-US" sz="3600" dirty="0">
                <a:latin typeface="Times New Roman" panose="02020603050405020304" pitchFamily="18" charset="0"/>
                <a:cs typeface="Times New Roman" panose="02020603050405020304" pitchFamily="18" charset="0"/>
              </a:rPr>
              <a:t>To </a:t>
            </a:r>
            <a:r>
              <a:rPr lang="en-US" sz="3600" b="1" dirty="0">
                <a:latin typeface="Times New Roman" panose="02020603050405020304" pitchFamily="18" charset="0"/>
                <a:cs typeface="Times New Roman" panose="02020603050405020304" pitchFamily="18" charset="0"/>
              </a:rPr>
              <a:t>balance</a:t>
            </a:r>
            <a:r>
              <a:rPr lang="en-US" sz="3600" dirty="0">
                <a:latin typeface="Times New Roman" panose="02020603050405020304" pitchFamily="18" charset="0"/>
                <a:cs typeface="Times New Roman" panose="02020603050405020304" pitchFamily="18" charset="0"/>
              </a:rPr>
              <a:t> the </a:t>
            </a:r>
            <a:r>
              <a:rPr lang="en-US" sz="3600" b="1" dirty="0">
                <a:latin typeface="Times New Roman" panose="02020603050405020304" pitchFamily="18" charset="0"/>
                <a:cs typeface="Times New Roman" panose="02020603050405020304" pitchFamily="18" charset="0"/>
              </a:rPr>
              <a:t>functional</a:t>
            </a:r>
            <a:r>
              <a:rPr lang="en-US" sz="3600" dirty="0">
                <a:latin typeface="Times New Roman" panose="02020603050405020304" pitchFamily="18" charset="0"/>
                <a:cs typeface="Times New Roman" panose="02020603050405020304" pitchFamily="18" charset="0"/>
              </a:rPr>
              <a:t> and </a:t>
            </a:r>
            <a:r>
              <a:rPr lang="en-US" sz="3600" b="1" dirty="0">
                <a:latin typeface="Times New Roman" panose="02020603050405020304" pitchFamily="18" charset="0"/>
                <a:cs typeface="Times New Roman" panose="02020603050405020304" pitchFamily="18" charset="0"/>
              </a:rPr>
              <a:t>structural models</a:t>
            </a:r>
            <a:r>
              <a:rPr lang="en-US" sz="3600" dirty="0">
                <a:latin typeface="Times New Roman" panose="02020603050405020304" pitchFamily="18" charset="0"/>
                <a:cs typeface="Times New Roman" panose="02020603050405020304" pitchFamily="18" charset="0"/>
              </a:rPr>
              <a:t>, we must </a:t>
            </a:r>
            <a:r>
              <a:rPr lang="en-US" sz="3600" b="1" dirty="0">
                <a:latin typeface="Times New Roman" panose="02020603050405020304" pitchFamily="18" charset="0"/>
                <a:cs typeface="Times New Roman" panose="02020603050405020304" pitchFamily="18" charset="0"/>
              </a:rPr>
              <a:t>ensure</a:t>
            </a:r>
            <a:r>
              <a:rPr lang="en-US" sz="3600" dirty="0">
                <a:latin typeface="Times New Roman" panose="02020603050405020304" pitchFamily="18" charset="0"/>
                <a:cs typeface="Times New Roman" panose="02020603050405020304" pitchFamily="18" charset="0"/>
              </a:rPr>
              <a:t> that the </a:t>
            </a:r>
            <a:r>
              <a:rPr lang="en-US" sz="3600" b="1" dirty="0">
                <a:latin typeface="Times New Roman" panose="02020603050405020304" pitchFamily="18" charset="0"/>
                <a:cs typeface="Times New Roman" panose="02020603050405020304" pitchFamily="18" charset="0"/>
              </a:rPr>
              <a:t>two sets of models</a:t>
            </a:r>
            <a:r>
              <a:rPr lang="en-US" sz="3600" dirty="0">
                <a:latin typeface="Times New Roman" panose="02020603050405020304" pitchFamily="18" charset="0"/>
                <a:cs typeface="Times New Roman" panose="02020603050405020304" pitchFamily="18" charset="0"/>
              </a:rPr>
              <a:t> are </a:t>
            </a:r>
            <a:r>
              <a:rPr lang="en-US" sz="3600" b="1" dirty="0">
                <a:latin typeface="Times New Roman" panose="02020603050405020304" pitchFamily="18" charset="0"/>
                <a:cs typeface="Times New Roman" panose="02020603050405020304" pitchFamily="18" charset="0"/>
              </a:rPr>
              <a:t>consistent</a:t>
            </a:r>
            <a:r>
              <a:rPr lang="en-US" sz="3600" dirty="0">
                <a:latin typeface="Times New Roman" panose="02020603050405020304" pitchFamily="18" charset="0"/>
                <a:cs typeface="Times New Roman" panose="02020603050405020304" pitchFamily="18" charset="0"/>
              </a:rPr>
              <a:t> with each other.</a:t>
            </a:r>
          </a:p>
        </p:txBody>
      </p:sp>
      <p:grpSp>
        <p:nvGrpSpPr>
          <p:cNvPr id="12" name="Group 11">
            <a:extLst>
              <a:ext uri="{FF2B5EF4-FFF2-40B4-BE49-F238E27FC236}">
                <a16:creationId xmlns:a16="http://schemas.microsoft.com/office/drawing/2014/main" id="{EA6415DE-F833-4BEE-9B3D-7C4980A9C4F0}"/>
              </a:ext>
            </a:extLst>
          </p:cNvPr>
          <p:cNvGrpSpPr/>
          <p:nvPr/>
        </p:nvGrpSpPr>
        <p:grpSpPr>
          <a:xfrm>
            <a:off x="2590800" y="4417291"/>
            <a:ext cx="5029200" cy="1981200"/>
            <a:chOff x="1295400" y="4419600"/>
            <a:chExt cx="5029200" cy="1981200"/>
          </a:xfrm>
        </p:grpSpPr>
        <p:sp>
          <p:nvSpPr>
            <p:cNvPr id="11" name="Rectangle: Rounded Corners 10">
              <a:extLst>
                <a:ext uri="{FF2B5EF4-FFF2-40B4-BE49-F238E27FC236}">
                  <a16:creationId xmlns:a16="http://schemas.microsoft.com/office/drawing/2014/main" id="{24CDFF96-463C-40DD-8039-48289C9FD384}"/>
                </a:ext>
              </a:extLst>
            </p:cNvPr>
            <p:cNvSpPr/>
            <p:nvPr/>
          </p:nvSpPr>
          <p:spPr>
            <a:xfrm>
              <a:off x="1295400" y="4419600"/>
              <a:ext cx="5029200" cy="1981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CBCEFD8-47DE-428B-B733-73B6C6AD7EAE}"/>
                </a:ext>
              </a:extLst>
            </p:cNvPr>
            <p:cNvGrpSpPr/>
            <p:nvPr/>
          </p:nvGrpSpPr>
          <p:grpSpPr>
            <a:xfrm>
              <a:off x="1447800" y="4648200"/>
              <a:ext cx="4579224" cy="923330"/>
              <a:chOff x="1495919" y="4232564"/>
              <a:chExt cx="4579224" cy="923330"/>
            </a:xfrm>
          </p:grpSpPr>
          <p:sp>
            <p:nvSpPr>
              <p:cNvPr id="4" name="TextBox 3">
                <a:extLst>
                  <a:ext uri="{FF2B5EF4-FFF2-40B4-BE49-F238E27FC236}">
                    <a16:creationId xmlns:a16="http://schemas.microsoft.com/office/drawing/2014/main" id="{CD27B2FE-99F1-4C6D-90BB-BAFA26185538}"/>
                  </a:ext>
                </a:extLst>
              </p:cNvPr>
              <p:cNvSpPr txBox="1"/>
              <p:nvPr/>
            </p:nvSpPr>
            <p:spPr>
              <a:xfrm>
                <a:off x="1495919" y="4232564"/>
                <a:ext cx="2245102" cy="923330"/>
              </a:xfrm>
              <a:prstGeom prst="rect">
                <a:avLst/>
              </a:prstGeom>
              <a:noFill/>
              <a:ln>
                <a:solidFill>
                  <a:schemeClr val="accent1"/>
                </a:solidFill>
              </a:ln>
            </p:spPr>
            <p:txBody>
              <a:bodyPr wrap="none" rtlCol="0">
                <a:spAutoFit/>
              </a:bodyPr>
              <a:lstStyle/>
              <a:p>
                <a:pPr algn="ctr"/>
                <a:r>
                  <a:rPr lang="en-US" dirty="0"/>
                  <a:t>Activity Diagrams</a:t>
                </a:r>
              </a:p>
              <a:p>
                <a:pPr algn="ctr"/>
                <a:r>
                  <a:rPr lang="en-US" dirty="0"/>
                  <a:t>Use Case Descriptions</a:t>
                </a:r>
              </a:p>
              <a:p>
                <a:pPr algn="ctr"/>
                <a:r>
                  <a:rPr lang="en-US" dirty="0"/>
                  <a:t>Use case Diagrams</a:t>
                </a:r>
              </a:p>
            </p:txBody>
          </p:sp>
          <p:sp>
            <p:nvSpPr>
              <p:cNvPr id="5" name="TextBox 4">
                <a:extLst>
                  <a:ext uri="{FF2B5EF4-FFF2-40B4-BE49-F238E27FC236}">
                    <a16:creationId xmlns:a16="http://schemas.microsoft.com/office/drawing/2014/main" id="{ACF7A6EF-8584-47C5-BD6E-4805A006D77E}"/>
                  </a:ext>
                </a:extLst>
              </p:cNvPr>
              <p:cNvSpPr txBox="1"/>
              <p:nvPr/>
            </p:nvSpPr>
            <p:spPr>
              <a:xfrm>
                <a:off x="4495800" y="4371063"/>
                <a:ext cx="1579343" cy="646331"/>
              </a:xfrm>
              <a:prstGeom prst="rect">
                <a:avLst/>
              </a:prstGeom>
              <a:noFill/>
              <a:ln>
                <a:solidFill>
                  <a:schemeClr val="accent1"/>
                </a:solidFill>
              </a:ln>
            </p:spPr>
            <p:txBody>
              <a:bodyPr wrap="none" rtlCol="0">
                <a:spAutoFit/>
              </a:bodyPr>
              <a:lstStyle/>
              <a:p>
                <a:pPr algn="ctr"/>
                <a:r>
                  <a:rPr lang="en-US" dirty="0"/>
                  <a:t>CRC Cards</a:t>
                </a:r>
              </a:p>
              <a:p>
                <a:pPr algn="ctr"/>
                <a:r>
                  <a:rPr lang="en-US" dirty="0"/>
                  <a:t>Class Diagrams</a:t>
                </a:r>
              </a:p>
            </p:txBody>
          </p:sp>
          <p:cxnSp>
            <p:nvCxnSpPr>
              <p:cNvPr id="7" name="Straight Connector 6">
                <a:extLst>
                  <a:ext uri="{FF2B5EF4-FFF2-40B4-BE49-F238E27FC236}">
                    <a16:creationId xmlns:a16="http://schemas.microsoft.com/office/drawing/2014/main" id="{98209C5E-2AE5-4353-AEB6-B84FA0735474}"/>
                  </a:ext>
                </a:extLst>
              </p:cNvPr>
              <p:cNvCxnSpPr>
                <a:stCxn id="4" idx="3"/>
                <a:endCxn id="5" idx="1"/>
              </p:cNvCxnSpPr>
              <p:nvPr/>
            </p:nvCxnSpPr>
            <p:spPr>
              <a:xfrm>
                <a:off x="3741021" y="4694229"/>
                <a:ext cx="754779"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C6A9C6EC-0D33-49F3-B37B-8CB2110343D0}"/>
                </a:ext>
              </a:extLst>
            </p:cNvPr>
            <p:cNvSpPr txBox="1"/>
            <p:nvPr/>
          </p:nvSpPr>
          <p:spPr>
            <a:xfrm>
              <a:off x="1503962" y="5684799"/>
              <a:ext cx="4572000" cy="646331"/>
            </a:xfrm>
            <a:prstGeom prst="rect">
              <a:avLst/>
            </a:prstGeom>
            <a:noFill/>
          </p:spPr>
          <p:txBody>
            <a:bodyPr wrap="square">
              <a:spAutoFit/>
            </a:bodyPr>
            <a:lstStyle/>
            <a:p>
              <a:pPr algn="ctr"/>
              <a:r>
                <a:rPr lang="en-US" sz="1800" b="0" i="0" u="none" strike="noStrike" baseline="0" dirty="0">
                  <a:latin typeface="MinionPro-Regular"/>
                </a:rPr>
                <a:t>represent the</a:t>
              </a:r>
            </a:p>
            <a:p>
              <a:pPr algn="ctr"/>
              <a:r>
                <a:rPr lang="en-US" sz="1800" b="0" i="0" u="none" strike="noStrike" baseline="0" dirty="0">
                  <a:latin typeface="MinionPro-Regular"/>
                </a:rPr>
                <a:t>evolving model of the problem domain</a:t>
              </a:r>
              <a:endParaRPr lang="en-US" dirty="0"/>
            </a:p>
          </p:txBody>
        </p:sp>
      </p:grpSp>
    </p:spTree>
    <p:extLst>
      <p:ext uri="{BB962C8B-B14F-4D97-AF65-F5344CB8AC3E}">
        <p14:creationId xmlns:p14="http://schemas.microsoft.com/office/powerpoint/2010/main" val="138408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00DC0C-9701-44CC-A560-B6F8812CCF6B}"/>
              </a:ext>
            </a:extLst>
          </p:cNvPr>
          <p:cNvPicPr>
            <a:picLocks noChangeAspect="1"/>
          </p:cNvPicPr>
          <p:nvPr/>
        </p:nvPicPr>
        <p:blipFill>
          <a:blip r:embed="rId2"/>
          <a:stretch>
            <a:fillRect/>
          </a:stretch>
        </p:blipFill>
        <p:spPr>
          <a:xfrm>
            <a:off x="0" y="0"/>
            <a:ext cx="9144000" cy="5481961"/>
          </a:xfrm>
          <a:prstGeom prst="rect">
            <a:avLst/>
          </a:prstGeom>
        </p:spPr>
      </p:pic>
      <p:sp>
        <p:nvSpPr>
          <p:cNvPr id="6" name="Content Placeholder 2">
            <a:extLst>
              <a:ext uri="{FF2B5EF4-FFF2-40B4-BE49-F238E27FC236}">
                <a16:creationId xmlns:a16="http://schemas.microsoft.com/office/drawing/2014/main" id="{E4D217AC-686A-4A62-9664-0CC5BA7677A7}"/>
              </a:ext>
            </a:extLst>
          </p:cNvPr>
          <p:cNvSpPr>
            <a:spLocks noGrp="1"/>
          </p:cNvSpPr>
          <p:nvPr>
            <p:ph idx="1"/>
          </p:nvPr>
        </p:nvSpPr>
        <p:spPr>
          <a:xfrm>
            <a:off x="876300" y="5574325"/>
            <a:ext cx="7391400" cy="1207475"/>
          </a:xfrm>
        </p:spPr>
        <p:txBody>
          <a:bodyPr>
            <a:noAutofit/>
          </a:bodyPr>
          <a:lstStyle/>
          <a:p>
            <a:pPr marL="457200" lvl="1" indent="0" algn="ctr">
              <a:buNone/>
            </a:pPr>
            <a:r>
              <a:rPr lang="en-US" sz="2400" dirty="0">
                <a:latin typeface="Times New Roman" panose="02020603050405020304" pitchFamily="18" charset="0"/>
                <a:cs typeface="Times New Roman" panose="02020603050405020304" pitchFamily="18" charset="0"/>
              </a:rPr>
              <a:t>To </a:t>
            </a:r>
            <a:r>
              <a:rPr lang="en-US" sz="2400" b="1" dirty="0">
                <a:latin typeface="Times New Roman" panose="02020603050405020304" pitchFamily="18" charset="0"/>
                <a:cs typeface="Times New Roman" panose="02020603050405020304" pitchFamily="18" charset="0"/>
              </a:rPr>
              <a:t>balance</a:t>
            </a:r>
            <a:r>
              <a:rPr lang="en-US" sz="2400" dirty="0">
                <a:latin typeface="Times New Roman" panose="02020603050405020304" pitchFamily="18" charset="0"/>
                <a:cs typeface="Times New Roman" panose="02020603050405020304" pitchFamily="18" charset="0"/>
              </a:rPr>
              <a:t> the </a:t>
            </a:r>
            <a:r>
              <a:rPr lang="en-US" sz="2400" b="1" dirty="0">
                <a:latin typeface="Times New Roman" panose="02020603050405020304" pitchFamily="18" charset="0"/>
                <a:cs typeface="Times New Roman" panose="02020603050405020304" pitchFamily="18" charset="0"/>
              </a:rPr>
              <a:t>functional</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structural models</a:t>
            </a:r>
            <a:r>
              <a:rPr lang="en-US" sz="2400" dirty="0">
                <a:latin typeface="Times New Roman" panose="02020603050405020304" pitchFamily="18" charset="0"/>
                <a:cs typeface="Times New Roman" panose="02020603050405020304" pitchFamily="18" charset="0"/>
              </a:rPr>
              <a:t>, we must </a:t>
            </a:r>
            <a:r>
              <a:rPr lang="en-US" sz="2400" b="1" dirty="0">
                <a:latin typeface="Times New Roman" panose="02020603050405020304" pitchFamily="18" charset="0"/>
                <a:cs typeface="Times New Roman" panose="02020603050405020304" pitchFamily="18" charset="0"/>
              </a:rPr>
              <a:t>ensure</a:t>
            </a:r>
            <a:r>
              <a:rPr lang="en-US" sz="2400" dirty="0">
                <a:latin typeface="Times New Roman" panose="02020603050405020304" pitchFamily="18" charset="0"/>
                <a:cs typeface="Times New Roman" panose="02020603050405020304" pitchFamily="18" charset="0"/>
              </a:rPr>
              <a:t> that the </a:t>
            </a:r>
            <a:r>
              <a:rPr lang="en-US" sz="2400" b="1" dirty="0">
                <a:latin typeface="Times New Roman" panose="02020603050405020304" pitchFamily="18" charset="0"/>
                <a:cs typeface="Times New Roman" panose="02020603050405020304" pitchFamily="18" charset="0"/>
              </a:rPr>
              <a:t>two sets of models</a:t>
            </a:r>
            <a:r>
              <a:rPr lang="en-US" sz="2400" dirty="0">
                <a:latin typeface="Times New Roman" panose="02020603050405020304" pitchFamily="18" charset="0"/>
                <a:cs typeface="Times New Roman" panose="02020603050405020304" pitchFamily="18" charset="0"/>
              </a:rPr>
              <a:t> are </a:t>
            </a:r>
            <a:r>
              <a:rPr lang="en-US" sz="2400" b="1" dirty="0">
                <a:latin typeface="Times New Roman" panose="02020603050405020304" pitchFamily="18" charset="0"/>
                <a:cs typeface="Times New Roman" panose="02020603050405020304" pitchFamily="18" charset="0"/>
              </a:rPr>
              <a:t>consistent</a:t>
            </a:r>
            <a:r>
              <a:rPr lang="en-US" sz="2400" dirty="0">
                <a:latin typeface="Times New Roman" panose="02020603050405020304" pitchFamily="18" charset="0"/>
                <a:cs typeface="Times New Roman" panose="02020603050405020304" pitchFamily="18" charset="0"/>
              </a:rPr>
              <a:t> with each other.</a:t>
            </a:r>
          </a:p>
        </p:txBody>
      </p:sp>
    </p:spTree>
    <p:extLst>
      <p:ext uri="{BB962C8B-B14F-4D97-AF65-F5344CB8AC3E}">
        <p14:creationId xmlns:p14="http://schemas.microsoft.com/office/powerpoint/2010/main" val="1918957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2900" y="266700"/>
            <a:ext cx="6032500" cy="1028700"/>
          </a:xfrm>
        </p:spPr>
        <p:txBody>
          <a:bodyPr>
            <a:noAutofit/>
          </a:bodyPr>
          <a:lstStyle/>
          <a:p>
            <a:r>
              <a:rPr lang="en-US" sz="3600" b="0" dirty="0">
                <a:latin typeface="Times New Roman" panose="02020603050405020304" pitchFamily="18" charset="0"/>
                <a:cs typeface="Times New Roman" panose="02020603050405020304" pitchFamily="18" charset="0"/>
              </a:rPr>
              <a:t>Balancing Functional &amp; </a:t>
            </a:r>
            <a:br>
              <a:rPr lang="en-US" sz="3600" b="0" dirty="0">
                <a:latin typeface="Times New Roman" panose="02020603050405020304" pitchFamily="18" charset="0"/>
                <a:cs typeface="Times New Roman" panose="02020603050405020304" pitchFamily="18" charset="0"/>
              </a:rPr>
            </a:br>
            <a:r>
              <a:rPr lang="en-US" sz="3600" u="sng" dirty="0">
                <a:latin typeface="Times New Roman" panose="02020603050405020304" pitchFamily="18" charset="0"/>
                <a:cs typeface="Times New Roman" panose="02020603050405020304" pitchFamily="18" charset="0"/>
              </a:rPr>
              <a:t>Structural Models</a:t>
            </a:r>
          </a:p>
        </p:txBody>
      </p:sp>
      <p:sp>
        <p:nvSpPr>
          <p:cNvPr id="3" name="Content Placeholder 2"/>
          <p:cNvSpPr>
            <a:spLocks noGrp="1"/>
          </p:cNvSpPr>
          <p:nvPr>
            <p:ph idx="1"/>
          </p:nvPr>
        </p:nvSpPr>
        <p:spPr>
          <a:xfrm>
            <a:off x="1295400" y="1866900"/>
            <a:ext cx="7391400" cy="4724400"/>
          </a:xfrm>
        </p:spPr>
        <p:txBody>
          <a:bodyPr>
            <a:noAutofit/>
          </a:bodyPr>
          <a:lstStyle/>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Every </a:t>
            </a:r>
            <a:r>
              <a:rPr lang="en-US" b="1" dirty="0">
                <a:latin typeface="Times New Roman" panose="02020603050405020304" pitchFamily="18" charset="0"/>
                <a:cs typeface="Times New Roman" panose="02020603050405020304" pitchFamily="18" charset="0"/>
              </a:rPr>
              <a:t>class on a class diagram and every CRC card</a:t>
            </a:r>
            <a:r>
              <a:rPr lang="en-US" dirty="0">
                <a:latin typeface="Times New Roman" panose="02020603050405020304" pitchFamily="18" charset="0"/>
                <a:cs typeface="Times New Roman" panose="02020603050405020304" pitchFamily="18" charset="0"/>
              </a:rPr>
              <a:t> must be associated with at least </a:t>
            </a:r>
            <a:r>
              <a:rPr lang="en-US" b="1" dirty="0">
                <a:latin typeface="Times New Roman" panose="02020603050405020304" pitchFamily="18" charset="0"/>
                <a:cs typeface="Times New Roman" panose="02020603050405020304" pitchFamily="18" charset="0"/>
              </a:rPr>
              <a:t>one use-case</a:t>
            </a:r>
            <a:r>
              <a:rPr lang="en-US" dirty="0">
                <a:latin typeface="Times New Roman" panose="02020603050405020304" pitchFamily="18" charset="0"/>
                <a:cs typeface="Times New Roman" panose="02020603050405020304" pitchFamily="18" charset="0"/>
              </a:rPr>
              <a:t>, and vice versa.</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Every activity in an </a:t>
            </a:r>
            <a:r>
              <a:rPr lang="en-US" b="1" dirty="0">
                <a:latin typeface="Times New Roman" panose="02020603050405020304" pitchFamily="18" charset="0"/>
                <a:cs typeface="Times New Roman" panose="02020603050405020304" pitchFamily="18" charset="0"/>
              </a:rPr>
              <a:t>activity diagram </a:t>
            </a:r>
            <a:r>
              <a:rPr lang="en-US" dirty="0">
                <a:latin typeface="Times New Roman" panose="02020603050405020304" pitchFamily="18" charset="0"/>
                <a:cs typeface="Times New Roman" panose="02020603050405020304" pitchFamily="18" charset="0"/>
              </a:rPr>
              <a:t>and every event in a </a:t>
            </a:r>
            <a:r>
              <a:rPr lang="en-US" b="1" dirty="0">
                <a:latin typeface="Times New Roman" panose="02020603050405020304" pitchFamily="18" charset="0"/>
                <a:cs typeface="Times New Roman" panose="02020603050405020304" pitchFamily="18" charset="0"/>
              </a:rPr>
              <a:t>use-case description </a:t>
            </a:r>
            <a:r>
              <a:rPr lang="en-US" dirty="0">
                <a:latin typeface="Times New Roman" panose="02020603050405020304" pitchFamily="18" charset="0"/>
                <a:cs typeface="Times New Roman" panose="02020603050405020304" pitchFamily="18" charset="0"/>
              </a:rPr>
              <a:t>should be related to one or more responsibilities on a </a:t>
            </a:r>
            <a:r>
              <a:rPr lang="en-US" b="1" dirty="0">
                <a:latin typeface="Times New Roman" panose="02020603050405020304" pitchFamily="18" charset="0"/>
                <a:cs typeface="Times New Roman" panose="02020603050405020304" pitchFamily="18" charset="0"/>
              </a:rPr>
              <a:t>CRC card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one or more operations in a class on a class diagram </a:t>
            </a:r>
            <a:r>
              <a:rPr lang="en-US" dirty="0">
                <a:latin typeface="Times New Roman" panose="02020603050405020304" pitchFamily="18" charset="0"/>
                <a:cs typeface="Times New Roman" panose="02020603050405020304" pitchFamily="18" charset="0"/>
              </a:rPr>
              <a:t>and vice versa.</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Every </a:t>
            </a:r>
            <a:r>
              <a:rPr lang="en-US" b="1" dirty="0">
                <a:latin typeface="Times New Roman" panose="02020603050405020304" pitchFamily="18" charset="0"/>
                <a:cs typeface="Times New Roman" panose="02020603050405020304" pitchFamily="18" charset="0"/>
              </a:rPr>
              <a:t>object node on an activity diagram </a:t>
            </a:r>
            <a:r>
              <a:rPr lang="en-US" dirty="0">
                <a:latin typeface="Times New Roman" panose="02020603050405020304" pitchFamily="18" charset="0"/>
                <a:cs typeface="Times New Roman" panose="02020603050405020304" pitchFamily="18" charset="0"/>
              </a:rPr>
              <a:t>must be associated with an </a:t>
            </a:r>
            <a:r>
              <a:rPr lang="en-US" b="1" dirty="0">
                <a:latin typeface="Times New Roman" panose="02020603050405020304" pitchFamily="18" charset="0"/>
                <a:cs typeface="Times New Roman" panose="02020603050405020304" pitchFamily="18" charset="0"/>
              </a:rPr>
              <a:t>instance of a class on a class diagram (i.e., an object) and a CRC card </a:t>
            </a:r>
            <a:r>
              <a:rPr lang="en-US" dirty="0">
                <a:latin typeface="Times New Roman" panose="02020603050405020304" pitchFamily="18" charset="0"/>
                <a:cs typeface="Times New Roman" panose="02020603050405020304" pitchFamily="18" charset="0"/>
              </a:rPr>
              <a:t>or </a:t>
            </a:r>
            <a:r>
              <a:rPr lang="en-US" b="1" dirty="0">
                <a:latin typeface="Times New Roman" panose="02020603050405020304" pitchFamily="18" charset="0"/>
                <a:cs typeface="Times New Roman" panose="02020603050405020304" pitchFamily="18" charset="0"/>
              </a:rPr>
              <a:t>an attribute contained in a class and on a CRC card</a:t>
            </a:r>
            <a:r>
              <a:rPr lang="en-US" dirty="0">
                <a:latin typeface="Times New Roman" panose="02020603050405020304" pitchFamily="18" charset="0"/>
                <a:cs typeface="Times New Roman" panose="02020603050405020304" pitchFamily="18" charset="0"/>
              </a:rPr>
              <a:t>.</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Every </a:t>
            </a:r>
            <a:r>
              <a:rPr lang="en-US" b="1" dirty="0">
                <a:latin typeface="Times New Roman" panose="02020603050405020304" pitchFamily="18" charset="0"/>
                <a:cs typeface="Times New Roman" panose="02020603050405020304" pitchFamily="18" charset="0"/>
              </a:rPr>
              <a:t>attribute and association/aggregation relationships contained on a CRC card </a:t>
            </a:r>
            <a:r>
              <a:rPr lang="en-US" dirty="0">
                <a:latin typeface="Times New Roman" panose="02020603050405020304" pitchFamily="18" charset="0"/>
                <a:cs typeface="Times New Roman" panose="02020603050405020304" pitchFamily="18" charset="0"/>
              </a:rPr>
              <a:t>(and connected to a class on a class diagram) should be </a:t>
            </a:r>
            <a:r>
              <a:rPr lang="en-US" b="1" dirty="0">
                <a:latin typeface="Times New Roman" panose="02020603050405020304" pitchFamily="18" charset="0"/>
                <a:cs typeface="Times New Roman" panose="02020603050405020304" pitchFamily="18" charset="0"/>
              </a:rPr>
              <a:t>related to the subject or object of an event in a use-case description</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96968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3BB89-3610-4E24-B2BC-8F161AB2F4C4}"/>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841721A4-DA68-48A7-9349-EA6B666126DF}"/>
              </a:ext>
            </a:extLst>
          </p:cNvPr>
          <p:cNvPicPr>
            <a:picLocks noChangeAspect="1"/>
          </p:cNvPicPr>
          <p:nvPr/>
        </p:nvPicPr>
        <p:blipFill>
          <a:blip r:embed="rId2"/>
          <a:stretch>
            <a:fillRect/>
          </a:stretch>
        </p:blipFill>
        <p:spPr>
          <a:xfrm>
            <a:off x="19050" y="0"/>
            <a:ext cx="9156796" cy="5181600"/>
          </a:xfrm>
          <a:prstGeom prst="rect">
            <a:avLst/>
          </a:prstGeom>
        </p:spPr>
      </p:pic>
      <p:sp>
        <p:nvSpPr>
          <p:cNvPr id="6" name="Content Placeholder 2">
            <a:extLst>
              <a:ext uri="{FF2B5EF4-FFF2-40B4-BE49-F238E27FC236}">
                <a16:creationId xmlns:a16="http://schemas.microsoft.com/office/drawing/2014/main" id="{5C3092A1-A2AC-40D1-87A0-8DE06BC9A620}"/>
              </a:ext>
            </a:extLst>
          </p:cNvPr>
          <p:cNvSpPr>
            <a:spLocks noGrp="1"/>
          </p:cNvSpPr>
          <p:nvPr>
            <p:ph idx="1"/>
          </p:nvPr>
        </p:nvSpPr>
        <p:spPr>
          <a:xfrm>
            <a:off x="876300" y="5269525"/>
            <a:ext cx="7391400" cy="1207475"/>
          </a:xfrm>
        </p:spPr>
        <p:txBody>
          <a:bodyPr>
            <a:noAutofit/>
          </a:bodyPr>
          <a:lstStyle/>
          <a:p>
            <a:pPr marL="457200" lvl="1" indent="0" algn="ctr">
              <a:buNone/>
            </a:pPr>
            <a:r>
              <a:rPr lang="en-US" sz="2400" b="1" dirty="0">
                <a:latin typeface="Times New Roman" panose="02020603050405020304" pitchFamily="18" charset="0"/>
                <a:cs typeface="Times New Roman" panose="02020603050405020304" pitchFamily="18" charset="0"/>
              </a:rPr>
              <a:t>As in balancing the functional and structural models, we must ensure the consistency of the two sets of models.</a:t>
            </a:r>
          </a:p>
        </p:txBody>
      </p:sp>
    </p:spTree>
    <p:extLst>
      <p:ext uri="{BB962C8B-B14F-4D97-AF65-F5344CB8AC3E}">
        <p14:creationId xmlns:p14="http://schemas.microsoft.com/office/powerpoint/2010/main" val="2685401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91272" y="76200"/>
            <a:ext cx="5771728" cy="1143000"/>
          </a:xfrm>
        </p:spPr>
        <p:txBody>
          <a:bodyPr>
            <a:normAutofit/>
          </a:bodyPr>
          <a:lstStyle/>
          <a:p>
            <a:r>
              <a:rPr lang="en-US" sz="3200" b="0" dirty="0">
                <a:latin typeface="Times New Roman" panose="02020603050405020304" pitchFamily="18" charset="0"/>
                <a:cs typeface="Times New Roman" panose="02020603050405020304" pitchFamily="18" charset="0"/>
              </a:rPr>
              <a:t>Balancing Functional &amp; </a:t>
            </a:r>
            <a:br>
              <a:rPr lang="en-US" sz="3200" b="0" dirty="0">
                <a:latin typeface="Times New Roman" panose="02020603050405020304" pitchFamily="18" charset="0"/>
                <a:cs typeface="Times New Roman" panose="02020603050405020304" pitchFamily="18" charset="0"/>
              </a:rPr>
            </a:br>
            <a:r>
              <a:rPr lang="en-US" sz="3200" u="sng" dirty="0">
                <a:latin typeface="Times New Roman" panose="02020603050405020304" pitchFamily="18" charset="0"/>
                <a:cs typeface="Times New Roman" panose="02020603050405020304" pitchFamily="18" charset="0"/>
              </a:rPr>
              <a:t>Behavioral Models</a:t>
            </a:r>
          </a:p>
        </p:txBody>
      </p:sp>
      <p:sp>
        <p:nvSpPr>
          <p:cNvPr id="5" name="Content Placeholder 4"/>
          <p:cNvSpPr>
            <a:spLocks noGrp="1"/>
          </p:cNvSpPr>
          <p:nvPr>
            <p:ph idx="1"/>
          </p:nvPr>
        </p:nvSpPr>
        <p:spPr>
          <a:xfrm>
            <a:off x="1219200" y="1692349"/>
            <a:ext cx="7696200" cy="4556051"/>
          </a:xfrm>
        </p:spPr>
        <p:txBody>
          <a:bodyPr>
            <a:noAutofit/>
          </a:bodyPr>
          <a:lstStyle/>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sequence</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communication diagrams</a:t>
            </a:r>
            <a:r>
              <a:rPr lang="en-US" dirty="0">
                <a:latin typeface="Times New Roman" panose="02020603050405020304" pitchFamily="18" charset="0"/>
                <a:cs typeface="Times New Roman" panose="02020603050405020304" pitchFamily="18" charset="0"/>
              </a:rPr>
              <a:t> must be </a:t>
            </a:r>
            <a:r>
              <a:rPr lang="en-US" b="1" dirty="0">
                <a:latin typeface="Times New Roman" panose="02020603050405020304" pitchFamily="18" charset="0"/>
                <a:cs typeface="Times New Roman" panose="02020603050405020304" pitchFamily="18" charset="0"/>
              </a:rPr>
              <a:t>associated</a:t>
            </a:r>
            <a:r>
              <a:rPr lang="en-US" dirty="0">
                <a:latin typeface="Times New Roman" panose="02020603050405020304" pitchFamily="18" charset="0"/>
                <a:cs typeface="Times New Roman" panose="02020603050405020304" pitchFamily="18" charset="0"/>
              </a:rPr>
              <a:t> with </a:t>
            </a:r>
            <a:r>
              <a:rPr lang="en-US" b="1" dirty="0">
                <a:latin typeface="Times New Roman" panose="02020603050405020304" pitchFamily="18" charset="0"/>
                <a:cs typeface="Times New Roman" panose="02020603050405020304" pitchFamily="18" charset="0"/>
              </a:rPr>
              <a:t>a use case on the use-case diagram and a use-case description</a:t>
            </a:r>
            <a:r>
              <a:rPr lang="en-US" dirty="0">
                <a:latin typeface="Times New Roman" panose="02020603050405020304" pitchFamily="18" charset="0"/>
                <a:cs typeface="Times New Roman" panose="02020603050405020304" pitchFamily="18" charset="0"/>
              </a:rPr>
              <a:t>.</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Actors on </a:t>
            </a:r>
            <a:r>
              <a:rPr lang="en-US" b="1" dirty="0">
                <a:latin typeface="Times New Roman" panose="02020603050405020304" pitchFamily="18" charset="0"/>
                <a:cs typeface="Times New Roman" panose="02020603050405020304" pitchFamily="18" charset="0"/>
              </a:rPr>
              <a:t>sequence diagrams, communication diagrams, and/or CRUDE matrices </a:t>
            </a:r>
            <a:r>
              <a:rPr lang="en-US" dirty="0">
                <a:latin typeface="Times New Roman" panose="02020603050405020304" pitchFamily="18" charset="0"/>
                <a:cs typeface="Times New Roman" panose="02020603050405020304" pitchFamily="18" charset="0"/>
              </a:rPr>
              <a:t>must be </a:t>
            </a:r>
            <a:r>
              <a:rPr lang="en-US" b="1" dirty="0">
                <a:latin typeface="Times New Roman" panose="02020603050405020304" pitchFamily="18" charset="0"/>
                <a:cs typeface="Times New Roman" panose="02020603050405020304" pitchFamily="18" charset="0"/>
              </a:rPr>
              <a:t>associated</a:t>
            </a:r>
            <a:r>
              <a:rPr lang="en-US" dirty="0">
                <a:latin typeface="Times New Roman" panose="02020603050405020304" pitchFamily="18" charset="0"/>
                <a:cs typeface="Times New Roman" panose="02020603050405020304" pitchFamily="18" charset="0"/>
              </a:rPr>
              <a:t> with </a:t>
            </a:r>
            <a:r>
              <a:rPr lang="en-US" b="1" dirty="0">
                <a:latin typeface="Times New Roman" panose="02020603050405020304" pitchFamily="18" charset="0"/>
                <a:cs typeface="Times New Roman" panose="02020603050405020304" pitchFamily="18" charset="0"/>
              </a:rPr>
              <a:t>actors on the use-case diagram or referenced in the use-case description</a:t>
            </a:r>
            <a:r>
              <a:rPr lang="en-US" dirty="0">
                <a:latin typeface="Times New Roman" panose="02020603050405020304" pitchFamily="18" charset="0"/>
                <a:cs typeface="Times New Roman" panose="02020603050405020304" pitchFamily="18" charset="0"/>
              </a:rPr>
              <a:t>, and vice versa.</a:t>
            </a:r>
          </a:p>
          <a:p>
            <a:pPr marL="457200" indent="-457200" algn="just">
              <a:buFont typeface="+mj-lt"/>
              <a:buAutoNum type="arabicPeriod"/>
            </a:pPr>
            <a:r>
              <a:rPr lang="en-US" b="1" dirty="0">
                <a:latin typeface="Times New Roman" panose="02020603050405020304" pitchFamily="18" charset="0"/>
                <a:cs typeface="Times New Roman" panose="02020603050405020304" pitchFamily="18" charset="0"/>
              </a:rPr>
              <a:t>Messages on sequence and communication diagrams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transitions on behavioral state machines</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entries in a CRUDE matrix </a:t>
            </a:r>
            <a:r>
              <a:rPr lang="en-US" dirty="0">
                <a:latin typeface="Times New Roman" panose="02020603050405020304" pitchFamily="18" charset="0"/>
                <a:cs typeface="Times New Roman" panose="02020603050405020304" pitchFamily="18" charset="0"/>
              </a:rPr>
              <a:t>must be </a:t>
            </a:r>
            <a:r>
              <a:rPr lang="en-US" b="1" dirty="0">
                <a:latin typeface="Times New Roman" panose="02020603050405020304" pitchFamily="18" charset="0"/>
                <a:cs typeface="Times New Roman" panose="02020603050405020304" pitchFamily="18" charset="0"/>
              </a:rPr>
              <a:t>related</a:t>
            </a:r>
            <a:r>
              <a:rPr lang="en-US" dirty="0">
                <a:latin typeface="Times New Roman" panose="02020603050405020304" pitchFamily="18" charset="0"/>
                <a:cs typeface="Times New Roman" panose="02020603050405020304" pitchFamily="18" charset="0"/>
              </a:rPr>
              <a:t> to </a:t>
            </a:r>
            <a:r>
              <a:rPr lang="en-US" b="1" dirty="0">
                <a:latin typeface="Times New Roman" panose="02020603050405020304" pitchFamily="18" charset="0"/>
                <a:cs typeface="Times New Roman" panose="02020603050405020304" pitchFamily="18" charset="0"/>
              </a:rPr>
              <a:t>activities and actions on an activity diagram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events listed in a use-case description</a:t>
            </a:r>
            <a:r>
              <a:rPr lang="en-US" dirty="0">
                <a:latin typeface="Times New Roman" panose="02020603050405020304" pitchFamily="18" charset="0"/>
                <a:cs typeface="Times New Roman" panose="02020603050405020304" pitchFamily="18" charset="0"/>
              </a:rPr>
              <a:t>, and vice versa.</a:t>
            </a:r>
          </a:p>
          <a:p>
            <a:pPr marL="457200" indent="-457200" algn="just">
              <a:buFont typeface="+mj-lt"/>
              <a:buAutoNum type="arabicPeriod"/>
            </a:pPr>
            <a:r>
              <a:rPr lang="en-US" b="1" dirty="0">
                <a:latin typeface="Times New Roman" panose="02020603050405020304" pitchFamily="18" charset="0"/>
                <a:cs typeface="Times New Roman" panose="02020603050405020304" pitchFamily="18" charset="0"/>
              </a:rPr>
              <a:t>All complex objects represented by an object node in an activity diagram </a:t>
            </a:r>
            <a:r>
              <a:rPr lang="en-US" dirty="0">
                <a:latin typeface="Times New Roman" panose="02020603050405020304" pitchFamily="18" charset="0"/>
                <a:cs typeface="Times New Roman" panose="02020603050405020304" pitchFamily="18" charset="0"/>
              </a:rPr>
              <a:t>must have a </a:t>
            </a:r>
            <a:r>
              <a:rPr lang="en-US" b="1" dirty="0">
                <a:latin typeface="Times New Roman" panose="02020603050405020304" pitchFamily="18" charset="0"/>
                <a:cs typeface="Times New Roman" panose="02020603050405020304" pitchFamily="18" charset="0"/>
              </a:rPr>
              <a:t>behavioral</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state machine </a:t>
            </a:r>
            <a:r>
              <a:rPr lang="en-US" dirty="0">
                <a:latin typeface="Times New Roman" panose="02020603050405020304" pitchFamily="18" charset="0"/>
                <a:cs typeface="Times New Roman" panose="02020603050405020304" pitchFamily="18" charset="0"/>
              </a:rPr>
              <a:t>that </a:t>
            </a:r>
            <a:r>
              <a:rPr lang="en-US" b="1" dirty="0">
                <a:latin typeface="Times New Roman" panose="02020603050405020304" pitchFamily="18" charset="0"/>
                <a:cs typeface="Times New Roman" panose="02020603050405020304" pitchFamily="18" charset="0"/>
              </a:rPr>
              <a:t>represents the object’s lifecycle</a:t>
            </a:r>
            <a:r>
              <a:rPr lang="en-US" dirty="0">
                <a:latin typeface="Times New Roman" panose="02020603050405020304" pitchFamily="18" charset="0"/>
                <a:cs typeface="Times New Roman" panose="02020603050405020304" pitchFamily="18" charset="0"/>
              </a:rPr>
              <a:t>, and vice versa.</a:t>
            </a:r>
          </a:p>
        </p:txBody>
      </p:sp>
    </p:spTree>
    <p:extLst>
      <p:ext uri="{BB962C8B-B14F-4D97-AF65-F5344CB8AC3E}">
        <p14:creationId xmlns:p14="http://schemas.microsoft.com/office/powerpoint/2010/main" val="1569103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672" y="76200"/>
            <a:ext cx="6381328" cy="1143000"/>
          </a:xfrm>
        </p:spPr>
        <p:txBody>
          <a:bodyPr/>
          <a:lstStyle/>
          <a:p>
            <a:r>
              <a:rPr lang="en-US" dirty="0">
                <a:latin typeface="Times New Roman" panose="02020603050405020304" pitchFamily="18" charset="0"/>
                <a:cs typeface="Times New Roman" panose="02020603050405020304" pitchFamily="18" charset="0"/>
              </a:rPr>
              <a:t>Balancing Structural &amp;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Behavioral Models (cont.)</a:t>
            </a:r>
          </a:p>
        </p:txBody>
      </p:sp>
      <p:sp>
        <p:nvSpPr>
          <p:cNvPr id="3" name="Content Placeholder 2"/>
          <p:cNvSpPr>
            <a:spLocks noGrp="1"/>
          </p:cNvSpPr>
          <p:nvPr>
            <p:ph idx="1"/>
          </p:nvPr>
        </p:nvSpPr>
        <p:spPr>
          <a:xfrm>
            <a:off x="1066800" y="1752600"/>
            <a:ext cx="7829128" cy="4495800"/>
          </a:xfrm>
        </p:spPr>
        <p:txBody>
          <a:bodyPr>
            <a:noAutofit/>
          </a:bodyPr>
          <a:lstStyle/>
          <a:p>
            <a:pPr marL="457200" indent="-457200" algn="just">
              <a:buFont typeface="+mj-lt"/>
              <a:buAutoNum type="arabicPeriod"/>
            </a:pPr>
            <a:r>
              <a:rPr lang="en-US" sz="1800" dirty="0">
                <a:latin typeface="Times New Roman" panose="02020603050405020304" pitchFamily="18" charset="0"/>
                <a:cs typeface="Times New Roman" panose="02020603050405020304" pitchFamily="18" charset="0"/>
              </a:rPr>
              <a:t>Objects that appear in a CRUDE matrix must be associated with classes that are represented by CRC cards and appear on the class diagram, and vice versa.</a:t>
            </a:r>
          </a:p>
          <a:p>
            <a:pPr marL="457200" indent="-457200" algn="just">
              <a:buFont typeface="+mj-lt"/>
              <a:buAutoNum type="arabicPeriod"/>
            </a:pPr>
            <a:r>
              <a:rPr lang="en-US" sz="1800" dirty="0">
                <a:latin typeface="Times New Roman" panose="02020603050405020304" pitchFamily="18" charset="0"/>
                <a:cs typeface="Times New Roman" panose="02020603050405020304" pitchFamily="18" charset="0"/>
              </a:rPr>
              <a:t>Because behavioral state machines represent the life cycle of complex objects, they must be associated with instances (objects) of classes on a class diagram and with a CRC card that represents the class of the instance.</a:t>
            </a:r>
          </a:p>
          <a:p>
            <a:pPr marL="457200" indent="-457200" algn="just">
              <a:buFont typeface="+mj-lt"/>
              <a:buAutoNum type="arabicPeriod"/>
            </a:pPr>
            <a:r>
              <a:rPr lang="en-US" sz="1800" dirty="0">
                <a:latin typeface="Times New Roman" panose="02020603050405020304" pitchFamily="18" charset="0"/>
                <a:cs typeface="Times New Roman" panose="02020603050405020304" pitchFamily="18" charset="0"/>
              </a:rPr>
              <a:t>Communication and sequence diagrams contain objects that must be an instantiation of a class that is represented by a CRC card and is located on a class diagram.</a:t>
            </a:r>
          </a:p>
          <a:p>
            <a:pPr marL="457200" indent="-457200" algn="just">
              <a:buFont typeface="+mj-lt"/>
              <a:buAutoNum type="arabicPeriod"/>
            </a:pPr>
            <a:r>
              <a:rPr lang="en-US" sz="1800" dirty="0">
                <a:latin typeface="Times New Roman" panose="02020603050405020304" pitchFamily="18" charset="0"/>
                <a:cs typeface="Times New Roman" panose="02020603050405020304" pitchFamily="18" charset="0"/>
              </a:rPr>
              <a:t>Messages contained on the sequence and communication diagrams, transitions on behavioral state machines, and cell entries on a CRUDE matrix must be associated with responsibilities and associations on CRC cards and operations in classes and associations connected to the classes on class diagrams.</a:t>
            </a:r>
          </a:p>
          <a:p>
            <a:pPr marL="457200" indent="-457200" algn="just">
              <a:buFont typeface="+mj-lt"/>
              <a:buAutoNum type="arabicPeriod"/>
            </a:pPr>
            <a:r>
              <a:rPr lang="en-US" sz="1800" dirty="0">
                <a:latin typeface="Times New Roman" panose="02020603050405020304" pitchFamily="18" charset="0"/>
                <a:cs typeface="Times New Roman" panose="02020603050405020304" pitchFamily="18" charset="0"/>
              </a:rPr>
              <a:t>The states in a behavioral state machine must be associated with different values of an attribute or set of attributes that describe an object.</a:t>
            </a:r>
          </a:p>
        </p:txBody>
      </p:sp>
    </p:spTree>
    <p:extLst>
      <p:ext uri="{BB962C8B-B14F-4D97-AF65-F5344CB8AC3E}">
        <p14:creationId xmlns:p14="http://schemas.microsoft.com/office/powerpoint/2010/main" val="1967086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9363C-E5E4-48A1-A873-4410769FD7D8}"/>
              </a:ext>
            </a:extLst>
          </p:cNvPr>
          <p:cNvSpPr>
            <a:spLocks noGrp="1"/>
          </p:cNvSpPr>
          <p:nvPr>
            <p:ph type="title"/>
          </p:nvPr>
        </p:nvSpPr>
        <p:spPr>
          <a:xfrm>
            <a:off x="1313250" y="0"/>
            <a:ext cx="7067128" cy="1143000"/>
          </a:xfrm>
        </p:spPr>
        <p:txBody>
          <a:bodyPr/>
          <a:lstStyle/>
          <a:p>
            <a:r>
              <a:rPr lang="en-US" dirty="0"/>
              <a:t>Summary</a:t>
            </a:r>
          </a:p>
        </p:txBody>
      </p:sp>
      <p:pic>
        <p:nvPicPr>
          <p:cNvPr id="7" name="Picture 6">
            <a:extLst>
              <a:ext uri="{FF2B5EF4-FFF2-40B4-BE49-F238E27FC236}">
                <a16:creationId xmlns:a16="http://schemas.microsoft.com/office/drawing/2014/main" id="{44DEA214-A1FD-4215-B92D-B6571FA6F31E}"/>
              </a:ext>
            </a:extLst>
          </p:cNvPr>
          <p:cNvPicPr>
            <a:picLocks noChangeAspect="1"/>
          </p:cNvPicPr>
          <p:nvPr/>
        </p:nvPicPr>
        <p:blipFill>
          <a:blip r:embed="rId2"/>
          <a:stretch>
            <a:fillRect/>
          </a:stretch>
        </p:blipFill>
        <p:spPr>
          <a:xfrm>
            <a:off x="9235" y="1143000"/>
            <a:ext cx="9680319" cy="5257800"/>
          </a:xfrm>
          <a:prstGeom prst="rect">
            <a:avLst/>
          </a:prstGeom>
        </p:spPr>
      </p:pic>
    </p:spTree>
    <p:extLst>
      <p:ext uri="{BB962C8B-B14F-4D97-AF65-F5344CB8AC3E}">
        <p14:creationId xmlns:p14="http://schemas.microsoft.com/office/powerpoint/2010/main" val="47435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00328C-413E-4E0D-A418-8C47231F213A}"/>
              </a:ext>
            </a:extLst>
          </p:cNvPr>
          <p:cNvSpPr>
            <a:spLocks noGrp="1"/>
          </p:cNvSpPr>
          <p:nvPr>
            <p:ph type="title"/>
          </p:nvPr>
        </p:nvSpPr>
        <p:spPr/>
        <p:txBody>
          <a:bodyPr/>
          <a:lstStyle/>
          <a:p>
            <a:r>
              <a:rPr lang="en-US" dirty="0"/>
              <a:t>Evolving the Analysis Models into Design Models</a:t>
            </a:r>
          </a:p>
        </p:txBody>
      </p:sp>
      <p:sp>
        <p:nvSpPr>
          <p:cNvPr id="5" name="Text Placeholder 4">
            <a:extLst>
              <a:ext uri="{FF2B5EF4-FFF2-40B4-BE49-F238E27FC236}">
                <a16:creationId xmlns:a16="http://schemas.microsoft.com/office/drawing/2014/main" id="{DF223102-E669-477F-BC0E-8E74D963225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8016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13250" y="2859881"/>
            <a:ext cx="7067128" cy="1143000"/>
          </a:xfrm>
        </p:spPr>
        <p:txBody>
          <a:bodyPr>
            <a:normAutofit/>
          </a:bodyPr>
          <a:lstStyle/>
          <a:p>
            <a:r>
              <a:rPr lang="en-US" dirty="0"/>
              <a:t>Moving on to Design</a:t>
            </a:r>
            <a:endParaRPr lang="id-ID" dirty="0"/>
          </a:p>
        </p:txBody>
      </p:sp>
    </p:spTree>
    <p:extLst>
      <p:ext uri="{BB962C8B-B14F-4D97-AF65-F5344CB8AC3E}">
        <p14:creationId xmlns:p14="http://schemas.microsoft.com/office/powerpoint/2010/main" val="758115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7472" y="152400"/>
            <a:ext cx="5847928" cy="1143000"/>
          </a:xfrm>
        </p:spPr>
        <p:txBody>
          <a:bodyPr/>
          <a:lstStyle/>
          <a:p>
            <a:pPr eaLnBrk="1" hangingPunct="1">
              <a:defRPr/>
            </a:pPr>
            <a:r>
              <a:rPr lang="en-US" dirty="0">
                <a:latin typeface="Times New Roman" panose="02020603050405020304" pitchFamily="18" charset="0"/>
                <a:cs typeface="Times New Roman" panose="02020603050405020304" pitchFamily="18" charset="0"/>
              </a:rPr>
              <a:t>Evolving the Analysis Models into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Design Models</a:t>
            </a:r>
          </a:p>
        </p:txBody>
      </p:sp>
      <p:sp>
        <p:nvSpPr>
          <p:cNvPr id="3" name="Content Placeholder 2"/>
          <p:cNvSpPr>
            <a:spLocks noGrp="1"/>
          </p:cNvSpPr>
          <p:nvPr>
            <p:ph idx="1"/>
          </p:nvPr>
        </p:nvSpPr>
        <p:spPr>
          <a:xfrm>
            <a:off x="1295400" y="1447800"/>
            <a:ext cx="7543800" cy="5105400"/>
          </a:xfrm>
        </p:spPr>
        <p:txBody>
          <a:bodyPr>
            <a:normAutofit/>
          </a:bodyPr>
          <a:lstStyle/>
          <a:p>
            <a:pPr algn="just"/>
            <a:r>
              <a:rPr lang="en-US" b="1" dirty="0">
                <a:latin typeface="Times New Roman" panose="02020603050405020304" pitchFamily="18" charset="0"/>
                <a:cs typeface="Times New Roman" panose="02020603050405020304" pitchFamily="18" charset="0"/>
              </a:rPr>
              <a:t>Now that we have successfully verified and validated our analysis models, we need to begin evolving them into appropriate design models.</a:t>
            </a:r>
          </a:p>
          <a:p>
            <a:pPr algn="just"/>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Analysis models focused on functional requirements</a:t>
            </a:r>
          </a:p>
          <a:p>
            <a:pPr algn="just"/>
            <a:r>
              <a:rPr lang="en-US" dirty="0">
                <a:latin typeface="Times New Roman" panose="02020603050405020304" pitchFamily="18" charset="0"/>
                <a:cs typeface="Times New Roman" panose="02020603050405020304" pitchFamily="18" charset="0"/>
              </a:rPr>
              <a:t>Design models must include non-functional requirements as well</a:t>
            </a:r>
          </a:p>
          <a:p>
            <a:pPr lvl="1" algn="just"/>
            <a:r>
              <a:rPr lang="en-US" dirty="0">
                <a:latin typeface="Times New Roman" panose="02020603050405020304" pitchFamily="18" charset="0"/>
                <a:cs typeface="Times New Roman" panose="02020603050405020304" pitchFamily="18" charset="0"/>
              </a:rPr>
              <a:t>System performance</a:t>
            </a:r>
          </a:p>
          <a:p>
            <a:pPr lvl="1" algn="just"/>
            <a:r>
              <a:rPr lang="en-US" dirty="0">
                <a:latin typeface="Times New Roman" panose="02020603050405020304" pitchFamily="18" charset="0"/>
                <a:cs typeface="Times New Roman" panose="02020603050405020304" pitchFamily="18" charset="0"/>
              </a:rPr>
              <a:t>System environment issues</a:t>
            </a:r>
          </a:p>
          <a:p>
            <a:pPr lvl="2" algn="just"/>
            <a:r>
              <a:rPr lang="en-US" dirty="0">
                <a:latin typeface="Times New Roman" panose="02020603050405020304" pitchFamily="18" charset="0"/>
                <a:cs typeface="Times New Roman" panose="02020603050405020304" pitchFamily="18" charset="0"/>
              </a:rPr>
              <a:t>Distributed vs. centralized processing</a:t>
            </a:r>
          </a:p>
          <a:p>
            <a:pPr lvl="2" algn="just"/>
            <a:r>
              <a:rPr lang="en-US" dirty="0">
                <a:latin typeface="Times New Roman" panose="02020603050405020304" pitchFamily="18" charset="0"/>
                <a:cs typeface="Times New Roman" panose="02020603050405020304" pitchFamily="18" charset="0"/>
              </a:rPr>
              <a:t>User interface</a:t>
            </a:r>
          </a:p>
          <a:p>
            <a:pPr lvl="2" algn="just"/>
            <a:r>
              <a:rPr lang="en-US" dirty="0">
                <a:latin typeface="Times New Roman" panose="02020603050405020304" pitchFamily="18" charset="0"/>
                <a:cs typeface="Times New Roman" panose="02020603050405020304" pitchFamily="18" charset="0"/>
              </a:rPr>
              <a:t>Database</a:t>
            </a:r>
          </a:p>
          <a:p>
            <a:pPr algn="just"/>
            <a:r>
              <a:rPr lang="en-US" dirty="0">
                <a:latin typeface="Times New Roman" panose="02020603050405020304" pitchFamily="18" charset="0"/>
                <a:cs typeface="Times New Roman" panose="02020603050405020304" pitchFamily="18" charset="0"/>
              </a:rPr>
              <a:t>The system must be maintainable and affordable, efficient and effective</a:t>
            </a:r>
          </a:p>
          <a:p>
            <a:pPr algn="just"/>
            <a:r>
              <a:rPr lang="en-US" dirty="0">
                <a:latin typeface="Times New Roman" panose="02020603050405020304" pitchFamily="18" charset="0"/>
                <a:cs typeface="Times New Roman" panose="02020603050405020304" pitchFamily="18" charset="0"/>
              </a:rPr>
              <a:t>Utilize </a:t>
            </a:r>
            <a:r>
              <a:rPr lang="en-US" b="1" dirty="0">
                <a:latin typeface="Times New Roman" panose="02020603050405020304" pitchFamily="18" charset="0"/>
                <a:cs typeface="Times New Roman" panose="02020603050405020304" pitchFamily="18" charset="0"/>
              </a:rPr>
              <a:t>factoring</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partitions</a:t>
            </a:r>
            <a:r>
              <a:rPr lang="en-US" dirty="0">
                <a:latin typeface="Times New Roman" panose="02020603050405020304" pitchFamily="18" charset="0"/>
                <a:cs typeface="Times New Roman" panose="02020603050405020304" pitchFamily="18" charset="0"/>
              </a:rPr>
              <a:t> &amp; </a:t>
            </a:r>
            <a:r>
              <a:rPr lang="en-US" b="1" dirty="0">
                <a:latin typeface="Times New Roman" panose="02020603050405020304" pitchFamily="18" charset="0"/>
                <a:cs typeface="Times New Roman" panose="02020603050405020304" pitchFamily="18" charset="0"/>
              </a:rPr>
              <a:t>collaborations</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layers</a:t>
            </a:r>
          </a:p>
        </p:txBody>
      </p:sp>
    </p:spTree>
    <p:extLst>
      <p:ext uri="{BB962C8B-B14F-4D97-AF65-F5344CB8AC3E}">
        <p14:creationId xmlns:p14="http://schemas.microsoft.com/office/powerpoint/2010/main" val="4232963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3"/>
          <p:cNvSpPr>
            <a:spLocks noGrp="1"/>
          </p:cNvSpPr>
          <p:nvPr>
            <p:ph type="title"/>
          </p:nvPr>
        </p:nvSpPr>
        <p:spPr>
          <a:xfrm>
            <a:off x="3067472" y="152400"/>
            <a:ext cx="5695528" cy="1143000"/>
          </a:xfrm>
        </p:spPr>
        <p:txBody>
          <a:bodyPr>
            <a:normAutofit/>
          </a:bodyPr>
          <a:lstStyle/>
          <a:p>
            <a:pPr eaLnBrk="1" hangingPunct="1"/>
            <a:r>
              <a:rPr lang="en-US" sz="3600" dirty="0">
                <a:latin typeface="Times New Roman" panose="02020603050405020304" pitchFamily="18" charset="0"/>
                <a:cs typeface="Times New Roman" panose="02020603050405020304" pitchFamily="18" charset="0"/>
              </a:rPr>
              <a:t>Factoring</a:t>
            </a:r>
          </a:p>
        </p:txBody>
      </p:sp>
      <p:sp>
        <p:nvSpPr>
          <p:cNvPr id="25603" name="Content Placeholder 4"/>
          <p:cNvSpPr>
            <a:spLocks noGrp="1"/>
          </p:cNvSpPr>
          <p:nvPr>
            <p:ph idx="1"/>
          </p:nvPr>
        </p:nvSpPr>
        <p:spPr>
          <a:xfrm>
            <a:off x="1066800" y="1524000"/>
            <a:ext cx="7696200" cy="5029200"/>
          </a:xfrm>
        </p:spPr>
        <p:txBody>
          <a:bodyPr>
            <a:noAutofit/>
          </a:bodyPr>
          <a:lstStyle/>
          <a:p>
            <a:pPr algn="just" eaLnBrk="1" hangingPunct="1"/>
            <a:r>
              <a:rPr lang="en-US" sz="2400" b="1" dirty="0">
                <a:latin typeface="Times New Roman" panose="02020603050405020304" pitchFamily="18" charset="0"/>
                <a:cs typeface="Times New Roman" panose="02020603050405020304" pitchFamily="18" charset="0"/>
              </a:rPr>
              <a:t>Factoring is the process of separating out a module into a stand-alone module.</a:t>
            </a:r>
          </a:p>
          <a:p>
            <a:pPr algn="just" eaLnBrk="1" hangingPunct="1"/>
            <a:endParaRPr lang="en-US" sz="2400" b="1" dirty="0">
              <a:latin typeface="Times New Roman" panose="02020603050405020304" pitchFamily="18" charset="0"/>
              <a:cs typeface="Times New Roman" panose="02020603050405020304" pitchFamily="18" charset="0"/>
            </a:endParaRPr>
          </a:p>
          <a:p>
            <a:pPr algn="just" eaLnBrk="1" hangingPunct="1"/>
            <a:r>
              <a:rPr lang="en-US" sz="2400" dirty="0">
                <a:latin typeface="Times New Roman" panose="02020603050405020304" pitchFamily="18" charset="0"/>
                <a:cs typeface="Times New Roman" panose="02020603050405020304" pitchFamily="18" charset="0"/>
              </a:rPr>
              <a:t>Creating modules that account for similarities and differences between units of interest</a:t>
            </a:r>
          </a:p>
          <a:p>
            <a:pPr algn="just" eaLnBrk="1" hangingPunct="1"/>
            <a:r>
              <a:rPr lang="en-US" sz="2400" dirty="0">
                <a:latin typeface="Times New Roman" panose="02020603050405020304" pitchFamily="18" charset="0"/>
                <a:cs typeface="Times New Roman" panose="02020603050405020304" pitchFamily="18" charset="0"/>
              </a:rPr>
              <a:t>New classes formed through a:</a:t>
            </a:r>
          </a:p>
          <a:p>
            <a:pPr lvl="1" algn="just" eaLnBrk="1" hangingPunct="1"/>
            <a:r>
              <a:rPr lang="en-US" sz="2400" dirty="0">
                <a:latin typeface="Times New Roman" panose="02020603050405020304" pitchFamily="18" charset="0"/>
                <a:cs typeface="Times New Roman" panose="02020603050405020304" pitchFamily="18" charset="0"/>
              </a:rPr>
              <a:t>Generalization (a-kind-of) relationship, or a</a:t>
            </a:r>
          </a:p>
          <a:p>
            <a:pPr lvl="1" algn="just" eaLnBrk="1" hangingPunct="1"/>
            <a:r>
              <a:rPr lang="en-US" sz="2400" dirty="0">
                <a:latin typeface="Times New Roman" panose="02020603050405020304" pitchFamily="18" charset="0"/>
                <a:cs typeface="Times New Roman" panose="02020603050405020304" pitchFamily="18" charset="0"/>
              </a:rPr>
              <a:t>Aggregation (has-parts) relationship</a:t>
            </a:r>
          </a:p>
          <a:p>
            <a:pPr algn="just" eaLnBrk="1" hangingPunct="1"/>
            <a:r>
              <a:rPr lang="en-US" sz="2400" dirty="0">
                <a:latin typeface="Times New Roman" panose="02020603050405020304" pitchFamily="18" charset="0"/>
                <a:cs typeface="Times New Roman" panose="02020603050405020304" pitchFamily="18" charset="0"/>
              </a:rPr>
              <a:t>Abstraction—create a higher level class (e.g., create an Employee class from a set of job positions)</a:t>
            </a:r>
          </a:p>
          <a:p>
            <a:pPr algn="just" eaLnBrk="1" hangingPunct="1"/>
            <a:r>
              <a:rPr lang="en-US" sz="2400" dirty="0">
                <a:latin typeface="Times New Roman" panose="02020603050405020304" pitchFamily="18" charset="0"/>
                <a:cs typeface="Times New Roman" panose="02020603050405020304" pitchFamily="18" charset="0"/>
              </a:rPr>
              <a:t>Refinement—create a detailed class (e.g., create a secretary or bookkeeper from the Employee class)</a:t>
            </a:r>
          </a:p>
          <a:p>
            <a:pPr algn="just" eaLnBrk="1" hangingPunct="1"/>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9510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BCAC-1CC4-4FD5-A799-82420BB87818}"/>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Generalization (a-kind-of) Relationship</a:t>
            </a:r>
            <a:endParaRPr lang="en-US" dirty="0"/>
          </a:p>
        </p:txBody>
      </p:sp>
      <p:graphicFrame>
        <p:nvGraphicFramePr>
          <p:cNvPr id="4" name="Content Placeholder 3">
            <a:extLst>
              <a:ext uri="{FF2B5EF4-FFF2-40B4-BE49-F238E27FC236}">
                <a16:creationId xmlns:a16="http://schemas.microsoft.com/office/drawing/2014/main" id="{25BEFAC4-F682-407D-9706-85289B0617B1}"/>
              </a:ext>
            </a:extLst>
          </p:cNvPr>
          <p:cNvGraphicFramePr>
            <a:graphicFrameLocks noGrp="1"/>
          </p:cNvGraphicFramePr>
          <p:nvPr>
            <p:ph idx="1"/>
            <p:extLst>
              <p:ext uri="{D42A27DB-BD31-4B8C-83A1-F6EECF244321}">
                <p14:modId xmlns:p14="http://schemas.microsoft.com/office/powerpoint/2010/main" val="1792888941"/>
              </p:ext>
            </p:extLst>
          </p:nvPr>
        </p:nvGraphicFramePr>
        <p:xfrm>
          <a:off x="1619250" y="2636838"/>
          <a:ext cx="7067550" cy="3489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4661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534072" y="76200"/>
            <a:ext cx="6533728" cy="1143000"/>
          </a:xfrm>
        </p:spPr>
        <p:txBody>
          <a:bodyPr>
            <a:normAutofit/>
          </a:bodyPr>
          <a:lstStyle/>
          <a:p>
            <a:pPr eaLnBrk="1" hangingPunct="1"/>
            <a:r>
              <a:rPr lang="en-US" sz="3600" dirty="0">
                <a:latin typeface="Times New Roman" panose="02020603050405020304" pitchFamily="18" charset="0"/>
                <a:cs typeface="Times New Roman" panose="02020603050405020304" pitchFamily="18" charset="0"/>
              </a:rPr>
              <a:t>Partitions and Collaborations</a:t>
            </a:r>
          </a:p>
        </p:txBody>
      </p:sp>
      <p:sp>
        <p:nvSpPr>
          <p:cNvPr id="26627" name="Content Placeholder 2"/>
          <p:cNvSpPr>
            <a:spLocks noGrp="1"/>
          </p:cNvSpPr>
          <p:nvPr>
            <p:ph idx="1"/>
          </p:nvPr>
        </p:nvSpPr>
        <p:spPr>
          <a:xfrm>
            <a:off x="1295400" y="1524000"/>
            <a:ext cx="7467600" cy="5029200"/>
          </a:xfrm>
        </p:spPr>
        <p:txBody>
          <a:bodyPr>
            <a:noAutofit/>
          </a:bodyPr>
          <a:lstStyle/>
          <a:p>
            <a:pPr algn="just" eaLnBrk="1" hangingPunct="1"/>
            <a:r>
              <a:rPr lang="en-US" sz="1800" b="1" dirty="0">
                <a:latin typeface="Times New Roman" panose="02020603050405020304" pitchFamily="18" charset="0"/>
                <a:cs typeface="Times New Roman" panose="02020603050405020304" pitchFamily="18" charset="0"/>
              </a:rPr>
              <a:t>A partition is the object-oriented equivalent of a subsystem, where a subsystem is a decomposition of a larger system into its component systems </a:t>
            </a:r>
          </a:p>
          <a:p>
            <a:pPr algn="just" eaLnBrk="1" hangingPunct="1"/>
            <a:r>
              <a:rPr lang="en-US" sz="1800" b="1" dirty="0">
                <a:latin typeface="Times New Roman" panose="02020603050405020304" pitchFamily="18" charset="0"/>
                <a:cs typeface="Times New Roman" panose="02020603050405020304" pitchFamily="18" charset="0"/>
              </a:rPr>
              <a:t>e.g., an accounting information system could be functionally decomposed into an accounts-payable system, an accounts-receivable system, a payroll system, etc.</a:t>
            </a:r>
          </a:p>
          <a:p>
            <a:pPr algn="just" eaLnBrk="1" hangingPunct="1"/>
            <a:endParaRPr lang="en-US" sz="1800" b="1" dirty="0">
              <a:latin typeface="Times New Roman" panose="02020603050405020304" pitchFamily="18" charset="0"/>
              <a:cs typeface="Times New Roman" panose="02020603050405020304" pitchFamily="18" charset="0"/>
            </a:endParaRPr>
          </a:p>
          <a:p>
            <a:pPr algn="just" eaLnBrk="1" hangingPunct="1"/>
            <a:r>
              <a:rPr lang="en-US" sz="1800" dirty="0">
                <a:latin typeface="Times New Roman" panose="02020603050405020304" pitchFamily="18" charset="0"/>
                <a:cs typeface="Times New Roman" panose="02020603050405020304" pitchFamily="18" charset="0"/>
              </a:rPr>
              <a:t>Partition: create a sub-system of closely collaborating classes</a:t>
            </a:r>
          </a:p>
          <a:p>
            <a:pPr lvl="1" algn="just"/>
            <a:r>
              <a:rPr lang="en-US" sz="1800" dirty="0">
                <a:latin typeface="Times New Roman" panose="02020603050405020304" pitchFamily="18" charset="0"/>
                <a:cs typeface="Times New Roman" panose="02020603050405020304" pitchFamily="18" charset="0"/>
              </a:rPr>
              <a:t>Base partitions on patterns of activity (e.g., collaborations found in a communication diagram)</a:t>
            </a:r>
          </a:p>
          <a:p>
            <a:pPr lvl="1" algn="just"/>
            <a:r>
              <a:rPr lang="en-US" sz="1800" dirty="0">
                <a:latin typeface="Times New Roman" panose="02020603050405020304" pitchFamily="18" charset="0"/>
                <a:cs typeface="Times New Roman" panose="02020603050405020304" pitchFamily="18" charset="0"/>
              </a:rPr>
              <a:t>Greater coupling among classes may identify partitions (e.g., more messages passes between objects suggests that they belong in the same partition)</a:t>
            </a:r>
          </a:p>
          <a:p>
            <a:pPr algn="just"/>
            <a:r>
              <a:rPr lang="en-US" sz="1800" dirty="0">
                <a:latin typeface="Times New Roman" panose="02020603050405020304" pitchFamily="18" charset="0"/>
                <a:cs typeface="Times New Roman" panose="02020603050405020304" pitchFamily="18" charset="0"/>
              </a:rPr>
              <a:t>Identifying partitions and collaborations determines which classes should be grouped together</a:t>
            </a:r>
          </a:p>
          <a:p>
            <a:pPr lvl="1" algn="just"/>
            <a:endParaRPr lang="en-US" sz="1800" dirty="0">
              <a:latin typeface="Times New Roman" panose="02020603050405020304" pitchFamily="18" charset="0"/>
              <a:cs typeface="Times New Roman" panose="02020603050405020304" pitchFamily="18" charset="0"/>
            </a:endParaRPr>
          </a:p>
          <a:p>
            <a:pPr algn="just" eaLnBrk="1" hangingPunct="1"/>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4486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53DFC-24E7-46F7-A9F3-D4789CAE202F}"/>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Partitions and Collaborations</a:t>
            </a:r>
            <a:endParaRPr lang="en-US" dirty="0"/>
          </a:p>
        </p:txBody>
      </p:sp>
      <p:sp>
        <p:nvSpPr>
          <p:cNvPr id="3" name="Content Placeholder 2">
            <a:extLst>
              <a:ext uri="{FF2B5EF4-FFF2-40B4-BE49-F238E27FC236}">
                <a16:creationId xmlns:a16="http://schemas.microsoft.com/office/drawing/2014/main" id="{2FC86116-D6A3-4C68-A969-550021A2A492}"/>
              </a:ext>
            </a:extLst>
          </p:cNvPr>
          <p:cNvSpPr>
            <a:spLocks noGrp="1"/>
          </p:cNvSpPr>
          <p:nvPr>
            <p:ph idx="1"/>
          </p:nvPr>
        </p:nvSpPr>
        <p:spPr/>
        <p:txBody>
          <a:bodyPr/>
          <a:lstStyle/>
          <a:p>
            <a:pPr algn="just"/>
            <a:r>
              <a:rPr lang="en-US" dirty="0"/>
              <a:t>For example, if attributes of a class have complex object types, such as Person, Address, or Department, and these object types were not modeled as associations in the class diagram, we need to recognize these implied associations.</a:t>
            </a:r>
          </a:p>
        </p:txBody>
      </p:sp>
      <p:graphicFrame>
        <p:nvGraphicFramePr>
          <p:cNvPr id="4" name="Table 4">
            <a:extLst>
              <a:ext uri="{FF2B5EF4-FFF2-40B4-BE49-F238E27FC236}">
                <a16:creationId xmlns:a16="http://schemas.microsoft.com/office/drawing/2014/main" id="{B483346E-ED07-4530-9245-3302EBC54C23}"/>
              </a:ext>
            </a:extLst>
          </p:cNvPr>
          <p:cNvGraphicFramePr>
            <a:graphicFrameLocks noGrp="1"/>
          </p:cNvGraphicFramePr>
          <p:nvPr>
            <p:extLst>
              <p:ext uri="{D42A27DB-BD31-4B8C-83A1-F6EECF244321}">
                <p14:modId xmlns:p14="http://schemas.microsoft.com/office/powerpoint/2010/main" val="3403858512"/>
              </p:ext>
            </p:extLst>
          </p:nvPr>
        </p:nvGraphicFramePr>
        <p:xfrm>
          <a:off x="2057400" y="4840923"/>
          <a:ext cx="1391072" cy="1285240"/>
        </p:xfrm>
        <a:graphic>
          <a:graphicData uri="http://schemas.openxmlformats.org/drawingml/2006/table">
            <a:tbl>
              <a:tblPr firstRow="1" bandRow="1">
                <a:tableStyleId>{5C22544A-7EE6-4342-B048-85BDC9FD1C3A}</a:tableStyleId>
              </a:tblPr>
              <a:tblGrid>
                <a:gridCol w="1391072">
                  <a:extLst>
                    <a:ext uri="{9D8B030D-6E8A-4147-A177-3AD203B41FA5}">
                      <a16:colId xmlns:a16="http://schemas.microsoft.com/office/drawing/2014/main" val="1779180857"/>
                    </a:ext>
                  </a:extLst>
                </a:gridCol>
              </a:tblGrid>
              <a:tr h="370840">
                <a:tc>
                  <a:txBody>
                    <a:bodyPr/>
                    <a:lstStyle/>
                    <a:p>
                      <a:r>
                        <a:rPr lang="en-US" dirty="0"/>
                        <a:t>Employee</a:t>
                      </a:r>
                    </a:p>
                  </a:txBody>
                  <a:tcPr/>
                </a:tc>
                <a:extLst>
                  <a:ext uri="{0D108BD9-81ED-4DB2-BD59-A6C34878D82A}">
                    <a16:rowId xmlns:a16="http://schemas.microsoft.com/office/drawing/2014/main" val="987627759"/>
                  </a:ext>
                </a:extLst>
              </a:tr>
              <a:tr h="370840">
                <a:tc>
                  <a:txBody>
                    <a:bodyPr/>
                    <a:lstStyle/>
                    <a:p>
                      <a:r>
                        <a:rPr lang="en-US" dirty="0"/>
                        <a:t>Person</a:t>
                      </a:r>
                      <a:br>
                        <a:rPr lang="en-US" dirty="0"/>
                      </a:br>
                      <a:r>
                        <a:rPr lang="en-US" dirty="0"/>
                        <a:t>Address</a:t>
                      </a:r>
                      <a:br>
                        <a:rPr lang="en-US" dirty="0"/>
                      </a:br>
                      <a:r>
                        <a:rPr lang="en-US" dirty="0"/>
                        <a:t>Department</a:t>
                      </a:r>
                    </a:p>
                  </a:txBody>
                  <a:tcPr/>
                </a:tc>
                <a:extLst>
                  <a:ext uri="{0D108BD9-81ED-4DB2-BD59-A6C34878D82A}">
                    <a16:rowId xmlns:a16="http://schemas.microsoft.com/office/drawing/2014/main" val="3056017014"/>
                  </a:ext>
                </a:extLst>
              </a:tr>
            </a:tbl>
          </a:graphicData>
        </a:graphic>
      </p:graphicFrame>
      <p:graphicFrame>
        <p:nvGraphicFramePr>
          <p:cNvPr id="5" name="Table 4">
            <a:extLst>
              <a:ext uri="{FF2B5EF4-FFF2-40B4-BE49-F238E27FC236}">
                <a16:creationId xmlns:a16="http://schemas.microsoft.com/office/drawing/2014/main" id="{E0D22FB8-9D06-4C98-93CE-B0F6498B1263}"/>
              </a:ext>
            </a:extLst>
          </p:cNvPr>
          <p:cNvGraphicFramePr>
            <a:graphicFrameLocks noGrp="1"/>
          </p:cNvGraphicFramePr>
          <p:nvPr>
            <p:extLst>
              <p:ext uri="{D42A27DB-BD31-4B8C-83A1-F6EECF244321}">
                <p14:modId xmlns:p14="http://schemas.microsoft.com/office/powerpoint/2010/main" val="3058518393"/>
              </p:ext>
            </p:extLst>
          </p:nvPr>
        </p:nvGraphicFramePr>
        <p:xfrm>
          <a:off x="5372100" y="4648200"/>
          <a:ext cx="1391072" cy="1285240"/>
        </p:xfrm>
        <a:graphic>
          <a:graphicData uri="http://schemas.openxmlformats.org/drawingml/2006/table">
            <a:tbl>
              <a:tblPr firstRow="1" bandRow="1">
                <a:tableStyleId>{93296810-A885-4BE3-A3E7-6D5BEEA58F35}</a:tableStyleId>
              </a:tblPr>
              <a:tblGrid>
                <a:gridCol w="1391072">
                  <a:extLst>
                    <a:ext uri="{9D8B030D-6E8A-4147-A177-3AD203B41FA5}">
                      <a16:colId xmlns:a16="http://schemas.microsoft.com/office/drawing/2014/main" val="1779180857"/>
                    </a:ext>
                  </a:extLst>
                </a:gridCol>
              </a:tblGrid>
              <a:tr h="370840">
                <a:tc>
                  <a:txBody>
                    <a:bodyPr/>
                    <a:lstStyle/>
                    <a:p>
                      <a:r>
                        <a:rPr lang="en-US" dirty="0"/>
                        <a:t>Department</a:t>
                      </a:r>
                    </a:p>
                  </a:txBody>
                  <a:tcPr/>
                </a:tc>
                <a:extLst>
                  <a:ext uri="{0D108BD9-81ED-4DB2-BD59-A6C34878D82A}">
                    <a16:rowId xmlns:a16="http://schemas.microsoft.com/office/drawing/2014/main" val="987627759"/>
                  </a:ext>
                </a:extLst>
              </a:tr>
              <a:tr h="370840">
                <a:tc>
                  <a:txBody>
                    <a:bodyPr/>
                    <a:lstStyle/>
                    <a:p>
                      <a:r>
                        <a:rPr lang="en-US" dirty="0"/>
                        <a:t>x</a:t>
                      </a:r>
                      <a:br>
                        <a:rPr lang="en-US" dirty="0"/>
                      </a:br>
                      <a:r>
                        <a:rPr lang="en-US" dirty="0"/>
                        <a:t>y</a:t>
                      </a:r>
                      <a:br>
                        <a:rPr lang="en-US" dirty="0"/>
                      </a:br>
                      <a:r>
                        <a:rPr lang="en-US" dirty="0"/>
                        <a:t>z</a:t>
                      </a:r>
                    </a:p>
                  </a:txBody>
                  <a:tcPr/>
                </a:tc>
                <a:extLst>
                  <a:ext uri="{0D108BD9-81ED-4DB2-BD59-A6C34878D82A}">
                    <a16:rowId xmlns:a16="http://schemas.microsoft.com/office/drawing/2014/main" val="3056017014"/>
                  </a:ext>
                </a:extLst>
              </a:tr>
            </a:tbl>
          </a:graphicData>
        </a:graphic>
      </p:graphicFrame>
    </p:spTree>
    <p:extLst>
      <p:ext uri="{BB962C8B-B14F-4D97-AF65-F5344CB8AC3E}">
        <p14:creationId xmlns:p14="http://schemas.microsoft.com/office/powerpoint/2010/main" val="3992383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3416300" y="228600"/>
            <a:ext cx="4432300" cy="571500"/>
          </a:xfrm>
        </p:spPr>
        <p:txBody>
          <a:bodyPr>
            <a:noAutofit/>
          </a:bodyPr>
          <a:lstStyle/>
          <a:p>
            <a:pPr eaLnBrk="1" hangingPunct="1"/>
            <a:r>
              <a:rPr lang="en-US" sz="3600" dirty="0">
                <a:latin typeface="Times New Roman" panose="02020603050405020304" pitchFamily="18" charset="0"/>
                <a:cs typeface="Times New Roman" panose="02020603050405020304" pitchFamily="18" charset="0"/>
              </a:rPr>
              <a:t>Layers</a:t>
            </a:r>
          </a:p>
        </p:txBody>
      </p:sp>
      <p:sp>
        <p:nvSpPr>
          <p:cNvPr id="27651" name="Content Placeholder 2"/>
          <p:cNvSpPr>
            <a:spLocks noGrp="1"/>
          </p:cNvSpPr>
          <p:nvPr>
            <p:ph idx="1"/>
          </p:nvPr>
        </p:nvSpPr>
        <p:spPr>
          <a:xfrm>
            <a:off x="1143000" y="1676400"/>
            <a:ext cx="7620000" cy="4953000"/>
          </a:xfrm>
        </p:spPr>
        <p:txBody>
          <a:bodyPr>
            <a:noAutofit/>
          </a:bodyPr>
          <a:lstStyle/>
          <a:p>
            <a:pPr marL="0" indent="0" algn="just">
              <a:buNone/>
            </a:pPr>
            <a:r>
              <a:rPr lang="en-US" sz="1600" b="1" i="0" u="none" strike="noStrike" baseline="0" dirty="0">
                <a:latin typeface="MinionPro-Regular"/>
              </a:rPr>
              <a:t>Until this point in the development of our system, we have focused only on the problem domain; we have totally ignored the system environment (</a:t>
            </a:r>
            <a:r>
              <a:rPr lang="en-US" sz="1600" b="1" i="0" u="sng" strike="noStrike" baseline="0" dirty="0">
                <a:latin typeface="MinionPro-Regular"/>
              </a:rPr>
              <a:t>data</a:t>
            </a:r>
            <a:r>
              <a:rPr lang="en-US" sz="1600" b="1" i="0" u="none" strike="noStrike" baseline="0" dirty="0">
                <a:latin typeface="MinionPro-Regular"/>
              </a:rPr>
              <a:t> </a:t>
            </a:r>
            <a:r>
              <a:rPr lang="en-US" sz="1600" b="1" i="0" u="sng" strike="noStrike" baseline="0" dirty="0">
                <a:latin typeface="MinionPro-Regular"/>
              </a:rPr>
              <a:t>management</a:t>
            </a:r>
            <a:r>
              <a:rPr lang="en-US" sz="1600" b="1" i="0" u="none" strike="noStrike" baseline="0" dirty="0">
                <a:latin typeface="MinionPro-Regular"/>
              </a:rPr>
              <a:t>, </a:t>
            </a:r>
            <a:r>
              <a:rPr lang="en-US" sz="1600" b="1" i="0" u="sng" strike="noStrike" baseline="0" dirty="0">
                <a:latin typeface="MinionPro-Regular"/>
              </a:rPr>
              <a:t>user</a:t>
            </a:r>
            <a:r>
              <a:rPr lang="en-US" sz="1600" b="1" i="0" u="none" strike="noStrike" baseline="0" dirty="0">
                <a:latin typeface="MinionPro-Regular"/>
              </a:rPr>
              <a:t> </a:t>
            </a:r>
            <a:r>
              <a:rPr lang="en-US" sz="1600" b="1" i="0" u="sng" strike="noStrike" baseline="0" dirty="0">
                <a:latin typeface="MinionPro-Regular"/>
              </a:rPr>
              <a:t>interface</a:t>
            </a:r>
            <a:r>
              <a:rPr lang="en-US" sz="1600" b="1" i="0" u="none" strike="noStrike" baseline="0" dirty="0">
                <a:latin typeface="MinionPro-Regular"/>
              </a:rPr>
              <a:t>, and </a:t>
            </a:r>
            <a:r>
              <a:rPr lang="en-US" sz="1600" b="1" i="0" u="sng" strike="noStrike" baseline="0" dirty="0">
                <a:latin typeface="MinionPro-Regular"/>
              </a:rPr>
              <a:t>physical</a:t>
            </a:r>
            <a:r>
              <a:rPr lang="en-US" sz="1600" b="1" i="0" u="none" strike="noStrike" baseline="0" dirty="0">
                <a:latin typeface="MinionPro-Regular"/>
              </a:rPr>
              <a:t> </a:t>
            </a:r>
            <a:r>
              <a:rPr lang="en-US" sz="1600" b="1" i="0" u="sng" strike="noStrike" baseline="0" dirty="0">
                <a:latin typeface="MinionPro-Regular"/>
              </a:rPr>
              <a:t>architecture</a:t>
            </a:r>
            <a:r>
              <a:rPr lang="en-US" sz="1600" b="1" i="0" u="none" strike="noStrike" baseline="0" dirty="0">
                <a:latin typeface="MinionPro-Regular"/>
              </a:rPr>
              <a:t>).</a:t>
            </a:r>
            <a:endParaRPr lang="en-US" sz="1600" b="1"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System environment information must now be added</a:t>
            </a:r>
          </a:p>
          <a:p>
            <a:r>
              <a:rPr lang="en-US" sz="1600" dirty="0">
                <a:latin typeface="Times New Roman" panose="02020603050405020304" pitchFamily="18" charset="0"/>
                <a:cs typeface="Times New Roman" panose="02020603050405020304" pitchFamily="18" charset="0"/>
              </a:rPr>
              <a:t>Use layers to represent and separate elements of the software architecture</a:t>
            </a:r>
          </a:p>
          <a:p>
            <a:r>
              <a:rPr lang="en-US" sz="1600" dirty="0">
                <a:latin typeface="Times New Roman" panose="02020603050405020304" pitchFamily="18" charset="0"/>
                <a:cs typeface="Times New Roman" panose="02020603050405020304" pitchFamily="18" charset="0"/>
              </a:rPr>
              <a:t>A layer represents an element of the soft ware architecture of the evolving system.</a:t>
            </a:r>
          </a:p>
          <a:p>
            <a:pPr lvl="1"/>
            <a:r>
              <a:rPr lang="en-US" sz="1600" dirty="0">
                <a:latin typeface="Times New Roman" panose="02020603050405020304" pitchFamily="18" charset="0"/>
                <a:cs typeface="Times New Roman" panose="02020603050405020304" pitchFamily="18" charset="0"/>
              </a:rPr>
              <a:t>Easier to understand a complex system</a:t>
            </a:r>
          </a:p>
          <a:p>
            <a:pPr lvl="1"/>
            <a:r>
              <a:rPr lang="en-US" sz="1600" dirty="0">
                <a:latin typeface="Times New Roman" panose="02020603050405020304" pitchFamily="18" charset="0"/>
                <a:cs typeface="Times New Roman" panose="02020603050405020304" pitchFamily="18" charset="0"/>
              </a:rPr>
              <a:t>Example:</a:t>
            </a:r>
          </a:p>
          <a:p>
            <a:pPr lvl="2"/>
            <a:r>
              <a:rPr lang="en-US" sz="1600" b="1" dirty="0">
                <a:latin typeface="Times New Roman" panose="02020603050405020304" pitchFamily="18" charset="0"/>
                <a:cs typeface="Times New Roman" panose="02020603050405020304" pitchFamily="18" charset="0"/>
              </a:rPr>
              <a:t>Model-view-controller (MVC) architecture</a:t>
            </a:r>
          </a:p>
          <a:p>
            <a:pPr lvl="2"/>
            <a:r>
              <a:rPr lang="en-US" sz="1600" dirty="0">
                <a:latin typeface="Times New Roman" panose="02020603050405020304" pitchFamily="18" charset="0"/>
                <a:cs typeface="Times New Roman" panose="02020603050405020304" pitchFamily="18" charset="0"/>
              </a:rPr>
              <a:t>Separates application logic from user interface</a:t>
            </a:r>
          </a:p>
          <a:p>
            <a:pPr lvl="1"/>
            <a:r>
              <a:rPr lang="en-US" sz="1600" dirty="0">
                <a:latin typeface="Times New Roman" panose="02020603050405020304" pitchFamily="18" charset="0"/>
                <a:cs typeface="Times New Roman" panose="02020603050405020304" pitchFamily="18" charset="0"/>
              </a:rPr>
              <a:t>Proposed layers:</a:t>
            </a:r>
          </a:p>
          <a:p>
            <a:pPr lvl="2"/>
            <a:r>
              <a:rPr lang="en-US" sz="1600" dirty="0">
                <a:latin typeface="Times New Roman" panose="02020603050405020304" pitchFamily="18" charset="0"/>
                <a:cs typeface="Times New Roman" panose="02020603050405020304" pitchFamily="18" charset="0"/>
              </a:rPr>
              <a:t>Foundation (e.g., container classes)</a:t>
            </a:r>
          </a:p>
          <a:p>
            <a:pPr lvl="2"/>
            <a:r>
              <a:rPr lang="en-US" sz="1600" dirty="0">
                <a:latin typeface="Times New Roman" panose="02020603050405020304" pitchFamily="18" charset="0"/>
                <a:cs typeface="Times New Roman" panose="02020603050405020304" pitchFamily="18" charset="0"/>
              </a:rPr>
              <a:t>Problem domain (e.g., encapsulation, inheritance, polymorphism)</a:t>
            </a:r>
          </a:p>
          <a:p>
            <a:pPr lvl="2"/>
            <a:r>
              <a:rPr lang="en-US" sz="1600" b="1" dirty="0">
                <a:latin typeface="Times New Roman" panose="02020603050405020304" pitchFamily="18" charset="0"/>
                <a:cs typeface="Times New Roman" panose="02020603050405020304" pitchFamily="18" charset="0"/>
              </a:rPr>
              <a:t>Data</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management</a:t>
            </a:r>
            <a:r>
              <a:rPr lang="en-US" sz="1600" dirty="0">
                <a:latin typeface="Times New Roman" panose="02020603050405020304" pitchFamily="18" charset="0"/>
                <a:cs typeface="Times New Roman" panose="02020603050405020304" pitchFamily="18" charset="0"/>
              </a:rPr>
              <a:t> (e.g., data storage and retrieval)</a:t>
            </a:r>
          </a:p>
          <a:p>
            <a:pPr lvl="2"/>
            <a:r>
              <a:rPr lang="en-US" sz="1600" b="1" dirty="0">
                <a:latin typeface="Times New Roman" panose="02020603050405020304" pitchFamily="18" charset="0"/>
                <a:cs typeface="Times New Roman" panose="02020603050405020304" pitchFamily="18" charset="0"/>
              </a:rPr>
              <a:t>User</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interface</a:t>
            </a:r>
            <a:r>
              <a:rPr lang="en-US" sz="1600" dirty="0">
                <a:latin typeface="Times New Roman" panose="02020603050405020304" pitchFamily="18" charset="0"/>
                <a:cs typeface="Times New Roman" panose="02020603050405020304" pitchFamily="18" charset="0"/>
              </a:rPr>
              <a:t> (e.g., data input forms)</a:t>
            </a:r>
          </a:p>
          <a:p>
            <a:pPr lvl="2"/>
            <a:r>
              <a:rPr lang="en-US" sz="1600" dirty="0">
                <a:latin typeface="Times New Roman" panose="02020603050405020304" pitchFamily="18" charset="0"/>
                <a:cs typeface="Times New Roman" panose="02020603050405020304" pitchFamily="18" charset="0"/>
              </a:rPr>
              <a:t>Physical architecture (e.g., specific computers and networks)</a:t>
            </a:r>
          </a:p>
        </p:txBody>
      </p:sp>
    </p:spTree>
    <p:extLst>
      <p:ext uri="{BB962C8B-B14F-4D97-AF65-F5344CB8AC3E}">
        <p14:creationId xmlns:p14="http://schemas.microsoft.com/office/powerpoint/2010/main" val="2488971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B1EAF-32A9-4A12-8225-DFB6307C40A1}"/>
              </a:ext>
            </a:extLst>
          </p:cNvPr>
          <p:cNvSpPr>
            <a:spLocks noGrp="1"/>
          </p:cNvSpPr>
          <p:nvPr>
            <p:ph type="title"/>
          </p:nvPr>
        </p:nvSpPr>
        <p:spPr>
          <a:xfrm>
            <a:off x="1619672" y="452292"/>
            <a:ext cx="7067128" cy="1143000"/>
          </a:xfrm>
        </p:spPr>
        <p:txBody>
          <a:bodyPr/>
          <a:lstStyle/>
          <a:p>
            <a:r>
              <a:rPr lang="en-US" sz="3200" dirty="0">
                <a:latin typeface="Times New Roman" panose="02020603050405020304" pitchFamily="18" charset="0"/>
                <a:cs typeface="Times New Roman" panose="02020603050405020304" pitchFamily="18" charset="0"/>
              </a:rPr>
              <a:t>Layers</a:t>
            </a:r>
            <a:endParaRPr lang="en-US" dirty="0"/>
          </a:p>
        </p:txBody>
      </p:sp>
      <p:pic>
        <p:nvPicPr>
          <p:cNvPr id="5" name="Content Placeholder 4">
            <a:extLst>
              <a:ext uri="{FF2B5EF4-FFF2-40B4-BE49-F238E27FC236}">
                <a16:creationId xmlns:a16="http://schemas.microsoft.com/office/drawing/2014/main" id="{B4A26D52-2AC0-4C75-9F2E-ED069640EA20}"/>
              </a:ext>
            </a:extLst>
          </p:cNvPr>
          <p:cNvPicPr>
            <a:picLocks noGrp="1" noChangeAspect="1"/>
          </p:cNvPicPr>
          <p:nvPr>
            <p:ph idx="1"/>
          </p:nvPr>
        </p:nvPicPr>
        <p:blipFill>
          <a:blip r:embed="rId2"/>
          <a:stretch>
            <a:fillRect/>
          </a:stretch>
        </p:blipFill>
        <p:spPr>
          <a:xfrm>
            <a:off x="1619250" y="1576819"/>
            <a:ext cx="7067550" cy="1817545"/>
          </a:xfrm>
        </p:spPr>
      </p:pic>
    </p:spTree>
    <p:extLst>
      <p:ext uri="{BB962C8B-B14F-4D97-AF65-F5344CB8AC3E}">
        <p14:creationId xmlns:p14="http://schemas.microsoft.com/office/powerpoint/2010/main" val="4049300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3416300" y="228600"/>
            <a:ext cx="4432300" cy="571500"/>
          </a:xfrm>
        </p:spPr>
        <p:txBody>
          <a:bodyPr>
            <a:noAutofit/>
          </a:bodyPr>
          <a:lstStyle/>
          <a:p>
            <a:pPr eaLnBrk="1" hangingPunct="1"/>
            <a:r>
              <a:rPr lang="en-US" sz="3600" dirty="0">
                <a:latin typeface="Times New Roman" panose="02020603050405020304" pitchFamily="18" charset="0"/>
                <a:cs typeface="Times New Roman" panose="02020603050405020304" pitchFamily="18" charset="0"/>
              </a:rPr>
              <a:t>Layers</a:t>
            </a:r>
          </a:p>
        </p:txBody>
      </p:sp>
      <p:pic>
        <p:nvPicPr>
          <p:cNvPr id="3" name="Content Placeholder 2">
            <a:extLst>
              <a:ext uri="{FF2B5EF4-FFF2-40B4-BE49-F238E27FC236}">
                <a16:creationId xmlns:a16="http://schemas.microsoft.com/office/drawing/2014/main" id="{3B337191-C514-4455-B865-B2B906627DA8}"/>
              </a:ext>
            </a:extLst>
          </p:cNvPr>
          <p:cNvPicPr>
            <a:picLocks noGrp="1" noChangeAspect="1"/>
          </p:cNvPicPr>
          <p:nvPr>
            <p:ph idx="1"/>
          </p:nvPr>
        </p:nvPicPr>
        <p:blipFill>
          <a:blip r:embed="rId2"/>
          <a:stretch>
            <a:fillRect/>
          </a:stretch>
        </p:blipFill>
        <p:spPr>
          <a:xfrm>
            <a:off x="2514600" y="2514600"/>
            <a:ext cx="4665491" cy="3216700"/>
          </a:xfrm>
        </p:spPr>
      </p:pic>
      <p:sp>
        <p:nvSpPr>
          <p:cNvPr id="7" name="TextBox 6">
            <a:extLst>
              <a:ext uri="{FF2B5EF4-FFF2-40B4-BE49-F238E27FC236}">
                <a16:creationId xmlns:a16="http://schemas.microsoft.com/office/drawing/2014/main" id="{9B037747-30A4-444E-9EA7-1E444EAF1E74}"/>
              </a:ext>
            </a:extLst>
          </p:cNvPr>
          <p:cNvSpPr txBox="1"/>
          <p:nvPr/>
        </p:nvSpPr>
        <p:spPr>
          <a:xfrm>
            <a:off x="1371600" y="1524000"/>
            <a:ext cx="7467600" cy="646331"/>
          </a:xfrm>
          <a:prstGeom prst="rect">
            <a:avLst/>
          </a:prstGeom>
          <a:noFill/>
        </p:spPr>
        <p:txBody>
          <a:bodyPr wrap="square">
            <a:spAutoFit/>
          </a:bodyPr>
          <a:lstStyle/>
          <a:p>
            <a:pPr algn="just"/>
            <a:r>
              <a:rPr lang="en-US" sz="1800" b="1" i="0" u="none" strike="noStrike" baseline="0" dirty="0">
                <a:latin typeface="MinionPro-Regular"/>
              </a:rPr>
              <a:t>The idea of separating the different elements of the architecture into separate layers can be traced back to the MVC architecture of </a:t>
            </a:r>
            <a:r>
              <a:rPr lang="en-US" sz="1800" b="1" i="1" u="none" strike="noStrike" baseline="0" dirty="0">
                <a:latin typeface="MinionPro-It"/>
              </a:rPr>
              <a:t>Smalltalk</a:t>
            </a:r>
            <a:r>
              <a:rPr lang="en-US" sz="1800" b="1" i="1" u="none" strike="noStrike" baseline="30000" dirty="0">
                <a:latin typeface="MinionPro-It"/>
              </a:rPr>
              <a:t>1</a:t>
            </a:r>
            <a:r>
              <a:rPr lang="en-US" sz="1800" b="1" i="1" u="none" strike="noStrike" baseline="0" dirty="0">
                <a:latin typeface="MinionPro-It"/>
              </a:rPr>
              <a:t>.</a:t>
            </a:r>
            <a:endParaRPr lang="en-US" b="1" dirty="0"/>
          </a:p>
        </p:txBody>
      </p:sp>
      <p:sp>
        <p:nvSpPr>
          <p:cNvPr id="9" name="TextBox 8">
            <a:extLst>
              <a:ext uri="{FF2B5EF4-FFF2-40B4-BE49-F238E27FC236}">
                <a16:creationId xmlns:a16="http://schemas.microsoft.com/office/drawing/2014/main" id="{49B413F4-C39F-4332-ADD4-2E4A8312A533}"/>
              </a:ext>
            </a:extLst>
          </p:cNvPr>
          <p:cNvSpPr txBox="1"/>
          <p:nvPr/>
        </p:nvSpPr>
        <p:spPr>
          <a:xfrm>
            <a:off x="1371599" y="6396335"/>
            <a:ext cx="7467601" cy="430887"/>
          </a:xfrm>
          <a:prstGeom prst="rect">
            <a:avLst/>
          </a:prstGeom>
          <a:noFill/>
        </p:spPr>
        <p:txBody>
          <a:bodyPr wrap="square">
            <a:spAutoFit/>
          </a:bodyPr>
          <a:lstStyle/>
          <a:p>
            <a:pPr algn="l"/>
            <a:r>
              <a:rPr lang="en-US" sz="1100" b="0" i="0" u="none" strike="noStrike" baseline="30000" dirty="0">
                <a:latin typeface="MinionPro-Regular"/>
              </a:rPr>
              <a:t>1</a:t>
            </a:r>
            <a:r>
              <a:rPr lang="en-US" sz="1100" b="0" i="0" u="none" strike="noStrike" baseline="0" dirty="0">
                <a:latin typeface="MinionPro-Regular"/>
              </a:rPr>
              <a:t>See S. Lewis, </a:t>
            </a:r>
            <a:r>
              <a:rPr lang="en-US" sz="1100" b="0" i="1" u="none" strike="noStrike" baseline="0" dirty="0">
                <a:latin typeface="MinionPro-It"/>
              </a:rPr>
              <a:t>Th e Art and Science of Smalltalk: An Introduction to Object-Oriented Programming Using Visual-Works </a:t>
            </a:r>
            <a:r>
              <a:rPr lang="en-US" sz="1100" b="0" i="0" u="none" strike="noStrike" baseline="0" dirty="0">
                <a:latin typeface="MinionPro-Regular"/>
              </a:rPr>
              <a:t>(Englewood Cliff s, NJ: Prentice Hall, 1995).</a:t>
            </a:r>
            <a:endParaRPr lang="en-US" sz="1100" dirty="0"/>
          </a:p>
        </p:txBody>
      </p:sp>
      <p:sp>
        <p:nvSpPr>
          <p:cNvPr id="11" name="TextBox 10">
            <a:extLst>
              <a:ext uri="{FF2B5EF4-FFF2-40B4-BE49-F238E27FC236}">
                <a16:creationId xmlns:a16="http://schemas.microsoft.com/office/drawing/2014/main" id="{C89EA7C5-9ED2-4953-B57C-95B2BF624969}"/>
              </a:ext>
            </a:extLst>
          </p:cNvPr>
          <p:cNvSpPr txBox="1"/>
          <p:nvPr/>
        </p:nvSpPr>
        <p:spPr>
          <a:xfrm>
            <a:off x="2514600" y="5863133"/>
            <a:ext cx="4665491" cy="369332"/>
          </a:xfrm>
          <a:prstGeom prst="rect">
            <a:avLst/>
          </a:prstGeom>
          <a:noFill/>
        </p:spPr>
        <p:txBody>
          <a:bodyPr wrap="square">
            <a:spAutoFit/>
          </a:bodyPr>
          <a:lstStyle/>
          <a:p>
            <a:pPr algn="ctr"/>
            <a:r>
              <a:rPr lang="en-US" b="1" i="0" u="none" strike="noStrike" dirty="0">
                <a:solidFill>
                  <a:srgbClr val="0C0C0C"/>
                </a:solidFill>
                <a:effectLst/>
                <a:latin typeface="geomanist"/>
              </a:rPr>
              <a:t>Spring MVC Framework Example </a:t>
            </a:r>
          </a:p>
        </p:txBody>
      </p:sp>
    </p:spTree>
    <p:extLst>
      <p:ext uri="{BB962C8B-B14F-4D97-AF65-F5344CB8AC3E}">
        <p14:creationId xmlns:p14="http://schemas.microsoft.com/office/powerpoint/2010/main" val="2952173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13720D-D9A4-4EC6-A447-BB438A9A44A8}"/>
              </a:ext>
            </a:extLst>
          </p:cNvPr>
          <p:cNvSpPr>
            <a:spLocks noGrp="1"/>
          </p:cNvSpPr>
          <p:nvPr>
            <p:ph type="title"/>
          </p:nvPr>
        </p:nvSpPr>
        <p:spPr/>
        <p:txBody>
          <a:bodyPr/>
          <a:lstStyle/>
          <a:p>
            <a:r>
              <a:rPr lang="en-US" dirty="0"/>
              <a:t>Packages and Package Diagrams</a:t>
            </a:r>
          </a:p>
        </p:txBody>
      </p:sp>
      <p:sp>
        <p:nvSpPr>
          <p:cNvPr id="5" name="Text Placeholder 4">
            <a:extLst>
              <a:ext uri="{FF2B5EF4-FFF2-40B4-BE49-F238E27FC236}">
                <a16:creationId xmlns:a16="http://schemas.microsoft.com/office/drawing/2014/main" id="{7A753C37-3F7E-4AE9-9649-FB8945520A8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42754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672" y="152400"/>
            <a:ext cx="5771728" cy="1143000"/>
          </a:xfrm>
        </p:spPr>
        <p:txBody>
          <a:bodyPr>
            <a:noAutofit/>
          </a:bodyPr>
          <a:lstStyle/>
          <a:p>
            <a:pPr eaLnBrk="1" hangingPunct="1">
              <a:defRPr/>
            </a:pPr>
            <a:r>
              <a:rPr lang="en-US" sz="3600" dirty="0">
                <a:latin typeface="Times New Roman" panose="02020603050405020304" pitchFamily="18" charset="0"/>
                <a:cs typeface="Times New Roman" panose="02020603050405020304" pitchFamily="18" charset="0"/>
              </a:rPr>
              <a:t>Packages and Package Diagrams</a:t>
            </a:r>
          </a:p>
        </p:txBody>
      </p:sp>
      <p:sp>
        <p:nvSpPr>
          <p:cNvPr id="3" name="Content Placeholder 2"/>
          <p:cNvSpPr>
            <a:spLocks noGrp="1"/>
          </p:cNvSpPr>
          <p:nvPr>
            <p:ph idx="1"/>
          </p:nvPr>
        </p:nvSpPr>
        <p:spPr>
          <a:xfrm>
            <a:off x="1143000" y="1692349"/>
            <a:ext cx="7676728" cy="5013251"/>
          </a:xfrm>
        </p:spPr>
        <p:txBody>
          <a:bodyPr>
            <a:normAutofit fontScale="92500" lnSpcReduction="20000"/>
          </a:bodyPr>
          <a:lstStyle/>
          <a:p>
            <a:pPr algn="just"/>
            <a:r>
              <a:rPr lang="en-US" sz="2800" b="1" dirty="0">
                <a:latin typeface="Times New Roman" panose="02020603050405020304" pitchFamily="18" charset="0"/>
                <a:cs typeface="Times New Roman" panose="02020603050405020304" pitchFamily="18" charset="0"/>
              </a:rPr>
              <a:t>In UML, collaborations, partitions, and layers can be represented by a higher-level construct: a package.</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Packages group together similar components (e.g., use-cases, class diagrams)</a:t>
            </a:r>
          </a:p>
          <a:p>
            <a:pPr algn="just"/>
            <a:r>
              <a:rPr lang="en-US" sz="2800" dirty="0">
                <a:latin typeface="Times New Roman" panose="02020603050405020304" pitchFamily="18" charset="0"/>
                <a:cs typeface="Times New Roman" panose="02020603050405020304" pitchFamily="18" charset="0"/>
              </a:rPr>
              <a:t>Package diagrams show the packages and their relationships</a:t>
            </a:r>
          </a:p>
          <a:p>
            <a:pPr lvl="1" algn="just"/>
            <a:r>
              <a:rPr lang="en-US" sz="2800" dirty="0">
                <a:latin typeface="Times New Roman" panose="02020603050405020304" pitchFamily="18" charset="0"/>
                <a:cs typeface="Times New Roman" panose="02020603050405020304" pitchFamily="18" charset="0"/>
              </a:rPr>
              <a:t>Aggregation &amp; association relationships are possible</a:t>
            </a:r>
          </a:p>
          <a:p>
            <a:pPr lvl="1" algn="just"/>
            <a:r>
              <a:rPr lang="en-US" sz="2800" dirty="0">
                <a:latin typeface="Times New Roman" panose="02020603050405020304" pitchFamily="18" charset="0"/>
                <a:cs typeface="Times New Roman" panose="02020603050405020304" pitchFamily="18" charset="0"/>
              </a:rPr>
              <a:t>Packages may be dependent upon one another</a:t>
            </a:r>
          </a:p>
          <a:p>
            <a:pPr lvl="2" algn="just"/>
            <a:r>
              <a:rPr lang="en-US" sz="2800" dirty="0">
                <a:latin typeface="Times New Roman" panose="02020603050405020304" pitchFamily="18" charset="0"/>
                <a:cs typeface="Times New Roman" panose="02020603050405020304" pitchFamily="18" charset="0"/>
              </a:rPr>
              <a:t>If one package is modified, others that depend on it may also require modification</a:t>
            </a:r>
          </a:p>
        </p:txBody>
      </p:sp>
    </p:spTree>
    <p:extLst>
      <p:ext uri="{BB962C8B-B14F-4D97-AF65-F5344CB8AC3E}">
        <p14:creationId xmlns:p14="http://schemas.microsoft.com/office/powerpoint/2010/main" val="3412963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4"/>
          <p:cNvSpPr>
            <a:spLocks noGrp="1"/>
          </p:cNvSpPr>
          <p:nvPr>
            <p:ph type="sldNum" sz="quarter" idx="12"/>
          </p:nvPr>
        </p:nvSpPr>
        <p:spPr>
          <a:xfrm>
            <a:off x="3586163" y="5535216"/>
            <a:ext cx="2171700" cy="3571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chemeClr val="tx1"/>
                </a:solidFill>
                <a:latin typeface="Calibri" panose="020F0502020204030204" pitchFamily="34" charset="0"/>
                <a:ea typeface="MS PGothic" panose="020B0600070205080204" pitchFamily="34" charset="-128"/>
              </a:defRPr>
            </a:lvl1pPr>
            <a:lvl2pPr marL="557213" indent="-214313" eaLnBrk="0" hangingPunct="0">
              <a:defRPr sz="900">
                <a:solidFill>
                  <a:schemeClr val="tx1"/>
                </a:solidFill>
                <a:latin typeface="Calibri" panose="020F0502020204030204" pitchFamily="34" charset="0"/>
                <a:ea typeface="MS PGothic" panose="020B0600070205080204" pitchFamily="34" charset="-128"/>
              </a:defRPr>
            </a:lvl2pPr>
            <a:lvl3pPr marL="857250" indent="-171450" eaLnBrk="0" hangingPunct="0">
              <a:defRPr sz="900">
                <a:solidFill>
                  <a:schemeClr val="tx1"/>
                </a:solidFill>
                <a:latin typeface="Calibri" panose="020F0502020204030204" pitchFamily="34" charset="0"/>
                <a:ea typeface="MS PGothic" panose="020B0600070205080204" pitchFamily="34" charset="-128"/>
              </a:defRPr>
            </a:lvl3pPr>
            <a:lvl4pPr marL="1200150" indent="-171450" eaLnBrk="0" hangingPunct="0">
              <a:defRPr sz="900">
                <a:solidFill>
                  <a:schemeClr val="tx1"/>
                </a:solidFill>
                <a:latin typeface="Calibri" panose="020F0502020204030204" pitchFamily="34" charset="0"/>
                <a:ea typeface="MS PGothic" panose="020B0600070205080204" pitchFamily="34" charset="-128"/>
              </a:defRPr>
            </a:lvl4pPr>
            <a:lvl5pPr marL="1543050" indent="-171450" eaLnBrk="0" hangingPunct="0">
              <a:defRPr sz="900">
                <a:solidFill>
                  <a:schemeClr val="tx1"/>
                </a:solidFill>
                <a:latin typeface="Calibri" panose="020F0502020204030204" pitchFamily="34" charset="0"/>
                <a:ea typeface="MS PGothic" panose="020B0600070205080204" pitchFamily="34" charset="-128"/>
              </a:defRPr>
            </a:lvl5pPr>
            <a:lvl6pPr marL="1885950" indent="-171450" eaLnBrk="0" fontAlgn="base" hangingPunct="0">
              <a:spcBef>
                <a:spcPct val="0"/>
              </a:spcBef>
              <a:spcAft>
                <a:spcPct val="0"/>
              </a:spcAft>
              <a:defRPr sz="900">
                <a:solidFill>
                  <a:schemeClr val="tx1"/>
                </a:solidFill>
                <a:latin typeface="Calibri" panose="020F0502020204030204" pitchFamily="34" charset="0"/>
                <a:ea typeface="MS PGothic" panose="020B0600070205080204" pitchFamily="34" charset="-128"/>
              </a:defRPr>
            </a:lvl6pPr>
            <a:lvl7pPr marL="2228850" indent="-171450" eaLnBrk="0" fontAlgn="base" hangingPunct="0">
              <a:spcBef>
                <a:spcPct val="0"/>
              </a:spcBef>
              <a:spcAft>
                <a:spcPct val="0"/>
              </a:spcAft>
              <a:defRPr sz="900">
                <a:solidFill>
                  <a:schemeClr val="tx1"/>
                </a:solidFill>
                <a:latin typeface="Calibri" panose="020F0502020204030204" pitchFamily="34" charset="0"/>
                <a:ea typeface="MS PGothic" panose="020B0600070205080204" pitchFamily="34" charset="-128"/>
              </a:defRPr>
            </a:lvl7pPr>
            <a:lvl8pPr marL="2571750" indent="-171450" eaLnBrk="0" fontAlgn="base" hangingPunct="0">
              <a:spcBef>
                <a:spcPct val="0"/>
              </a:spcBef>
              <a:spcAft>
                <a:spcPct val="0"/>
              </a:spcAft>
              <a:defRPr sz="900">
                <a:solidFill>
                  <a:schemeClr val="tx1"/>
                </a:solidFill>
                <a:latin typeface="Calibri" panose="020F0502020204030204" pitchFamily="34" charset="0"/>
                <a:ea typeface="MS PGothic" panose="020B0600070205080204" pitchFamily="34" charset="-128"/>
              </a:defRPr>
            </a:lvl8pPr>
            <a:lvl9pPr marL="2914650" indent="-171450" eaLnBrk="0" fontAlgn="base" hangingPunct="0">
              <a:spcBef>
                <a:spcPct val="0"/>
              </a:spcBef>
              <a:spcAft>
                <a:spcPct val="0"/>
              </a:spcAft>
              <a:defRPr sz="900">
                <a:solidFill>
                  <a:schemeClr val="tx1"/>
                </a:solidFill>
                <a:latin typeface="Calibri" panose="020F0502020204030204" pitchFamily="34" charset="0"/>
                <a:ea typeface="MS PGothic" panose="020B0600070205080204" pitchFamily="34" charset="-128"/>
              </a:defRPr>
            </a:lvl9pPr>
          </a:lstStyle>
          <a:p>
            <a:pPr algn="ctr" eaLnBrk="1" hangingPunct="1"/>
            <a:fld id="{05C5DFE8-87A8-42D3-89B2-93E5D8B255FC}" type="slidenum">
              <a:rPr lang="en-US" sz="1050">
                <a:solidFill>
                  <a:srgbClr val="000000"/>
                </a:solidFill>
                <a:latin typeface="Interstate" pitchFamily="2" charset="0"/>
              </a:rPr>
              <a:pPr algn="ctr" eaLnBrk="1" hangingPunct="1"/>
              <a:t>3</a:t>
            </a:fld>
            <a:endParaRPr lang="en-US" sz="1050">
              <a:solidFill>
                <a:srgbClr val="000000"/>
              </a:solidFill>
              <a:latin typeface="Interstate" pitchFamily="2" charset="0"/>
            </a:endParaRPr>
          </a:p>
        </p:txBody>
      </p:sp>
      <p:sp>
        <p:nvSpPr>
          <p:cNvPr id="17410" name="Rectangle 2"/>
          <p:cNvSpPr>
            <a:spLocks noGrp="1" noChangeArrowheads="1"/>
          </p:cNvSpPr>
          <p:nvPr>
            <p:ph type="title"/>
          </p:nvPr>
        </p:nvSpPr>
        <p:spPr>
          <a:xfrm>
            <a:off x="1772072" y="228600"/>
            <a:ext cx="7067128" cy="1143000"/>
          </a:xfrm>
        </p:spPr>
        <p:txBody>
          <a:bodyPr/>
          <a:lstStyle/>
          <a:p>
            <a:pPr eaLnBrk="1" hangingPunct="1"/>
            <a:r>
              <a:rPr lang="en-US" dirty="0"/>
              <a:t>Learning Outcomes</a:t>
            </a:r>
          </a:p>
        </p:txBody>
      </p:sp>
      <p:sp>
        <p:nvSpPr>
          <p:cNvPr id="17411" name="Rectangle 3"/>
          <p:cNvSpPr>
            <a:spLocks noGrp="1" noChangeArrowheads="1"/>
          </p:cNvSpPr>
          <p:nvPr>
            <p:ph type="body" idx="1"/>
          </p:nvPr>
        </p:nvSpPr>
        <p:spPr>
          <a:xfrm>
            <a:off x="1219200" y="1600200"/>
            <a:ext cx="7620000" cy="4724400"/>
          </a:xfrm>
        </p:spPr>
        <p:txBody>
          <a:bodyPr>
            <a:normAutofit/>
          </a:bodyPr>
          <a:lstStyle/>
          <a:p>
            <a:pPr eaLnBrk="1" hangingPunct="1">
              <a:buFontTx/>
              <a:buNone/>
            </a:pPr>
            <a:r>
              <a:rPr lang="en-US" sz="2400" dirty="0"/>
              <a:t> LO1: Identify the basic concept of advance topic in</a:t>
            </a:r>
          </a:p>
          <a:p>
            <a:pPr eaLnBrk="1" hangingPunct="1">
              <a:buFontTx/>
              <a:buNone/>
            </a:pPr>
            <a:r>
              <a:rPr lang="en-US" sz="2400" dirty="0"/>
              <a:t>          Object Oriented Analysis and Design</a:t>
            </a:r>
          </a:p>
          <a:p>
            <a:pPr eaLnBrk="1" hangingPunct="1">
              <a:buFontTx/>
              <a:buNone/>
            </a:pPr>
            <a:r>
              <a:rPr lang="en-US" sz="2400" dirty="0"/>
              <a:t>LO2 : Use the knowledge to develop documentation</a:t>
            </a:r>
          </a:p>
          <a:p>
            <a:pPr eaLnBrk="1" hangingPunct="1">
              <a:buFontTx/>
              <a:buNone/>
            </a:pPr>
            <a:r>
              <a:rPr lang="en-US" sz="2400" dirty="0"/>
              <a:t>          for object oriented software analysis and</a:t>
            </a:r>
          </a:p>
          <a:p>
            <a:pPr eaLnBrk="1" hangingPunct="1">
              <a:buFontTx/>
              <a:buNone/>
            </a:pPr>
            <a:r>
              <a:rPr lang="en-US" sz="2400" dirty="0"/>
              <a:t>          design using Unified Modelling Language</a:t>
            </a:r>
          </a:p>
          <a:p>
            <a:pPr eaLnBrk="1" hangingPunct="1">
              <a:buFontTx/>
              <a:buNone/>
            </a:pPr>
            <a:r>
              <a:rPr lang="en-US" sz="2400" dirty="0"/>
              <a:t>LO3 : Analyze any problem in any software </a:t>
            </a:r>
          </a:p>
          <a:p>
            <a:pPr eaLnBrk="1" hangingPunct="1">
              <a:buFontTx/>
              <a:buNone/>
            </a:pPr>
            <a:r>
              <a:rPr lang="en-US" sz="2400" dirty="0"/>
              <a:t>          application and find out the alternative </a:t>
            </a:r>
          </a:p>
          <a:p>
            <a:pPr eaLnBrk="1" hangingPunct="1">
              <a:buFontTx/>
              <a:buNone/>
            </a:pPr>
            <a:r>
              <a:rPr lang="en-US" sz="2400" dirty="0"/>
              <a:t>          solutions using object oriented analysis and</a:t>
            </a:r>
          </a:p>
          <a:p>
            <a:pPr eaLnBrk="1" hangingPunct="1">
              <a:buFontTx/>
              <a:buNone/>
            </a:pPr>
            <a:r>
              <a:rPr lang="en-US" sz="2400" dirty="0"/>
              <a:t>          design approach</a:t>
            </a:r>
          </a:p>
        </p:txBody>
      </p:sp>
    </p:spTree>
    <p:extLst>
      <p:ext uri="{BB962C8B-B14F-4D97-AF65-F5344CB8AC3E}">
        <p14:creationId xmlns:p14="http://schemas.microsoft.com/office/powerpoint/2010/main" val="8240735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4943E-066A-48BC-A5F2-25E20138CAA6}"/>
              </a:ext>
            </a:extLst>
          </p:cNvPr>
          <p:cNvSpPr>
            <a:spLocks noGrp="1"/>
          </p:cNvSpPr>
          <p:nvPr>
            <p:ph type="title"/>
          </p:nvPr>
        </p:nvSpPr>
        <p:spPr>
          <a:xfrm>
            <a:off x="2076872" y="304800"/>
            <a:ext cx="7067128" cy="1143000"/>
          </a:xfrm>
        </p:spPr>
        <p:txBody>
          <a:bodyPr/>
          <a:lstStyle/>
          <a:p>
            <a:r>
              <a:rPr lang="en-US" dirty="0"/>
              <a:t>Java Package Examples</a:t>
            </a:r>
          </a:p>
        </p:txBody>
      </p:sp>
      <p:pic>
        <p:nvPicPr>
          <p:cNvPr id="1026" name="Picture 2" descr="Java Package - javatpoint">
            <a:extLst>
              <a:ext uri="{FF2B5EF4-FFF2-40B4-BE49-F238E27FC236}">
                <a16:creationId xmlns:a16="http://schemas.microsoft.com/office/drawing/2014/main" id="{F89B02E8-E391-4E58-A105-295CC28918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684336"/>
            <a:ext cx="4912515" cy="29638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 example Java package structure.">
            <a:extLst>
              <a:ext uri="{FF2B5EF4-FFF2-40B4-BE49-F238E27FC236}">
                <a16:creationId xmlns:a16="http://schemas.microsoft.com/office/drawing/2014/main" id="{D15D160C-DAC8-4A4D-8E20-0DC735C7F0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1684336"/>
            <a:ext cx="2719851" cy="5021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0098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3"/>
          <p:cNvSpPr>
            <a:spLocks noGrp="1"/>
          </p:cNvSpPr>
          <p:nvPr>
            <p:ph type="title"/>
          </p:nvPr>
        </p:nvSpPr>
        <p:spPr>
          <a:xfrm>
            <a:off x="3143672" y="152400"/>
            <a:ext cx="5771728" cy="1143000"/>
          </a:xfrm>
        </p:spPr>
        <p:txBody>
          <a:bodyPr>
            <a:normAutofit/>
          </a:bodyPr>
          <a:lstStyle/>
          <a:p>
            <a:pPr eaLnBrk="1" hangingPunct="1"/>
            <a:r>
              <a:rPr lang="en-US" sz="3600" dirty="0">
                <a:latin typeface="Times New Roman" panose="02020603050405020304" pitchFamily="18" charset="0"/>
                <a:cs typeface="Times New Roman" panose="02020603050405020304" pitchFamily="18" charset="0"/>
              </a:rPr>
              <a:t>Package</a:t>
            </a:r>
          </a:p>
        </p:txBody>
      </p:sp>
      <p:sp>
        <p:nvSpPr>
          <p:cNvPr id="30723" name="Content Placeholder 4"/>
          <p:cNvSpPr>
            <a:spLocks noGrp="1"/>
          </p:cNvSpPr>
          <p:nvPr>
            <p:ph idx="1"/>
          </p:nvPr>
        </p:nvSpPr>
        <p:spPr>
          <a:xfrm>
            <a:off x="1371600" y="1524001"/>
            <a:ext cx="6858000" cy="2057399"/>
          </a:xfrm>
        </p:spPr>
        <p:txBody>
          <a:bodyPr>
            <a:normAutofit/>
          </a:bodyPr>
          <a:lstStyle/>
          <a:p>
            <a:pPr eaLnBrk="1" hangingPunct="1"/>
            <a:r>
              <a:rPr lang="en-US" sz="2800" dirty="0">
                <a:latin typeface="Times New Roman" panose="02020603050405020304" pitchFamily="18" charset="0"/>
                <a:cs typeface="Times New Roman" panose="02020603050405020304" pitchFamily="18" charset="0"/>
              </a:rPr>
              <a:t>A general construct that groups units together</a:t>
            </a:r>
          </a:p>
          <a:p>
            <a:pPr eaLnBrk="1" hangingPunct="1"/>
            <a:r>
              <a:rPr lang="en-US" sz="2800" dirty="0">
                <a:latin typeface="Times New Roman" panose="02020603050405020304" pitchFamily="18" charset="0"/>
                <a:cs typeface="Times New Roman" panose="02020603050405020304" pitchFamily="18" charset="0"/>
              </a:rPr>
              <a:t>Used to reduce complexity of models</a:t>
            </a:r>
          </a:p>
          <a:p>
            <a:pPr eaLnBrk="1" hangingPunct="1"/>
            <a:r>
              <a:rPr lang="en-US" sz="2800" dirty="0">
                <a:latin typeface="Times New Roman" panose="02020603050405020304" pitchFamily="18" charset="0"/>
                <a:cs typeface="Times New Roman" panose="02020603050405020304" pitchFamily="18" charset="0"/>
              </a:rPr>
              <a:t>A package diagram shows packages only</a:t>
            </a:r>
          </a:p>
          <a:p>
            <a:pPr eaLnBrk="1" hangingPunct="1"/>
            <a:endParaRPr lang="en-US" sz="2800" dirty="0">
              <a:latin typeface="Times New Roman" panose="02020603050405020304" pitchFamily="18" charset="0"/>
              <a:cs typeface="Times New Roman" panose="02020603050405020304" pitchFamily="18" charset="0"/>
            </a:endParaRPr>
          </a:p>
        </p:txBody>
      </p:sp>
      <p:pic>
        <p:nvPicPr>
          <p:cNvPr id="307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497" y="3733800"/>
            <a:ext cx="7655379"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86826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2686472" y="304800"/>
            <a:ext cx="6381328" cy="1143000"/>
          </a:xfrm>
        </p:spPr>
        <p:txBody>
          <a:bodyPr>
            <a:noAutofit/>
          </a:bodyPr>
          <a:lstStyle/>
          <a:p>
            <a:pPr eaLnBrk="1" hangingPunct="1"/>
            <a:r>
              <a:rPr lang="en-US" sz="2800" dirty="0">
                <a:latin typeface="Times New Roman" panose="02020603050405020304" pitchFamily="18" charset="0"/>
                <a:cs typeface="Times New Roman" panose="02020603050405020304" pitchFamily="18" charset="0"/>
              </a:rPr>
              <a:t>Package Diagram of Dependency Relationships among Layers</a:t>
            </a:r>
          </a:p>
        </p:txBody>
      </p:sp>
      <p:pic>
        <p:nvPicPr>
          <p:cNvPr id="317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581727"/>
            <a:ext cx="5962161"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51391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7067128" cy="1143000"/>
          </a:xfrm>
        </p:spPr>
        <p:txBody>
          <a:bodyPr>
            <a:noAutofit/>
          </a:bodyPr>
          <a:lstStyle/>
          <a:p>
            <a:r>
              <a:rPr lang="en-US" sz="3600" dirty="0">
                <a:latin typeface="Times New Roman" panose="02020603050405020304" pitchFamily="18" charset="0"/>
                <a:cs typeface="Times New Roman" panose="02020603050405020304" pitchFamily="18" charset="0"/>
              </a:rPr>
              <a:t>Guidelines for Building Package Diagrams</a:t>
            </a:r>
          </a:p>
        </p:txBody>
      </p:sp>
      <p:sp>
        <p:nvSpPr>
          <p:cNvPr id="3" name="Content Placeholder 2"/>
          <p:cNvSpPr>
            <a:spLocks noGrp="1"/>
          </p:cNvSpPr>
          <p:nvPr>
            <p:ph idx="1"/>
          </p:nvPr>
        </p:nvSpPr>
        <p:spPr>
          <a:xfrm>
            <a:off x="841819" y="1828800"/>
            <a:ext cx="8229600" cy="4800600"/>
          </a:xfrm>
        </p:spPr>
        <p:txBody>
          <a:bodyPr>
            <a:noAutofit/>
          </a:bodyPr>
          <a:lstStyle/>
          <a:p>
            <a:pPr algn="just">
              <a:buFont typeface="+mj-lt"/>
              <a:buAutoNum type="arabicPeriod"/>
            </a:pPr>
            <a:r>
              <a:rPr lang="en-US" sz="1600" b="1" dirty="0">
                <a:latin typeface="Times New Roman" panose="02020603050405020304" pitchFamily="18" charset="0"/>
                <a:cs typeface="Times New Roman" panose="02020603050405020304" pitchFamily="18" charset="0"/>
              </a:rPr>
              <a:t>Use package diagrams to logically organize designs. </a:t>
            </a:r>
          </a:p>
          <a:p>
            <a:pPr lvl="1" algn="just"/>
            <a:r>
              <a:rPr lang="en-US" sz="1600" dirty="0">
                <a:latin typeface="Times New Roman" panose="02020603050405020304" pitchFamily="18" charset="0"/>
                <a:cs typeface="Times New Roman" panose="02020603050405020304" pitchFamily="18" charset="0"/>
              </a:rPr>
              <a:t>Specifically, use packages to group classes together when there is an inheritance, aggregation, or composition relationship between them or when the classes form a collaboration.</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In some cases, inheritance, aggregation, or association relationships exist between packages. </a:t>
            </a:r>
          </a:p>
          <a:p>
            <a:pPr lvl="1" algn="just"/>
            <a:r>
              <a:rPr lang="en-US" sz="1600" dirty="0">
                <a:latin typeface="Times New Roman" panose="02020603050405020304" pitchFamily="18" charset="0"/>
                <a:cs typeface="Times New Roman" panose="02020603050405020304" pitchFamily="18" charset="0"/>
              </a:rPr>
              <a:t>In those cases, for readability purposes, try to support inheritance relationships vertically, with the package containing the superclass being placed above the package containing the subclass. </a:t>
            </a:r>
          </a:p>
          <a:p>
            <a:pPr lvl="1" algn="just"/>
            <a:r>
              <a:rPr lang="en-US" sz="1600" dirty="0">
                <a:latin typeface="Times New Roman" panose="02020603050405020304" pitchFamily="18" charset="0"/>
                <a:cs typeface="Times New Roman" panose="02020603050405020304" pitchFamily="18" charset="0"/>
              </a:rPr>
              <a:t>Use horizontal placement to support aggregation and association relationships, with the packages being placed side by side.</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When a dependency relationship exists on a diagram, it implies that there is at least one semantic relationship between elements of the two packages. </a:t>
            </a:r>
          </a:p>
          <a:p>
            <a:pPr lvl="1" algn="just"/>
            <a:r>
              <a:rPr lang="en-US" sz="1600" dirty="0">
                <a:latin typeface="Times New Roman" panose="02020603050405020304" pitchFamily="18" charset="0"/>
                <a:cs typeface="Times New Roman" panose="02020603050405020304" pitchFamily="18" charset="0"/>
              </a:rPr>
              <a:t>The direction of the dependency is typically from the subclass to the superclass, from the whole to the part, and with contracts, from the client to the server. </a:t>
            </a:r>
          </a:p>
          <a:p>
            <a:pPr lvl="1" algn="just"/>
            <a:r>
              <a:rPr lang="en-US" sz="1600" dirty="0">
                <a:latin typeface="Times New Roman" panose="02020603050405020304" pitchFamily="18" charset="0"/>
                <a:cs typeface="Times New Roman" panose="02020603050405020304" pitchFamily="18" charset="0"/>
              </a:rPr>
              <a:t>In other words, a subclass is dependent on the existence of a superclass, a whole is dependent upon its parts existing, and a client can’t send a message to a nonexistent server.</a:t>
            </a:r>
          </a:p>
        </p:txBody>
      </p:sp>
    </p:spTree>
    <p:extLst>
      <p:ext uri="{BB962C8B-B14F-4D97-AF65-F5344CB8AC3E}">
        <p14:creationId xmlns:p14="http://schemas.microsoft.com/office/powerpoint/2010/main" val="5691649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7067128" cy="1143000"/>
          </a:xfrm>
        </p:spPr>
        <p:txBody>
          <a:bodyPr>
            <a:noAutofit/>
          </a:bodyPr>
          <a:lstStyle/>
          <a:p>
            <a:r>
              <a:rPr lang="en-US" sz="3600" dirty="0">
                <a:latin typeface="Times New Roman" panose="02020603050405020304" pitchFamily="18" charset="0"/>
                <a:cs typeface="Times New Roman" panose="02020603050405020304" pitchFamily="18" charset="0"/>
              </a:rPr>
              <a:t>Guidelines for Building Package Diagrams</a:t>
            </a:r>
          </a:p>
        </p:txBody>
      </p:sp>
      <p:sp>
        <p:nvSpPr>
          <p:cNvPr id="3" name="Content Placeholder 2"/>
          <p:cNvSpPr>
            <a:spLocks noGrp="1"/>
          </p:cNvSpPr>
          <p:nvPr>
            <p:ph idx="1"/>
          </p:nvPr>
        </p:nvSpPr>
        <p:spPr>
          <a:xfrm>
            <a:off x="841819" y="1828800"/>
            <a:ext cx="8229600" cy="4800600"/>
          </a:xfrm>
        </p:spPr>
        <p:txBody>
          <a:bodyPr>
            <a:noAutofit/>
          </a:bodyPr>
          <a:lstStyle/>
          <a:p>
            <a:pPr algn="just">
              <a:buFont typeface="+mj-lt"/>
              <a:buAutoNum type="arabicPeriod" startAt="4"/>
            </a:pPr>
            <a:r>
              <a:rPr lang="en-US" sz="1800" b="1" dirty="0">
                <a:latin typeface="Times New Roman" panose="02020603050405020304" pitchFamily="18" charset="0"/>
                <a:cs typeface="Times New Roman" panose="02020603050405020304" pitchFamily="18" charset="0"/>
              </a:rPr>
              <a:t>When using packages to group use cases together, be sure to include the actors and the associations that they have with the use cases grouped in the package. </a:t>
            </a:r>
          </a:p>
          <a:p>
            <a:pPr lvl="1" algn="just"/>
            <a:r>
              <a:rPr lang="en-US" sz="1800" dirty="0">
                <a:latin typeface="Times New Roman" panose="02020603050405020304" pitchFamily="18" charset="0"/>
                <a:cs typeface="Times New Roman" panose="02020603050405020304" pitchFamily="18" charset="0"/>
              </a:rPr>
              <a:t>This will allow the diagram’s user to better understand the context of the diagram. </a:t>
            </a:r>
          </a:p>
          <a:p>
            <a:pPr algn="just">
              <a:buFont typeface="+mj-lt"/>
              <a:buAutoNum type="arabicPeriod" startAt="4"/>
            </a:pPr>
            <a:endParaRPr lang="en-US" sz="1800" dirty="0">
              <a:latin typeface="Times New Roman" panose="02020603050405020304" pitchFamily="18" charset="0"/>
              <a:cs typeface="Times New Roman" panose="02020603050405020304" pitchFamily="18" charset="0"/>
            </a:endParaRPr>
          </a:p>
          <a:p>
            <a:pPr algn="just">
              <a:buFont typeface="+mj-lt"/>
              <a:buAutoNum type="arabicPeriod" startAt="4"/>
            </a:pPr>
            <a:r>
              <a:rPr lang="en-US" sz="1800" b="1" dirty="0">
                <a:latin typeface="Times New Roman" panose="02020603050405020304" pitchFamily="18" charset="0"/>
                <a:cs typeface="Times New Roman" panose="02020603050405020304" pitchFamily="18" charset="0"/>
              </a:rPr>
              <a:t>Give each package a simple, but descriptive name to provide the package diagram user with enough information to understand what the package encapsulates. </a:t>
            </a:r>
          </a:p>
          <a:p>
            <a:pPr lvl="1" algn="just"/>
            <a:r>
              <a:rPr lang="en-US" sz="1800" dirty="0">
                <a:latin typeface="Times New Roman" panose="02020603050405020304" pitchFamily="18" charset="0"/>
                <a:cs typeface="Times New Roman" panose="02020603050405020304" pitchFamily="18" charset="0"/>
              </a:rPr>
              <a:t>Otherwise, the user will have to drill-down or open up the package to understand the package’s purpose. </a:t>
            </a:r>
          </a:p>
          <a:p>
            <a:pPr algn="just">
              <a:buFont typeface="+mj-lt"/>
              <a:buAutoNum type="arabicPeriod" startAt="4"/>
            </a:pPr>
            <a:endParaRPr lang="en-US" sz="1800" dirty="0">
              <a:latin typeface="Times New Roman" panose="02020603050405020304" pitchFamily="18" charset="0"/>
              <a:cs typeface="Times New Roman" panose="02020603050405020304" pitchFamily="18" charset="0"/>
            </a:endParaRPr>
          </a:p>
          <a:p>
            <a:pPr algn="just">
              <a:buFont typeface="+mj-lt"/>
              <a:buAutoNum type="arabicPeriod" startAt="4"/>
            </a:pPr>
            <a:r>
              <a:rPr lang="en-US" sz="1800" b="1" dirty="0">
                <a:latin typeface="Times New Roman" panose="02020603050405020304" pitchFamily="18" charset="0"/>
                <a:cs typeface="Times New Roman" panose="02020603050405020304" pitchFamily="18" charset="0"/>
              </a:rPr>
              <a:t>Be sure that packages are cohesive. </a:t>
            </a:r>
          </a:p>
          <a:p>
            <a:pPr lvl="1" algn="just"/>
            <a:r>
              <a:rPr lang="en-US" sz="1800" dirty="0">
                <a:latin typeface="Times New Roman" panose="02020603050405020304" pitchFamily="18" charset="0"/>
                <a:cs typeface="Times New Roman" panose="02020603050405020304" pitchFamily="18" charset="0"/>
              </a:rPr>
              <a:t>For a package to be cohesive, the classes contained in the package, in some sense, belong together. A simple, but not perfect, rule to follow when grouping classes together in a package is that the more the classes depend on each other, the more likely they belong together in a package.</a:t>
            </a:r>
          </a:p>
        </p:txBody>
      </p:sp>
    </p:spTree>
    <p:extLst>
      <p:ext uri="{BB962C8B-B14F-4D97-AF65-F5344CB8AC3E}">
        <p14:creationId xmlns:p14="http://schemas.microsoft.com/office/powerpoint/2010/main" val="27651431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E11119A-4131-434C-B753-54A16AF21C9B}"/>
              </a:ext>
            </a:extLst>
          </p:cNvPr>
          <p:cNvPicPr>
            <a:picLocks noChangeAspect="1"/>
          </p:cNvPicPr>
          <p:nvPr/>
        </p:nvPicPr>
        <p:blipFill>
          <a:blip r:embed="rId2"/>
          <a:stretch>
            <a:fillRect/>
          </a:stretch>
        </p:blipFill>
        <p:spPr>
          <a:xfrm>
            <a:off x="2180891" y="90021"/>
            <a:ext cx="4782217" cy="6677957"/>
          </a:xfrm>
          <a:prstGeom prst="rect">
            <a:avLst/>
          </a:prstGeom>
        </p:spPr>
      </p:pic>
    </p:spTree>
    <p:extLst>
      <p:ext uri="{BB962C8B-B14F-4D97-AF65-F5344CB8AC3E}">
        <p14:creationId xmlns:p14="http://schemas.microsoft.com/office/powerpoint/2010/main" val="9429093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7067128" cy="1143000"/>
          </a:xfrm>
        </p:spPr>
        <p:txBody>
          <a:bodyPr>
            <a:noAutofit/>
          </a:bodyPr>
          <a:lstStyle/>
          <a:p>
            <a:r>
              <a:rPr lang="en-US" sz="3600" dirty="0">
                <a:latin typeface="Times New Roman" panose="02020603050405020304" pitchFamily="18" charset="0"/>
                <a:cs typeface="Times New Roman" panose="02020603050405020304" pitchFamily="18" charset="0"/>
              </a:rPr>
              <a:t>Guidelines for Building Package Diagrams</a:t>
            </a:r>
          </a:p>
        </p:txBody>
      </p:sp>
      <p:sp>
        <p:nvSpPr>
          <p:cNvPr id="3" name="Content Placeholder 2"/>
          <p:cNvSpPr>
            <a:spLocks noGrp="1"/>
          </p:cNvSpPr>
          <p:nvPr>
            <p:ph idx="1"/>
          </p:nvPr>
        </p:nvSpPr>
        <p:spPr>
          <a:xfrm>
            <a:off x="1219200" y="1447800"/>
            <a:ext cx="7620000" cy="4953000"/>
          </a:xfrm>
        </p:spPr>
        <p:txBody>
          <a:bodyPr>
            <a:noAutofit/>
          </a:bodyPr>
          <a:lstStyle/>
          <a:p>
            <a:r>
              <a:rPr lang="en-US" sz="2600" dirty="0">
                <a:latin typeface="Times New Roman" panose="02020603050405020304" pitchFamily="18" charset="0"/>
                <a:cs typeface="Times New Roman" panose="02020603050405020304" pitchFamily="18" charset="0"/>
              </a:rPr>
              <a:t>Use them to logically organize your design</a:t>
            </a:r>
          </a:p>
          <a:p>
            <a:r>
              <a:rPr lang="en-US" sz="2600" dirty="0">
                <a:latin typeface="Times New Roman" panose="02020603050405020304" pitchFamily="18" charset="0"/>
                <a:cs typeface="Times New Roman" panose="02020603050405020304" pitchFamily="18" charset="0"/>
              </a:rPr>
              <a:t>Observe semantic relationships</a:t>
            </a:r>
          </a:p>
          <a:p>
            <a:pPr lvl="1"/>
            <a:r>
              <a:rPr lang="en-US" sz="2600" dirty="0">
                <a:latin typeface="Times New Roman" panose="02020603050405020304" pitchFamily="18" charset="0"/>
                <a:cs typeface="Times New Roman" panose="02020603050405020304" pitchFamily="18" charset="0"/>
              </a:rPr>
              <a:t>Vertical positioning indicates inheritance</a:t>
            </a:r>
          </a:p>
          <a:p>
            <a:pPr lvl="1"/>
            <a:r>
              <a:rPr lang="en-US" sz="2600" dirty="0">
                <a:latin typeface="Times New Roman" panose="02020603050405020304" pitchFamily="18" charset="0"/>
                <a:cs typeface="Times New Roman" panose="02020603050405020304" pitchFamily="18" charset="0"/>
              </a:rPr>
              <a:t>Horizontal positioning indicates aggregation and association</a:t>
            </a:r>
          </a:p>
          <a:p>
            <a:r>
              <a:rPr lang="en-US" sz="2600" dirty="0">
                <a:latin typeface="Times New Roman" panose="02020603050405020304" pitchFamily="18" charset="0"/>
                <a:cs typeface="Times New Roman" panose="02020603050405020304" pitchFamily="18" charset="0"/>
              </a:rPr>
              <a:t>Dependency relationships should also observe semantic relationships</a:t>
            </a:r>
          </a:p>
          <a:p>
            <a:r>
              <a:rPr lang="en-US" sz="2600" dirty="0">
                <a:latin typeface="Times New Roman" panose="02020603050405020304" pitchFamily="18" charset="0"/>
                <a:cs typeface="Times New Roman" panose="02020603050405020304" pitchFamily="18" charset="0"/>
              </a:rPr>
              <a:t>For use-case package diagrams, include the actors</a:t>
            </a:r>
          </a:p>
          <a:p>
            <a:r>
              <a:rPr lang="en-US" sz="2600" dirty="0">
                <a:latin typeface="Times New Roman" panose="02020603050405020304" pitchFamily="18" charset="0"/>
                <a:cs typeface="Times New Roman" panose="02020603050405020304" pitchFamily="18" charset="0"/>
              </a:rPr>
              <a:t>Use simple but descriptive names for each package</a:t>
            </a:r>
          </a:p>
          <a:p>
            <a:r>
              <a:rPr lang="en-US" sz="2600" dirty="0">
                <a:latin typeface="Times New Roman" panose="02020603050405020304" pitchFamily="18" charset="0"/>
                <a:cs typeface="Times New Roman" panose="02020603050405020304" pitchFamily="18" charset="0"/>
              </a:rPr>
              <a:t>Make packages cohesive</a:t>
            </a:r>
          </a:p>
        </p:txBody>
      </p:sp>
    </p:spTree>
    <p:extLst>
      <p:ext uri="{BB962C8B-B14F-4D97-AF65-F5344CB8AC3E}">
        <p14:creationId xmlns:p14="http://schemas.microsoft.com/office/powerpoint/2010/main" val="39986078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2991272" y="152400"/>
            <a:ext cx="5695528" cy="1143000"/>
          </a:xfrm>
        </p:spPr>
        <p:txBody>
          <a:bodyPr>
            <a:normAutofit/>
          </a:bodyPr>
          <a:lstStyle/>
          <a:p>
            <a:pPr eaLnBrk="1" hangingPunct="1"/>
            <a:r>
              <a:rPr lang="en-US" sz="3600" dirty="0">
                <a:latin typeface="Times New Roman" panose="02020603050405020304" pitchFamily="18" charset="0"/>
                <a:cs typeface="Times New Roman" panose="02020603050405020304" pitchFamily="18" charset="0"/>
              </a:rPr>
              <a:t>Building Package Diagrams</a:t>
            </a:r>
          </a:p>
        </p:txBody>
      </p:sp>
      <p:graphicFrame>
        <p:nvGraphicFramePr>
          <p:cNvPr id="2" name="Content Placeholder 1">
            <a:extLst>
              <a:ext uri="{FF2B5EF4-FFF2-40B4-BE49-F238E27FC236}">
                <a16:creationId xmlns:a16="http://schemas.microsoft.com/office/drawing/2014/main" id="{94087014-C735-459F-8F7D-DE0B6E919E5E}"/>
              </a:ext>
            </a:extLst>
          </p:cNvPr>
          <p:cNvGraphicFramePr>
            <a:graphicFrameLocks noGrp="1"/>
          </p:cNvGraphicFramePr>
          <p:nvPr>
            <p:ph idx="1"/>
            <p:extLst>
              <p:ext uri="{D42A27DB-BD31-4B8C-83A1-F6EECF244321}">
                <p14:modId xmlns:p14="http://schemas.microsoft.com/office/powerpoint/2010/main" val="3728872736"/>
              </p:ext>
            </p:extLst>
          </p:nvPr>
        </p:nvGraphicFramePr>
        <p:xfrm>
          <a:off x="6553200" y="1524000"/>
          <a:ext cx="2590800" cy="5013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BBF74915-FA15-4C73-A7F3-ACF007585447}"/>
              </a:ext>
            </a:extLst>
          </p:cNvPr>
          <p:cNvSpPr txBox="1"/>
          <p:nvPr/>
        </p:nvSpPr>
        <p:spPr>
          <a:xfrm>
            <a:off x="1066800" y="1676134"/>
            <a:ext cx="5410200" cy="5016758"/>
          </a:xfrm>
          <a:prstGeom prst="rect">
            <a:avLst/>
          </a:prstGeom>
          <a:noFill/>
        </p:spPr>
        <p:txBody>
          <a:bodyPr wrap="square">
            <a:spAutoFit/>
          </a:bodyPr>
          <a:lstStyle/>
          <a:p>
            <a:pPr marL="457200" indent="-457200" algn="l">
              <a:buFont typeface="+mj-lt"/>
              <a:buAutoNum type="arabicPeriod"/>
            </a:pPr>
            <a:r>
              <a:rPr lang="en-US" sz="2000" b="0" i="0" u="none" strike="noStrike" baseline="0" dirty="0">
                <a:latin typeface="MinionPro-Regular"/>
              </a:rPr>
              <a:t>The first</a:t>
            </a:r>
            <a:r>
              <a:rPr lang="en-US" sz="2000" dirty="0">
                <a:latin typeface="MinionPro-Regular"/>
              </a:rPr>
              <a:t> </a:t>
            </a:r>
            <a:r>
              <a:rPr lang="en-US" sz="2000" b="0" i="0" u="none" strike="noStrike" baseline="0" dirty="0">
                <a:latin typeface="MinionPro-Regular"/>
              </a:rPr>
              <a:t>step is to set the context for the package diagram.</a:t>
            </a:r>
          </a:p>
          <a:p>
            <a:pPr marL="457200" indent="-457200" algn="l">
              <a:buFont typeface="+mj-lt"/>
              <a:buAutoNum type="arabicPeriod"/>
            </a:pPr>
            <a:endParaRPr lang="en-US" sz="2000" dirty="0">
              <a:latin typeface="MinionPro-Regular"/>
            </a:endParaRPr>
          </a:p>
          <a:p>
            <a:pPr marL="457200" indent="-457200" algn="l">
              <a:buFont typeface="+mj-lt"/>
              <a:buAutoNum type="arabicPeriod"/>
            </a:pPr>
            <a:r>
              <a:rPr lang="en-US" sz="2000" dirty="0"/>
              <a:t>The second step is to cluster the classes together into partitions based on the relationships that the classes share.</a:t>
            </a:r>
          </a:p>
          <a:p>
            <a:pPr marL="457200" indent="-457200" algn="l">
              <a:buFont typeface="+mj-lt"/>
              <a:buAutoNum type="arabicPeriod"/>
            </a:pPr>
            <a:endParaRPr lang="en-US" sz="2000" dirty="0"/>
          </a:p>
          <a:p>
            <a:pPr marL="457200" indent="-457200" algn="l">
              <a:buFont typeface="+mj-lt"/>
              <a:buAutoNum type="arabicPeriod"/>
            </a:pPr>
            <a:r>
              <a:rPr lang="en-US" sz="2000" dirty="0"/>
              <a:t>The third step is to place the clustered classes together in a partition and model the partitions as packages.</a:t>
            </a:r>
          </a:p>
          <a:p>
            <a:pPr marL="457200" indent="-457200" algn="l">
              <a:buFont typeface="+mj-lt"/>
              <a:buAutoNum type="arabicPeriod"/>
            </a:pPr>
            <a:endParaRPr lang="en-US" sz="2000" dirty="0"/>
          </a:p>
          <a:p>
            <a:pPr marL="457200" indent="-457200" algn="l">
              <a:buFont typeface="+mj-lt"/>
              <a:buAutoNum type="arabicPeriod"/>
            </a:pPr>
            <a:r>
              <a:rPr lang="en-US" sz="2000" dirty="0"/>
              <a:t>The fourth step is to identify the dependency relationships among the packages.</a:t>
            </a:r>
          </a:p>
          <a:p>
            <a:pPr marL="457200" indent="-457200" algn="l">
              <a:buFont typeface="+mj-lt"/>
              <a:buAutoNum type="arabicPeriod"/>
            </a:pPr>
            <a:endParaRPr lang="en-US" sz="2000" dirty="0"/>
          </a:p>
          <a:p>
            <a:pPr marL="457200" indent="-457200" algn="l">
              <a:buFont typeface="+mj-lt"/>
              <a:buAutoNum type="arabicPeriod"/>
            </a:pPr>
            <a:r>
              <a:rPr lang="en-US" sz="2000" dirty="0"/>
              <a:t>The fifth step is to lay out and draw the diagram.</a:t>
            </a:r>
          </a:p>
        </p:txBody>
      </p:sp>
    </p:spTree>
    <p:extLst>
      <p:ext uri="{BB962C8B-B14F-4D97-AF65-F5344CB8AC3E}">
        <p14:creationId xmlns:p14="http://schemas.microsoft.com/office/powerpoint/2010/main" val="24526394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166B07-FD2F-4563-AA6E-000070C44B8C}"/>
              </a:ext>
            </a:extLst>
          </p:cNvPr>
          <p:cNvSpPr>
            <a:spLocks noGrp="1"/>
          </p:cNvSpPr>
          <p:nvPr>
            <p:ph type="title"/>
          </p:nvPr>
        </p:nvSpPr>
        <p:spPr/>
        <p:txBody>
          <a:bodyPr/>
          <a:lstStyle/>
          <a:p>
            <a:r>
              <a:rPr lang="en-US" dirty="0"/>
              <a:t>Design Strategies: Custom Development, Packaged Software, Outsourcing</a:t>
            </a:r>
          </a:p>
        </p:txBody>
      </p:sp>
      <p:sp>
        <p:nvSpPr>
          <p:cNvPr id="5" name="Text Placeholder 4">
            <a:extLst>
              <a:ext uri="{FF2B5EF4-FFF2-40B4-BE49-F238E27FC236}">
                <a16:creationId xmlns:a16="http://schemas.microsoft.com/office/drawing/2014/main" id="{BADBF90D-D8D1-4BFA-900F-D6F7F5EC95D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156693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672" y="76200"/>
            <a:ext cx="7067128" cy="1143000"/>
          </a:xfrm>
        </p:spPr>
        <p:txBody>
          <a:bodyPr>
            <a:normAutofit/>
          </a:bodyPr>
          <a:lstStyle/>
          <a:p>
            <a:pPr eaLnBrk="1" hangingPunct="1">
              <a:defRPr/>
            </a:pPr>
            <a:r>
              <a:rPr lang="en-US" sz="3600" dirty="0">
                <a:latin typeface="Times New Roman" panose="02020603050405020304" pitchFamily="18" charset="0"/>
                <a:cs typeface="Times New Roman" panose="02020603050405020304" pitchFamily="18" charset="0"/>
              </a:rPr>
              <a:t>Design Strategies</a:t>
            </a:r>
          </a:p>
        </p:txBody>
      </p:sp>
      <p:sp>
        <p:nvSpPr>
          <p:cNvPr id="3" name="Content Placeholder 2"/>
          <p:cNvSpPr>
            <a:spLocks noGrp="1"/>
          </p:cNvSpPr>
          <p:nvPr>
            <p:ph idx="1"/>
          </p:nvPr>
        </p:nvSpPr>
        <p:spPr>
          <a:xfrm>
            <a:off x="1219200" y="1524000"/>
            <a:ext cx="7620000" cy="4648200"/>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Many project teams assume that custom development, or building a new system from scratch, is the best way to create a system. </a:t>
            </a:r>
          </a:p>
          <a:p>
            <a:pPr marL="0" indent="0" algn="just">
              <a:buNone/>
            </a:pPr>
            <a:r>
              <a:rPr lang="en-US" sz="2400" b="1" dirty="0">
                <a:latin typeface="Times New Roman" panose="02020603050405020304" pitchFamily="18" charset="0"/>
                <a:cs typeface="Times New Roman" panose="02020603050405020304" pitchFamily="18" charset="0"/>
                <a:sym typeface="Wingdings" panose="05000000000000000000" pitchFamily="2" charset="2"/>
              </a:rPr>
              <a:t> requires dedicated eff ort that involves long hours and hard work.</a:t>
            </a:r>
            <a:endParaRPr lang="en-US" sz="2400" b="1" dirty="0">
              <a:latin typeface="Times New Roman" panose="02020603050405020304" pitchFamily="18" charset="0"/>
              <a:cs typeface="Times New Roman" panose="02020603050405020304" pitchFamily="18" charset="0"/>
            </a:endParaRPr>
          </a:p>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Alternatives:</a:t>
            </a:r>
          </a:p>
          <a:p>
            <a:r>
              <a:rPr lang="en-US" sz="2400" dirty="0">
                <a:latin typeface="Times New Roman" panose="02020603050405020304" pitchFamily="18" charset="0"/>
                <a:cs typeface="Times New Roman" panose="02020603050405020304" pitchFamily="18" charset="0"/>
              </a:rPr>
              <a:t>Purchase packaged software</a:t>
            </a:r>
          </a:p>
          <a:p>
            <a:pPr lvl="1"/>
            <a:r>
              <a:rPr lang="en-US" sz="2400" dirty="0">
                <a:latin typeface="Times New Roman" panose="02020603050405020304" pitchFamily="18" charset="0"/>
                <a:cs typeface="Times New Roman" panose="02020603050405020304" pitchFamily="18" charset="0"/>
              </a:rPr>
              <a:t>Office suites (e.g., word processors, spreadsheets, etc.)</a:t>
            </a:r>
          </a:p>
          <a:p>
            <a:pPr lvl="1"/>
            <a:r>
              <a:rPr lang="en-US" sz="2400" dirty="0">
                <a:latin typeface="Times New Roman" panose="02020603050405020304" pitchFamily="18" charset="0"/>
                <a:cs typeface="Times New Roman" panose="02020603050405020304" pitchFamily="18" charset="0"/>
              </a:rPr>
              <a:t>Enterprise systems (e.g., SAP, PeopleSoft)</a:t>
            </a:r>
          </a:p>
          <a:p>
            <a:r>
              <a:rPr lang="en-US" sz="2400" dirty="0">
                <a:latin typeface="Times New Roman" panose="02020603050405020304" pitchFamily="18" charset="0"/>
                <a:cs typeface="Times New Roman" panose="02020603050405020304" pitchFamily="18" charset="0"/>
              </a:rPr>
              <a:t>Hire an external vendor (outsource)</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1746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ctrTitle"/>
          </p:nvPr>
        </p:nvSpPr>
        <p:spPr>
          <a:xfrm>
            <a:off x="3581400" y="2895600"/>
            <a:ext cx="4171950" cy="1264445"/>
          </a:xfrm>
        </p:spPr>
        <p:txBody>
          <a:bodyPr>
            <a:normAutofit fontScale="90000"/>
          </a:bodyPr>
          <a:lstStyle/>
          <a:p>
            <a:pPr>
              <a:defRPr/>
            </a:pPr>
            <a:r>
              <a:rPr lang="en-US" sz="3600" dirty="0">
                <a:latin typeface="Times New Roman" panose="02020603050405020304" pitchFamily="18" charset="0"/>
                <a:cs typeface="Times New Roman" panose="02020603050405020304" pitchFamily="18" charset="0"/>
              </a:rPr>
              <a:t>Chapter 7:</a:t>
            </a: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Moving on to Design</a:t>
            </a:r>
            <a:endParaRPr lang="en-US" dirty="0">
              <a:latin typeface="Times New Roman" panose="02020603050405020304" pitchFamily="18" charset="0"/>
              <a:ea typeface="ＭＳ Ｐゴシック" charset="-128"/>
              <a:cs typeface="Times New Roman" panose="02020603050405020304" pitchFamily="18" charset="0"/>
            </a:endParaRPr>
          </a:p>
        </p:txBody>
      </p:sp>
    </p:spTree>
    <p:extLst>
      <p:ext uri="{BB962C8B-B14F-4D97-AF65-F5344CB8AC3E}">
        <p14:creationId xmlns:p14="http://schemas.microsoft.com/office/powerpoint/2010/main" val="26899993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p:cNvSpPr>
            <a:spLocks noGrp="1"/>
          </p:cNvSpPr>
          <p:nvPr>
            <p:ph type="title"/>
          </p:nvPr>
        </p:nvSpPr>
        <p:spPr>
          <a:xfrm>
            <a:off x="3143672" y="152400"/>
            <a:ext cx="5695528" cy="1143000"/>
          </a:xfrm>
        </p:spPr>
        <p:txBody>
          <a:bodyPr>
            <a:normAutofit/>
          </a:bodyPr>
          <a:lstStyle/>
          <a:p>
            <a:pPr eaLnBrk="1" hangingPunct="1"/>
            <a:r>
              <a:rPr lang="en-US" sz="3600" dirty="0">
                <a:latin typeface="Times New Roman" panose="02020603050405020304" pitchFamily="18" charset="0"/>
                <a:cs typeface="Times New Roman" panose="02020603050405020304" pitchFamily="18" charset="0"/>
              </a:rPr>
              <a:t>Custom Development</a:t>
            </a:r>
          </a:p>
        </p:txBody>
      </p:sp>
      <p:sp>
        <p:nvSpPr>
          <p:cNvPr id="34819" name="Content Placeholder 4"/>
          <p:cNvSpPr>
            <a:spLocks noGrp="1"/>
          </p:cNvSpPr>
          <p:nvPr>
            <p:ph idx="1"/>
          </p:nvPr>
        </p:nvSpPr>
        <p:spPr>
          <a:xfrm>
            <a:off x="1676400" y="1752600"/>
            <a:ext cx="7315200" cy="4419600"/>
          </a:xfrm>
        </p:spPr>
        <p:txBody>
          <a:bodyPr>
            <a:normAutofit/>
          </a:bodyPr>
          <a:lstStyle/>
          <a:p>
            <a:pPr eaLnBrk="1" hangingPunct="1"/>
            <a:r>
              <a:rPr lang="en-US" sz="2800" dirty="0">
                <a:latin typeface="Times New Roman" panose="02020603050405020304" pitchFamily="18" charset="0"/>
                <a:cs typeface="Times New Roman" panose="02020603050405020304" pitchFamily="18" charset="0"/>
              </a:rPr>
              <a:t>Allows for meeting highly specialized requirements</a:t>
            </a:r>
          </a:p>
          <a:p>
            <a:pPr eaLnBrk="1" hangingPunct="1"/>
            <a:r>
              <a:rPr lang="en-US" sz="2800" dirty="0">
                <a:latin typeface="Times New Roman" panose="02020603050405020304" pitchFamily="18" charset="0"/>
                <a:cs typeface="Times New Roman" panose="02020603050405020304" pitchFamily="18" charset="0"/>
              </a:rPr>
              <a:t>Allows flexibility and creativity in solving problems</a:t>
            </a:r>
          </a:p>
          <a:p>
            <a:pPr eaLnBrk="1" hangingPunct="1"/>
            <a:r>
              <a:rPr lang="en-US" sz="2800" dirty="0">
                <a:latin typeface="Times New Roman" panose="02020603050405020304" pitchFamily="18" charset="0"/>
                <a:cs typeface="Times New Roman" panose="02020603050405020304" pitchFamily="18" charset="0"/>
              </a:rPr>
              <a:t>Easier to change components</a:t>
            </a:r>
          </a:p>
          <a:p>
            <a:pPr eaLnBrk="1" hangingPunct="1"/>
            <a:r>
              <a:rPr lang="en-US" sz="2800" dirty="0">
                <a:latin typeface="Times New Roman" panose="02020603050405020304" pitchFamily="18" charset="0"/>
                <a:cs typeface="Times New Roman" panose="02020603050405020304" pitchFamily="18" charset="0"/>
              </a:rPr>
              <a:t>Builds personnel skills</a:t>
            </a:r>
          </a:p>
          <a:p>
            <a:pPr eaLnBrk="1" hangingPunct="1"/>
            <a:r>
              <a:rPr lang="en-US" sz="2800" dirty="0">
                <a:latin typeface="Times New Roman" panose="02020603050405020304" pitchFamily="18" charset="0"/>
                <a:cs typeface="Times New Roman" panose="02020603050405020304" pitchFamily="18" charset="0"/>
              </a:rPr>
              <a:t>May excessively burden the IT staff</a:t>
            </a:r>
          </a:p>
          <a:p>
            <a:pPr eaLnBrk="1" hangingPunct="1"/>
            <a:r>
              <a:rPr lang="en-US" sz="2800" dirty="0">
                <a:latin typeface="Times New Roman" panose="02020603050405020304" pitchFamily="18" charset="0"/>
                <a:cs typeface="Times New Roman" panose="02020603050405020304" pitchFamily="18" charset="0"/>
              </a:rPr>
              <a:t>May add significant risk</a:t>
            </a:r>
          </a:p>
        </p:txBody>
      </p:sp>
    </p:spTree>
    <p:extLst>
      <p:ext uri="{BB962C8B-B14F-4D97-AF65-F5344CB8AC3E}">
        <p14:creationId xmlns:p14="http://schemas.microsoft.com/office/powerpoint/2010/main" val="35315623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5C9D9DA-3F50-4392-B0B3-8D307A191449}"/>
              </a:ext>
            </a:extLst>
          </p:cNvPr>
          <p:cNvPicPr>
            <a:picLocks noChangeAspect="1"/>
          </p:cNvPicPr>
          <p:nvPr/>
        </p:nvPicPr>
        <p:blipFill>
          <a:blip r:embed="rId2"/>
          <a:stretch>
            <a:fillRect/>
          </a:stretch>
        </p:blipFill>
        <p:spPr>
          <a:xfrm>
            <a:off x="1295400" y="0"/>
            <a:ext cx="7458363" cy="6858000"/>
          </a:xfrm>
          <a:prstGeom prst="rect">
            <a:avLst/>
          </a:prstGeom>
        </p:spPr>
      </p:pic>
      <p:sp>
        <p:nvSpPr>
          <p:cNvPr id="9" name="TextBox 8">
            <a:extLst>
              <a:ext uri="{FF2B5EF4-FFF2-40B4-BE49-F238E27FC236}">
                <a16:creationId xmlns:a16="http://schemas.microsoft.com/office/drawing/2014/main" id="{26D25F3A-8FE4-4C59-BB22-551D83F4983C}"/>
              </a:ext>
            </a:extLst>
          </p:cNvPr>
          <p:cNvSpPr txBox="1"/>
          <p:nvPr/>
        </p:nvSpPr>
        <p:spPr>
          <a:xfrm>
            <a:off x="228600" y="0"/>
            <a:ext cx="923330" cy="6858000"/>
          </a:xfrm>
          <a:prstGeom prst="rect">
            <a:avLst/>
          </a:prstGeom>
          <a:noFill/>
        </p:spPr>
        <p:txBody>
          <a:bodyPr vert="vert270" wrap="square">
            <a:spAutoFit/>
          </a:bodyPr>
          <a:lstStyle/>
          <a:p>
            <a:pPr algn="ctr"/>
            <a:r>
              <a:rPr lang="en-US" sz="4800" b="1" dirty="0">
                <a:solidFill>
                  <a:schemeClr val="bg1"/>
                </a:solidFill>
                <a:latin typeface="Times New Roman" panose="02020603050405020304" pitchFamily="18" charset="0"/>
                <a:cs typeface="Times New Roman" panose="02020603050405020304" pitchFamily="18" charset="0"/>
              </a:rPr>
              <a:t>Custom Development</a:t>
            </a:r>
            <a:endParaRPr lang="en-US" sz="4800" b="1" dirty="0">
              <a:solidFill>
                <a:schemeClr val="bg1"/>
              </a:solidFill>
            </a:endParaRPr>
          </a:p>
        </p:txBody>
      </p:sp>
    </p:spTree>
    <p:extLst>
      <p:ext uri="{BB962C8B-B14F-4D97-AF65-F5344CB8AC3E}">
        <p14:creationId xmlns:p14="http://schemas.microsoft.com/office/powerpoint/2010/main" val="39745072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000672" y="228600"/>
            <a:ext cx="7067128" cy="1143000"/>
          </a:xfrm>
        </p:spPr>
        <p:txBody>
          <a:bodyPr>
            <a:normAutofit/>
          </a:bodyPr>
          <a:lstStyle/>
          <a:p>
            <a:pPr eaLnBrk="1" hangingPunct="1"/>
            <a:r>
              <a:rPr lang="en-US" sz="3600" dirty="0">
                <a:latin typeface="Times New Roman" panose="02020603050405020304" pitchFamily="18" charset="0"/>
                <a:cs typeface="Times New Roman" panose="02020603050405020304" pitchFamily="18" charset="0"/>
              </a:rPr>
              <a:t>Packaged Software</a:t>
            </a:r>
          </a:p>
        </p:txBody>
      </p:sp>
      <p:sp>
        <p:nvSpPr>
          <p:cNvPr id="35843" name="Content Placeholder 2"/>
          <p:cNvSpPr>
            <a:spLocks noGrp="1"/>
          </p:cNvSpPr>
          <p:nvPr>
            <p:ph idx="1"/>
          </p:nvPr>
        </p:nvSpPr>
        <p:spPr>
          <a:xfrm>
            <a:off x="1371600" y="1295400"/>
            <a:ext cx="7543800" cy="4860851"/>
          </a:xfrm>
        </p:spPr>
        <p:txBody>
          <a:bodyPr>
            <a:noAutofit/>
          </a:bodyPr>
          <a:lstStyle/>
          <a:p>
            <a:pPr eaLnBrk="1" hangingPunct="1"/>
            <a:r>
              <a:rPr lang="en-US" sz="2800" dirty="0">
                <a:latin typeface="Times New Roman" panose="02020603050405020304" pitchFamily="18" charset="0"/>
                <a:cs typeface="Times New Roman" panose="02020603050405020304" pitchFamily="18" charset="0"/>
              </a:rPr>
              <a:t>Software already written (e.g., accounting software)</a:t>
            </a:r>
          </a:p>
          <a:p>
            <a:pPr eaLnBrk="1" hangingPunct="1"/>
            <a:r>
              <a:rPr lang="en-US" sz="2800" dirty="0">
                <a:latin typeface="Times New Roman" panose="02020603050405020304" pitchFamily="18" charset="0"/>
                <a:cs typeface="Times New Roman" panose="02020603050405020304" pitchFamily="18" charset="0"/>
              </a:rPr>
              <a:t>May be more efficient</a:t>
            </a:r>
          </a:p>
          <a:p>
            <a:pPr eaLnBrk="1" hangingPunct="1"/>
            <a:r>
              <a:rPr lang="en-US" sz="2800" dirty="0">
                <a:latin typeface="Times New Roman" panose="02020603050405020304" pitchFamily="18" charset="0"/>
                <a:cs typeface="Times New Roman" panose="02020603050405020304" pitchFamily="18" charset="0"/>
              </a:rPr>
              <a:t>May be more thoroughly tested and proven</a:t>
            </a:r>
          </a:p>
          <a:p>
            <a:pPr eaLnBrk="1" hangingPunct="1"/>
            <a:r>
              <a:rPr lang="en-US" sz="2800" dirty="0">
                <a:latin typeface="Times New Roman" panose="02020603050405020304" pitchFamily="18" charset="0"/>
                <a:cs typeface="Times New Roman" panose="02020603050405020304" pitchFamily="18" charset="0"/>
              </a:rPr>
              <a:t>May range from components to tools to entire enterprise systems</a:t>
            </a:r>
          </a:p>
          <a:p>
            <a:pPr eaLnBrk="1" hangingPunct="1"/>
            <a:r>
              <a:rPr lang="en-US" sz="2800" dirty="0">
                <a:latin typeface="Times New Roman" panose="02020603050405020304" pitchFamily="18" charset="0"/>
                <a:cs typeface="Times New Roman" panose="02020603050405020304" pitchFamily="18" charset="0"/>
              </a:rPr>
              <a:t>Must accept functionality provided</a:t>
            </a:r>
          </a:p>
          <a:p>
            <a:pPr eaLnBrk="1" hangingPunct="1"/>
            <a:r>
              <a:rPr lang="en-US" sz="2800" dirty="0">
                <a:latin typeface="Times New Roman" panose="02020603050405020304" pitchFamily="18" charset="0"/>
                <a:cs typeface="Times New Roman" panose="02020603050405020304" pitchFamily="18" charset="0"/>
              </a:rPr>
              <a:t>May require change in how the firm does business</a:t>
            </a:r>
          </a:p>
          <a:p>
            <a:pPr eaLnBrk="1" hangingPunct="1"/>
            <a:r>
              <a:rPr lang="en-US" sz="2800" dirty="0">
                <a:latin typeface="Times New Roman" panose="02020603050405020304" pitchFamily="18" charset="0"/>
                <a:cs typeface="Times New Roman" panose="02020603050405020304" pitchFamily="18" charset="0"/>
              </a:rPr>
              <a:t>May require significant “customization” or “workarounds”</a:t>
            </a:r>
          </a:p>
        </p:txBody>
      </p:sp>
    </p:spTree>
    <p:extLst>
      <p:ext uri="{BB962C8B-B14F-4D97-AF65-F5344CB8AC3E}">
        <p14:creationId xmlns:p14="http://schemas.microsoft.com/office/powerpoint/2010/main" val="11669249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etting up Microsoft 365 | Office 365 &amp; Sharepoint Setup">
            <a:extLst>
              <a:ext uri="{FF2B5EF4-FFF2-40B4-BE49-F238E27FC236}">
                <a16:creationId xmlns:a16="http://schemas.microsoft.com/office/drawing/2014/main" id="{B8E8F3AE-2DE3-4ACC-B8C7-FF929E2DCE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504" y="1571624"/>
            <a:ext cx="9058042" cy="53054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67230ED-2C28-4CC1-B6A2-D5948CD8969C}"/>
              </a:ext>
            </a:extLst>
          </p:cNvPr>
          <p:cNvSpPr txBox="1"/>
          <p:nvPr/>
        </p:nvSpPr>
        <p:spPr>
          <a:xfrm>
            <a:off x="228600" y="381000"/>
            <a:ext cx="9372600" cy="830997"/>
          </a:xfrm>
          <a:prstGeom prst="rect">
            <a:avLst/>
          </a:prstGeom>
          <a:noFill/>
        </p:spPr>
        <p:txBody>
          <a:bodyPr vert="horz" wrap="square">
            <a:spAutoFit/>
          </a:bodyPr>
          <a:lstStyle/>
          <a:p>
            <a:pPr algn="ctr"/>
            <a:r>
              <a:rPr lang="en-US" sz="4800" b="1" dirty="0">
                <a:solidFill>
                  <a:schemeClr val="bg1"/>
                </a:solidFill>
                <a:latin typeface="Times New Roman" panose="02020603050405020304" pitchFamily="18" charset="0"/>
                <a:cs typeface="Times New Roman" panose="02020603050405020304" pitchFamily="18" charset="0"/>
              </a:rPr>
              <a:t>Packaged Software</a:t>
            </a:r>
            <a:endParaRPr lang="en-US" sz="4800" b="1" dirty="0">
              <a:solidFill>
                <a:schemeClr val="bg1"/>
              </a:solidFill>
            </a:endParaRPr>
          </a:p>
        </p:txBody>
      </p:sp>
    </p:spTree>
    <p:extLst>
      <p:ext uri="{BB962C8B-B14F-4D97-AF65-F5344CB8AC3E}">
        <p14:creationId xmlns:p14="http://schemas.microsoft.com/office/powerpoint/2010/main" val="42123857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AP ERP Modules: Complete Type of SAP ERP Modules – Samyak Computer Classes">
            <a:extLst>
              <a:ext uri="{FF2B5EF4-FFF2-40B4-BE49-F238E27FC236}">
                <a16:creationId xmlns:a16="http://schemas.microsoft.com/office/drawing/2014/main" id="{5176AF25-1DAC-480C-938F-ED5B004ECF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700" y="1676400"/>
            <a:ext cx="4724400" cy="4724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4A2EE95-EDA1-43F0-98E2-B12CB1674314}"/>
              </a:ext>
            </a:extLst>
          </p:cNvPr>
          <p:cNvSpPr txBox="1"/>
          <p:nvPr/>
        </p:nvSpPr>
        <p:spPr>
          <a:xfrm>
            <a:off x="228600" y="381000"/>
            <a:ext cx="9372600" cy="830997"/>
          </a:xfrm>
          <a:prstGeom prst="rect">
            <a:avLst/>
          </a:prstGeom>
          <a:noFill/>
        </p:spPr>
        <p:txBody>
          <a:bodyPr vert="horz" wrap="square">
            <a:spAutoFit/>
          </a:bodyPr>
          <a:lstStyle/>
          <a:p>
            <a:pPr algn="ctr"/>
            <a:r>
              <a:rPr lang="en-US" sz="4800" b="1" dirty="0">
                <a:solidFill>
                  <a:schemeClr val="bg1"/>
                </a:solidFill>
                <a:latin typeface="Times New Roman" panose="02020603050405020304" pitchFamily="18" charset="0"/>
                <a:cs typeface="Times New Roman" panose="02020603050405020304" pitchFamily="18" charset="0"/>
              </a:rPr>
              <a:t>Packaged Software</a:t>
            </a:r>
            <a:endParaRPr lang="en-US" sz="4800" b="1" dirty="0">
              <a:solidFill>
                <a:schemeClr val="bg1"/>
              </a:solidFill>
            </a:endParaRPr>
          </a:p>
        </p:txBody>
      </p:sp>
    </p:spTree>
    <p:extLst>
      <p:ext uri="{BB962C8B-B14F-4D97-AF65-F5344CB8AC3E}">
        <p14:creationId xmlns:p14="http://schemas.microsoft.com/office/powerpoint/2010/main" val="33413665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2959100" y="291034"/>
            <a:ext cx="6032500" cy="775766"/>
          </a:xfrm>
        </p:spPr>
        <p:txBody>
          <a:bodyPr>
            <a:normAutofit/>
          </a:bodyPr>
          <a:lstStyle/>
          <a:p>
            <a:pPr eaLnBrk="1" hangingPunct="1"/>
            <a:r>
              <a:rPr lang="en-US" sz="3600" dirty="0">
                <a:latin typeface="Times New Roman" panose="02020603050405020304" pitchFamily="18" charset="0"/>
                <a:cs typeface="Times New Roman" panose="02020603050405020304" pitchFamily="18" charset="0"/>
              </a:rPr>
              <a:t>System Integration</a:t>
            </a:r>
          </a:p>
        </p:txBody>
      </p:sp>
      <p:sp>
        <p:nvSpPr>
          <p:cNvPr id="36867" name="Content Placeholder 2"/>
          <p:cNvSpPr>
            <a:spLocks noGrp="1"/>
          </p:cNvSpPr>
          <p:nvPr>
            <p:ph idx="1"/>
          </p:nvPr>
        </p:nvSpPr>
        <p:spPr>
          <a:xfrm>
            <a:off x="1371600" y="1447800"/>
            <a:ext cx="7467600" cy="4800600"/>
          </a:xfrm>
        </p:spPr>
        <p:txBody>
          <a:bodyPr>
            <a:noAutofit/>
          </a:bodyPr>
          <a:lstStyle/>
          <a:p>
            <a:pPr eaLnBrk="1" hangingPunct="1"/>
            <a:r>
              <a:rPr lang="en-US" sz="2400" b="1" dirty="0">
                <a:latin typeface="Times New Roman" panose="02020603050405020304" pitchFamily="18" charset="0"/>
                <a:cs typeface="Times New Roman" panose="02020603050405020304" pitchFamily="18" charset="0"/>
              </a:rPr>
              <a:t>Building a new system by combining packages, legacy systems, and new software</a:t>
            </a:r>
          </a:p>
          <a:p>
            <a:pPr lvl="1"/>
            <a:r>
              <a:rPr lang="en-US" sz="2400" dirty="0">
                <a:latin typeface="Times New Roman" panose="02020603050405020304" pitchFamily="18" charset="0"/>
                <a:cs typeface="Times New Roman" panose="02020603050405020304" pitchFamily="18" charset="0"/>
              </a:rPr>
              <a:t>Not uncommon to purchase off the shelf software and outsource its integration to existing systems</a:t>
            </a:r>
          </a:p>
          <a:p>
            <a:pPr eaLnBrk="1" hangingPunct="1"/>
            <a:r>
              <a:rPr lang="en-US" sz="2400" b="1" dirty="0">
                <a:latin typeface="Times New Roman" panose="02020603050405020304" pitchFamily="18" charset="0"/>
                <a:cs typeface="Times New Roman" panose="02020603050405020304" pitchFamily="18" charset="0"/>
              </a:rPr>
              <a:t>Key challenge is integrating data</a:t>
            </a:r>
          </a:p>
          <a:p>
            <a:pPr lvl="1"/>
            <a:r>
              <a:rPr lang="en-US" sz="2400" dirty="0">
                <a:latin typeface="Times New Roman" panose="02020603050405020304" pitchFamily="18" charset="0"/>
                <a:cs typeface="Times New Roman" panose="02020603050405020304" pitchFamily="18" charset="0"/>
              </a:rPr>
              <a:t>May require data transformations</a:t>
            </a:r>
          </a:p>
          <a:p>
            <a:pPr lvl="1"/>
            <a:r>
              <a:rPr lang="en-US" sz="2400" dirty="0">
                <a:latin typeface="Times New Roman" panose="02020603050405020304" pitchFamily="18" charset="0"/>
                <a:cs typeface="Times New Roman" panose="02020603050405020304" pitchFamily="18" charset="0"/>
              </a:rPr>
              <a:t>New package may need to write data in the same format as a legacy system</a:t>
            </a:r>
          </a:p>
          <a:p>
            <a:pPr eaLnBrk="1" hangingPunct="1"/>
            <a:r>
              <a:rPr lang="en-US" sz="2400" b="1" dirty="0">
                <a:latin typeface="Times New Roman" panose="02020603050405020304" pitchFamily="18" charset="0"/>
                <a:cs typeface="Times New Roman" panose="02020603050405020304" pitchFamily="18" charset="0"/>
              </a:rPr>
              <a:t>Develop “object wrappers”</a:t>
            </a:r>
          </a:p>
          <a:p>
            <a:pPr lvl="1"/>
            <a:r>
              <a:rPr lang="en-US" sz="2400" dirty="0">
                <a:latin typeface="Times New Roman" panose="02020603050405020304" pitchFamily="18" charset="0"/>
                <a:cs typeface="Times New Roman" panose="02020603050405020304" pitchFamily="18" charset="0"/>
              </a:rPr>
              <a:t>Wraps the legacy system with an API to allow newer systems to communicate with it</a:t>
            </a:r>
          </a:p>
          <a:p>
            <a:pPr lvl="1"/>
            <a:r>
              <a:rPr lang="en-US" sz="2400" dirty="0">
                <a:latin typeface="Times New Roman" panose="02020603050405020304" pitchFamily="18" charset="0"/>
                <a:cs typeface="Times New Roman" panose="02020603050405020304" pitchFamily="18" charset="0"/>
              </a:rPr>
              <a:t>Protects the investment in the legacy system</a:t>
            </a:r>
          </a:p>
        </p:txBody>
      </p:sp>
    </p:spTree>
    <p:extLst>
      <p:ext uri="{BB962C8B-B14F-4D97-AF65-F5344CB8AC3E}">
        <p14:creationId xmlns:p14="http://schemas.microsoft.com/office/powerpoint/2010/main" val="8915017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ata Transformation using ETL - A Comprehensive Guide">
            <a:extLst>
              <a:ext uri="{FF2B5EF4-FFF2-40B4-BE49-F238E27FC236}">
                <a16:creationId xmlns:a16="http://schemas.microsoft.com/office/drawing/2014/main" id="{0DDE9311-AEF0-493F-93F1-7955D59E701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81401" y="3696459"/>
            <a:ext cx="5335956" cy="3014815"/>
          </a:xfrm>
          <a:prstGeom prst="rect">
            <a:avLst/>
          </a:prstGeom>
          <a:solidFill>
            <a:srgbClr val="FFFFFF"/>
          </a:solidFill>
        </p:spPr>
      </p:pic>
      <p:pic>
        <p:nvPicPr>
          <p:cNvPr id="4100" name="Picture 4" descr="Pelatihan SAP dan TEKLA - Informasi Training di Bandung">
            <a:extLst>
              <a:ext uri="{FF2B5EF4-FFF2-40B4-BE49-F238E27FC236}">
                <a16:creationId xmlns:a16="http://schemas.microsoft.com/office/drawing/2014/main" id="{439DF375-CAF7-467B-B5AF-B1C5EF84A3A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8952" y="2038350"/>
            <a:ext cx="1840477" cy="93821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Oracle Logo | The most famous brands and company logos in the world">
            <a:extLst>
              <a:ext uri="{FF2B5EF4-FFF2-40B4-BE49-F238E27FC236}">
                <a16:creationId xmlns:a16="http://schemas.microsoft.com/office/drawing/2014/main" id="{72EC2A23-4F40-48E1-8009-ECCEEC6471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6352" y="2064734"/>
            <a:ext cx="1581150" cy="885444"/>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Best CRM Software for Growing Businesses - businessnewsdaily.com">
            <a:extLst>
              <a:ext uri="{FF2B5EF4-FFF2-40B4-BE49-F238E27FC236}">
                <a16:creationId xmlns:a16="http://schemas.microsoft.com/office/drawing/2014/main" id="{6FB7A144-81CA-4609-873F-41FE0632677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53000" y="2012950"/>
            <a:ext cx="2095500" cy="1397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A1C6821-856F-4D96-8236-E0FC8A5D4508}"/>
              </a:ext>
            </a:extLst>
          </p:cNvPr>
          <p:cNvSpPr txBox="1"/>
          <p:nvPr/>
        </p:nvSpPr>
        <p:spPr>
          <a:xfrm>
            <a:off x="5428638" y="1624568"/>
            <a:ext cx="1144224" cy="369332"/>
          </a:xfrm>
          <a:prstGeom prst="rect">
            <a:avLst/>
          </a:prstGeom>
          <a:noFill/>
        </p:spPr>
        <p:txBody>
          <a:bodyPr wrap="none" rtlCol="0">
            <a:spAutoFit/>
          </a:bodyPr>
          <a:lstStyle/>
          <a:p>
            <a:r>
              <a:rPr lang="en-US" dirty="0"/>
              <a:t>Marketing</a:t>
            </a:r>
          </a:p>
        </p:txBody>
      </p:sp>
      <p:sp>
        <p:nvSpPr>
          <p:cNvPr id="11" name="TextBox 10">
            <a:extLst>
              <a:ext uri="{FF2B5EF4-FFF2-40B4-BE49-F238E27FC236}">
                <a16:creationId xmlns:a16="http://schemas.microsoft.com/office/drawing/2014/main" id="{FBF74E97-477C-4C11-8877-E06FCA1975A4}"/>
              </a:ext>
            </a:extLst>
          </p:cNvPr>
          <p:cNvSpPr txBox="1"/>
          <p:nvPr/>
        </p:nvSpPr>
        <p:spPr>
          <a:xfrm>
            <a:off x="3344815" y="1624568"/>
            <a:ext cx="1221360" cy="369332"/>
          </a:xfrm>
          <a:prstGeom prst="rect">
            <a:avLst/>
          </a:prstGeom>
          <a:noFill/>
        </p:spPr>
        <p:txBody>
          <a:bodyPr wrap="none" rtlCol="0">
            <a:spAutoFit/>
          </a:bodyPr>
          <a:lstStyle/>
          <a:p>
            <a:r>
              <a:rPr lang="en-US" dirty="0"/>
              <a:t>Operations</a:t>
            </a:r>
          </a:p>
        </p:txBody>
      </p:sp>
      <p:sp>
        <p:nvSpPr>
          <p:cNvPr id="12" name="TextBox 11">
            <a:extLst>
              <a:ext uri="{FF2B5EF4-FFF2-40B4-BE49-F238E27FC236}">
                <a16:creationId xmlns:a16="http://schemas.microsoft.com/office/drawing/2014/main" id="{BCB37D03-72BD-4E67-964E-B82424DDDDFA}"/>
              </a:ext>
            </a:extLst>
          </p:cNvPr>
          <p:cNvSpPr txBox="1"/>
          <p:nvPr/>
        </p:nvSpPr>
        <p:spPr>
          <a:xfrm>
            <a:off x="1260992" y="1624568"/>
            <a:ext cx="1566839" cy="369332"/>
          </a:xfrm>
          <a:prstGeom prst="rect">
            <a:avLst/>
          </a:prstGeom>
          <a:noFill/>
        </p:spPr>
        <p:txBody>
          <a:bodyPr wrap="none" rtlCol="0">
            <a:spAutoFit/>
          </a:bodyPr>
          <a:lstStyle/>
          <a:p>
            <a:r>
              <a:rPr lang="en-US" dirty="0"/>
              <a:t>Human Capital</a:t>
            </a:r>
          </a:p>
        </p:txBody>
      </p:sp>
    </p:spTree>
    <p:extLst>
      <p:ext uri="{BB962C8B-B14F-4D97-AF65-F5344CB8AC3E}">
        <p14:creationId xmlns:p14="http://schemas.microsoft.com/office/powerpoint/2010/main" val="1244613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2000672" y="152400"/>
            <a:ext cx="7067128" cy="1143000"/>
          </a:xfrm>
        </p:spPr>
        <p:txBody>
          <a:bodyPr>
            <a:normAutofit/>
          </a:bodyPr>
          <a:lstStyle/>
          <a:p>
            <a:pPr eaLnBrk="1" hangingPunct="1"/>
            <a:r>
              <a:rPr lang="en-US" sz="3600" dirty="0">
                <a:latin typeface="Times New Roman" panose="02020603050405020304" pitchFamily="18" charset="0"/>
                <a:cs typeface="Times New Roman" panose="02020603050405020304" pitchFamily="18" charset="0"/>
              </a:rPr>
              <a:t>Outsourcing</a:t>
            </a:r>
          </a:p>
        </p:txBody>
      </p:sp>
      <p:sp>
        <p:nvSpPr>
          <p:cNvPr id="37891" name="Content Placeholder 2"/>
          <p:cNvSpPr>
            <a:spLocks noGrp="1"/>
          </p:cNvSpPr>
          <p:nvPr>
            <p:ph idx="1"/>
          </p:nvPr>
        </p:nvSpPr>
        <p:spPr>
          <a:xfrm>
            <a:off x="1219200" y="1524000"/>
            <a:ext cx="7620000" cy="4876800"/>
          </a:xfrm>
        </p:spPr>
        <p:txBody>
          <a:bodyPr>
            <a:normAutofit/>
          </a:bodyPr>
          <a:lstStyle/>
          <a:p>
            <a:pPr eaLnBrk="1" hangingPunct="1"/>
            <a:r>
              <a:rPr lang="en-US" sz="2400" dirty="0">
                <a:latin typeface="Times New Roman" panose="02020603050405020304" pitchFamily="18" charset="0"/>
                <a:cs typeface="Times New Roman" panose="02020603050405020304" pitchFamily="18" charset="0"/>
              </a:rPr>
              <a:t>Hire an external firm to create the system</a:t>
            </a:r>
          </a:p>
          <a:p>
            <a:pPr lvl="1"/>
            <a:r>
              <a:rPr lang="en-US" sz="2400" dirty="0">
                <a:latin typeface="Times New Roman" panose="02020603050405020304" pitchFamily="18" charset="0"/>
                <a:cs typeface="Times New Roman" panose="02020603050405020304" pitchFamily="18" charset="0"/>
              </a:rPr>
              <a:t>Requires extensive two-way coordination, information exchange and trust</a:t>
            </a:r>
          </a:p>
          <a:p>
            <a:pPr lvl="1"/>
            <a:r>
              <a:rPr lang="en-US" sz="2400" dirty="0">
                <a:latin typeface="Times New Roman" panose="02020603050405020304" pitchFamily="18" charset="0"/>
                <a:cs typeface="Times New Roman" panose="02020603050405020304" pitchFamily="18" charset="0"/>
              </a:rPr>
              <a:t>Disadvantages include loss of control, compromise confidential information, transfer of expertise</a:t>
            </a:r>
          </a:p>
          <a:p>
            <a:pPr lvl="1"/>
            <a:r>
              <a:rPr lang="en-US" sz="2400" dirty="0">
                <a:latin typeface="Times New Roman" panose="02020603050405020304" pitchFamily="18" charset="0"/>
                <a:cs typeface="Times New Roman" panose="02020603050405020304" pitchFamily="18" charset="0"/>
              </a:rPr>
              <a:t>Carefully choose your vendor</a:t>
            </a:r>
          </a:p>
          <a:p>
            <a:pPr lvl="1"/>
            <a:r>
              <a:rPr lang="en-US" sz="2400" dirty="0">
                <a:latin typeface="Times New Roman" panose="02020603050405020304" pitchFamily="18" charset="0"/>
                <a:cs typeface="Times New Roman" panose="02020603050405020304" pitchFamily="18" charset="0"/>
              </a:rPr>
              <a:t>Carefully prepare the contract and method of payment</a:t>
            </a:r>
          </a:p>
          <a:p>
            <a:pPr eaLnBrk="1" hangingPunct="1"/>
            <a:r>
              <a:rPr lang="en-US" sz="2400" dirty="0">
                <a:latin typeface="Times New Roman" panose="02020603050405020304" pitchFamily="18" charset="0"/>
                <a:cs typeface="Times New Roman" panose="02020603050405020304" pitchFamily="18" charset="0"/>
              </a:rPr>
              <a:t>Contract types:</a:t>
            </a:r>
          </a:p>
          <a:p>
            <a:pPr lvl="1"/>
            <a:r>
              <a:rPr lang="en-US" sz="2400" dirty="0">
                <a:latin typeface="Times New Roman" panose="02020603050405020304" pitchFamily="18" charset="0"/>
                <a:cs typeface="Times New Roman" panose="02020603050405020304" pitchFamily="18" charset="0"/>
              </a:rPr>
              <a:t>Time-and-arrangement: pay for all time and expenses</a:t>
            </a:r>
          </a:p>
          <a:p>
            <a:pPr lvl="1"/>
            <a:r>
              <a:rPr lang="en-US" sz="2400" dirty="0">
                <a:latin typeface="Times New Roman" panose="02020603050405020304" pitchFamily="18" charset="0"/>
                <a:cs typeface="Times New Roman" panose="02020603050405020304" pitchFamily="18" charset="0"/>
              </a:rPr>
              <a:t>Fixed-price: pay an agreed upon price</a:t>
            </a:r>
          </a:p>
          <a:p>
            <a:pPr lvl="1"/>
            <a:r>
              <a:rPr lang="en-US" sz="2400" dirty="0">
                <a:latin typeface="Times New Roman" panose="02020603050405020304" pitchFamily="18" charset="0"/>
                <a:cs typeface="Times New Roman" panose="02020603050405020304" pitchFamily="18" charset="0"/>
              </a:rPr>
              <a:t>Value-added: pay a percentage of benefits</a:t>
            </a:r>
          </a:p>
          <a:p>
            <a:pPr eaLnBrk="1" hangingPunct="1"/>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73483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BA67DD-6A13-4EBF-AEB1-CCDF64389F95}"/>
              </a:ext>
            </a:extLst>
          </p:cNvPr>
          <p:cNvPicPr>
            <a:picLocks noChangeAspect="1"/>
          </p:cNvPicPr>
          <p:nvPr/>
        </p:nvPicPr>
        <p:blipFill>
          <a:blip r:embed="rId2"/>
          <a:stretch>
            <a:fillRect/>
          </a:stretch>
        </p:blipFill>
        <p:spPr>
          <a:xfrm>
            <a:off x="76200" y="76200"/>
            <a:ext cx="8991600" cy="2302159"/>
          </a:xfrm>
          <a:prstGeom prst="rect">
            <a:avLst/>
          </a:prstGeom>
        </p:spPr>
      </p:pic>
      <p:pic>
        <p:nvPicPr>
          <p:cNvPr id="8" name="Picture 7">
            <a:extLst>
              <a:ext uri="{FF2B5EF4-FFF2-40B4-BE49-F238E27FC236}">
                <a16:creationId xmlns:a16="http://schemas.microsoft.com/office/drawing/2014/main" id="{863747A2-4FE2-4A46-9FB1-11BDB5C3B09D}"/>
              </a:ext>
            </a:extLst>
          </p:cNvPr>
          <p:cNvPicPr>
            <a:picLocks noChangeAspect="1"/>
          </p:cNvPicPr>
          <p:nvPr/>
        </p:nvPicPr>
        <p:blipFill>
          <a:blip r:embed="rId3"/>
          <a:stretch>
            <a:fillRect/>
          </a:stretch>
        </p:blipFill>
        <p:spPr>
          <a:xfrm>
            <a:off x="76200" y="2414326"/>
            <a:ext cx="8991600" cy="1995525"/>
          </a:xfrm>
          <a:prstGeom prst="rect">
            <a:avLst/>
          </a:prstGeom>
        </p:spPr>
      </p:pic>
      <p:pic>
        <p:nvPicPr>
          <p:cNvPr id="10" name="Picture 9">
            <a:extLst>
              <a:ext uri="{FF2B5EF4-FFF2-40B4-BE49-F238E27FC236}">
                <a16:creationId xmlns:a16="http://schemas.microsoft.com/office/drawing/2014/main" id="{A12B364D-8595-4E6D-BBFE-E846A890A6D3}"/>
              </a:ext>
            </a:extLst>
          </p:cNvPr>
          <p:cNvPicPr>
            <a:picLocks noChangeAspect="1"/>
          </p:cNvPicPr>
          <p:nvPr/>
        </p:nvPicPr>
        <p:blipFill>
          <a:blip r:embed="rId4"/>
          <a:stretch>
            <a:fillRect/>
          </a:stretch>
        </p:blipFill>
        <p:spPr>
          <a:xfrm>
            <a:off x="76200" y="4498692"/>
            <a:ext cx="8991600" cy="2130821"/>
          </a:xfrm>
          <a:prstGeom prst="rect">
            <a:avLst/>
          </a:prstGeom>
        </p:spPr>
      </p:pic>
    </p:spTree>
    <p:extLst>
      <p:ext uri="{BB962C8B-B14F-4D97-AF65-F5344CB8AC3E}">
        <p14:creationId xmlns:p14="http://schemas.microsoft.com/office/powerpoint/2010/main" val="34392105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3143672" y="152400"/>
            <a:ext cx="5847928" cy="1143000"/>
          </a:xfrm>
        </p:spPr>
        <p:txBody>
          <a:bodyPr/>
          <a:lstStyle/>
          <a:p>
            <a:pPr eaLnBrk="1" hangingPunct="1"/>
            <a:r>
              <a:rPr lang="en-US" dirty="0">
                <a:latin typeface="Times New Roman" panose="02020603050405020304" pitchFamily="18" charset="0"/>
                <a:cs typeface="Times New Roman" panose="02020603050405020304" pitchFamily="18" charset="0"/>
              </a:rPr>
              <a:t>Selecting a Design Strategy</a:t>
            </a:r>
          </a:p>
        </p:txBody>
      </p:sp>
      <p:pic>
        <p:nvPicPr>
          <p:cNvPr id="399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780" y="1524000"/>
            <a:ext cx="790982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7831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2000672" y="76200"/>
            <a:ext cx="7067128" cy="1143000"/>
          </a:xfrm>
        </p:spPr>
        <p:txBody>
          <a:bodyPr>
            <a:normAutofit/>
          </a:bodyPr>
          <a:lstStyle/>
          <a:p>
            <a:pPr eaLnBrk="1" hangingPunct="1"/>
            <a:r>
              <a:rPr lang="en-US" sz="3600" dirty="0">
                <a:latin typeface="Times New Roman" panose="02020603050405020304" pitchFamily="18" charset="0"/>
                <a:cs typeface="Times New Roman" panose="02020603050405020304" pitchFamily="18" charset="0"/>
              </a:rPr>
              <a:t>Learning Objectives</a:t>
            </a:r>
          </a:p>
        </p:txBody>
      </p:sp>
      <p:sp>
        <p:nvSpPr>
          <p:cNvPr id="3" name="Content Placeholder 2"/>
          <p:cNvSpPr>
            <a:spLocks noGrp="1"/>
          </p:cNvSpPr>
          <p:nvPr>
            <p:ph idx="1"/>
          </p:nvPr>
        </p:nvSpPr>
        <p:spPr>
          <a:xfrm>
            <a:off x="1066800" y="1616149"/>
            <a:ext cx="7924800" cy="4632251"/>
          </a:xfrm>
        </p:spPr>
        <p:txBody>
          <a:bodyPr rtlCol="0">
            <a:normAutofit/>
          </a:bodyPr>
          <a:lstStyle/>
          <a:p>
            <a:pPr marL="514350" indent="-514350" eaLnBrk="1" hangingPunct="1">
              <a:buFont typeface="+mj-lt"/>
              <a:buAutoNum type="arabicPeriod"/>
              <a:defRPr/>
            </a:pPr>
            <a:r>
              <a:rPr lang="en-US" sz="2800" dirty="0">
                <a:latin typeface="Times New Roman" panose="02020603050405020304" pitchFamily="18" charset="0"/>
                <a:cs typeface="Times New Roman" panose="02020603050405020304" pitchFamily="18" charset="0"/>
              </a:rPr>
              <a:t>Verifying and Validating the Analysis Models</a:t>
            </a:r>
          </a:p>
          <a:p>
            <a:pPr marL="514350" indent="-514350" eaLnBrk="1" hangingPunct="1">
              <a:buFont typeface="+mj-lt"/>
              <a:buAutoNum type="arabicPeriod"/>
              <a:defRPr/>
            </a:pPr>
            <a:r>
              <a:rPr lang="en-US" sz="2800" dirty="0">
                <a:latin typeface="Times New Roman" panose="02020603050405020304" pitchFamily="18" charset="0"/>
                <a:cs typeface="Times New Roman" panose="02020603050405020304" pitchFamily="18" charset="0"/>
              </a:rPr>
              <a:t>Balancing between Functional, Structural, Behavioral Models</a:t>
            </a:r>
          </a:p>
          <a:p>
            <a:pPr marL="514350" indent="-514350" eaLnBrk="1" hangingPunct="1">
              <a:buFont typeface="+mj-lt"/>
              <a:buAutoNum type="arabicPeriod"/>
              <a:defRPr/>
            </a:pPr>
            <a:r>
              <a:rPr lang="en-US" sz="2800" dirty="0">
                <a:latin typeface="Times New Roman" panose="02020603050405020304" pitchFamily="18" charset="0"/>
                <a:cs typeface="Times New Roman" panose="02020603050405020304" pitchFamily="18" charset="0"/>
              </a:rPr>
              <a:t>Evolving the Analysis Models into Design Models</a:t>
            </a:r>
          </a:p>
          <a:p>
            <a:pPr marL="514350" indent="-514350" eaLnBrk="1" hangingPunct="1">
              <a:buFont typeface="+mj-lt"/>
              <a:buAutoNum type="arabicPeriod"/>
              <a:defRPr/>
            </a:pPr>
            <a:r>
              <a:rPr lang="en-US" sz="2800" dirty="0">
                <a:latin typeface="Times New Roman" panose="02020603050405020304" pitchFamily="18" charset="0"/>
                <a:cs typeface="Times New Roman" panose="02020603050405020304" pitchFamily="18" charset="0"/>
              </a:rPr>
              <a:t>Packages and Package Diagrams</a:t>
            </a:r>
          </a:p>
          <a:p>
            <a:pPr marL="514350" indent="-514350" eaLnBrk="1" hangingPunct="1">
              <a:buFont typeface="+mj-lt"/>
              <a:buAutoNum type="arabicPeriod"/>
              <a:defRPr/>
            </a:pPr>
            <a:r>
              <a:rPr lang="en-US" sz="2800" dirty="0">
                <a:latin typeface="Times New Roman" panose="02020603050405020304" pitchFamily="18" charset="0"/>
                <a:cs typeface="Times New Roman" panose="02020603050405020304" pitchFamily="18" charset="0"/>
              </a:rPr>
              <a:t>Design Strategies: Custom Development, Packaged Software, Outsourcing</a:t>
            </a:r>
          </a:p>
          <a:p>
            <a:pPr marL="514350" indent="-514350" eaLnBrk="1" hangingPunct="1">
              <a:buFont typeface="+mj-lt"/>
              <a:buAutoNum type="arabicPeriod"/>
              <a:defRPr/>
            </a:pPr>
            <a:r>
              <a:rPr lang="en-US" sz="2800" dirty="0">
                <a:latin typeface="Times New Roman" panose="02020603050405020304" pitchFamily="18" charset="0"/>
                <a:cs typeface="Times New Roman" panose="02020603050405020304" pitchFamily="18" charset="0"/>
              </a:rPr>
              <a:t>Selecting an Acquisition Strategy</a:t>
            </a:r>
          </a:p>
        </p:txBody>
      </p:sp>
    </p:spTree>
    <p:extLst>
      <p:ext uri="{BB962C8B-B14F-4D97-AF65-F5344CB8AC3E}">
        <p14:creationId xmlns:p14="http://schemas.microsoft.com/office/powerpoint/2010/main" val="12994825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367370-DBE1-4C70-BEED-7D1E88235E8F}"/>
              </a:ext>
            </a:extLst>
          </p:cNvPr>
          <p:cNvSpPr>
            <a:spLocks noGrp="1"/>
          </p:cNvSpPr>
          <p:nvPr>
            <p:ph type="title"/>
          </p:nvPr>
        </p:nvSpPr>
        <p:spPr/>
        <p:txBody>
          <a:bodyPr/>
          <a:lstStyle/>
          <a:p>
            <a:r>
              <a:rPr lang="en-US" dirty="0"/>
              <a:t>Selecting an Acquisition Strategy</a:t>
            </a:r>
          </a:p>
        </p:txBody>
      </p:sp>
      <p:sp>
        <p:nvSpPr>
          <p:cNvPr id="4" name="Text Placeholder 3">
            <a:extLst>
              <a:ext uri="{FF2B5EF4-FFF2-40B4-BE49-F238E27FC236}">
                <a16:creationId xmlns:a16="http://schemas.microsoft.com/office/drawing/2014/main" id="{2ED6058F-0980-4312-8CA7-BE0FA7C7930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699443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28600"/>
            <a:ext cx="6096000" cy="1143000"/>
          </a:xfrm>
        </p:spPr>
        <p:txBody>
          <a:bodyPr>
            <a:noAutofit/>
          </a:bodyPr>
          <a:lstStyle/>
          <a:p>
            <a:pPr>
              <a:defRPr/>
            </a:pPr>
            <a:r>
              <a:rPr lang="en-US" sz="3600" dirty="0">
                <a:latin typeface="Times New Roman" panose="02020603050405020304" pitchFamily="18" charset="0"/>
                <a:cs typeface="Times New Roman" panose="02020603050405020304" pitchFamily="18" charset="0"/>
              </a:rPr>
              <a:t>SELECTING AN ACQUISITION STRATEGY</a:t>
            </a:r>
          </a:p>
        </p:txBody>
      </p:sp>
      <p:sp>
        <p:nvSpPr>
          <p:cNvPr id="3" name="Content Placeholder 2"/>
          <p:cNvSpPr>
            <a:spLocks noGrp="1"/>
          </p:cNvSpPr>
          <p:nvPr>
            <p:ph idx="1"/>
          </p:nvPr>
        </p:nvSpPr>
        <p:spPr>
          <a:xfrm>
            <a:off x="1066800" y="1752600"/>
            <a:ext cx="7772400" cy="4876800"/>
          </a:xfrm>
        </p:spPr>
        <p:txBody>
          <a:bodyPr>
            <a:normAutofit/>
          </a:bodyPr>
          <a:lstStyle/>
          <a:p>
            <a:pPr algn="just"/>
            <a:r>
              <a:rPr lang="en-US" sz="2400" dirty="0">
                <a:latin typeface="Times New Roman" panose="02020603050405020304" pitchFamily="18" charset="0"/>
                <a:cs typeface="Times New Roman" panose="02020603050405020304" pitchFamily="18" charset="0"/>
              </a:rPr>
              <a:t>Determine tools and skills needed for in-house development</a:t>
            </a:r>
          </a:p>
          <a:p>
            <a:pPr algn="just"/>
            <a:r>
              <a:rPr lang="en-US" sz="2400" dirty="0">
                <a:latin typeface="Times New Roman" panose="02020603050405020304" pitchFamily="18" charset="0"/>
                <a:cs typeface="Times New Roman" panose="02020603050405020304" pitchFamily="18" charset="0"/>
              </a:rPr>
              <a:t>Identify existing packages that satisfy the users’ needs</a:t>
            </a:r>
          </a:p>
          <a:p>
            <a:pPr algn="just"/>
            <a:r>
              <a:rPr lang="en-US" sz="2400" dirty="0">
                <a:latin typeface="Times New Roman" panose="02020603050405020304" pitchFamily="18" charset="0"/>
                <a:cs typeface="Times New Roman" panose="02020603050405020304" pitchFamily="18" charset="0"/>
              </a:rPr>
              <a:t>Locate companies who can build it under contract</a:t>
            </a:r>
          </a:p>
          <a:p>
            <a:pPr algn="just"/>
            <a:r>
              <a:rPr lang="en-US" sz="2400" dirty="0">
                <a:latin typeface="Times New Roman" panose="02020603050405020304" pitchFamily="18" charset="0"/>
                <a:cs typeface="Times New Roman" panose="02020603050405020304" pitchFamily="18" charset="0"/>
              </a:rPr>
              <a:t>Create an alternative matrix to organize the pros and cons of each possible choice</a:t>
            </a:r>
          </a:p>
          <a:p>
            <a:pPr lvl="1" algn="just"/>
            <a:r>
              <a:rPr lang="en-US" sz="2400" dirty="0">
                <a:latin typeface="Times New Roman" panose="02020603050405020304" pitchFamily="18" charset="0"/>
                <a:cs typeface="Times New Roman" panose="02020603050405020304" pitchFamily="18" charset="0"/>
              </a:rPr>
              <a:t>Incorporate technical, economic and organizational feasibility</a:t>
            </a:r>
          </a:p>
          <a:p>
            <a:pPr lvl="1" algn="just"/>
            <a:r>
              <a:rPr lang="en-US" sz="2400" dirty="0">
                <a:latin typeface="Times New Roman" panose="02020603050405020304" pitchFamily="18" charset="0"/>
                <a:cs typeface="Times New Roman" panose="02020603050405020304" pitchFamily="18" charset="0"/>
              </a:rPr>
              <a:t>Utilize an RFP or RFI to obtain cost &amp; time estimates from potential vendors</a:t>
            </a:r>
          </a:p>
          <a:p>
            <a:pPr lvl="1"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31980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7AD89D89-4EB9-4B38-970B-A97AE5C373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0"/>
            <a:ext cx="838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9665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19D7EA5B-2583-4C97-9B40-913C657984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725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21193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8BEAE6-A00A-43F9-97AC-8FD20C2DF47D}"/>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Summary</a:t>
            </a:r>
            <a:endParaRPr lang="en-US" dirty="0"/>
          </a:p>
        </p:txBody>
      </p:sp>
      <p:sp>
        <p:nvSpPr>
          <p:cNvPr id="5" name="Text Placeholder 4">
            <a:extLst>
              <a:ext uri="{FF2B5EF4-FFF2-40B4-BE49-F238E27FC236}">
                <a16:creationId xmlns:a16="http://schemas.microsoft.com/office/drawing/2014/main" id="{F8874970-A771-43B0-A9AB-80AC87E8783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140983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1924472" y="304800"/>
            <a:ext cx="7067128" cy="1143000"/>
          </a:xfrm>
        </p:spPr>
        <p:txBody>
          <a:bodyPr>
            <a:normAutofit/>
          </a:bodyPr>
          <a:lstStyle/>
          <a:p>
            <a:pPr eaLnBrk="1" hangingPunct="1"/>
            <a:r>
              <a:rPr lang="en-US" sz="3600" dirty="0">
                <a:latin typeface="Times New Roman" panose="02020603050405020304" pitchFamily="18" charset="0"/>
                <a:cs typeface="Times New Roman" panose="02020603050405020304" pitchFamily="18" charset="0"/>
              </a:rPr>
              <a:t>Summary</a:t>
            </a:r>
          </a:p>
        </p:txBody>
      </p:sp>
      <p:sp>
        <p:nvSpPr>
          <p:cNvPr id="44035" name="Content Placeholder 2"/>
          <p:cNvSpPr>
            <a:spLocks noGrp="1"/>
          </p:cNvSpPr>
          <p:nvPr>
            <p:ph idx="1"/>
          </p:nvPr>
        </p:nvSpPr>
        <p:spPr>
          <a:xfrm>
            <a:off x="1066800" y="1905000"/>
            <a:ext cx="7924800" cy="3565451"/>
          </a:xfrm>
        </p:spPr>
        <p:txBody>
          <a:bodyPr>
            <a:normAutofit/>
          </a:bodyPr>
          <a:lstStyle/>
          <a:p>
            <a:pPr eaLnBrk="1" hangingPunct="1"/>
            <a:r>
              <a:rPr lang="en-US" sz="2800" dirty="0">
                <a:latin typeface="Times New Roman" panose="02020603050405020304" pitchFamily="18" charset="0"/>
                <a:cs typeface="Times New Roman" panose="02020603050405020304" pitchFamily="18" charset="0"/>
              </a:rPr>
              <a:t>Verifying and Validating the Analysis Models</a:t>
            </a:r>
          </a:p>
          <a:p>
            <a:pPr eaLnBrk="1" hangingPunct="1"/>
            <a:r>
              <a:rPr lang="en-US" sz="2800" dirty="0">
                <a:latin typeface="Times New Roman" panose="02020603050405020304" pitchFamily="18" charset="0"/>
                <a:cs typeface="Times New Roman" panose="02020603050405020304" pitchFamily="18" charset="0"/>
              </a:rPr>
              <a:t>Evolving the Analysis Models into Design Models</a:t>
            </a:r>
          </a:p>
          <a:p>
            <a:pPr eaLnBrk="1" hangingPunct="1"/>
            <a:r>
              <a:rPr lang="en-US" sz="2800" dirty="0">
                <a:latin typeface="Times New Roman" panose="02020603050405020304" pitchFamily="18" charset="0"/>
                <a:cs typeface="Times New Roman" panose="02020603050405020304" pitchFamily="18" charset="0"/>
              </a:rPr>
              <a:t>Packages and Package Diagrams</a:t>
            </a:r>
          </a:p>
          <a:p>
            <a:pPr eaLnBrk="1" hangingPunct="1"/>
            <a:r>
              <a:rPr lang="en-US" sz="2800" dirty="0">
                <a:latin typeface="Times New Roman" panose="02020603050405020304" pitchFamily="18" charset="0"/>
                <a:cs typeface="Times New Roman" panose="02020603050405020304" pitchFamily="18" charset="0"/>
              </a:rPr>
              <a:t>Design Strategies</a:t>
            </a:r>
          </a:p>
          <a:p>
            <a:pPr eaLnBrk="1" hangingPunct="1"/>
            <a:r>
              <a:rPr lang="en-US" sz="2800" dirty="0">
                <a:latin typeface="Times New Roman" panose="02020603050405020304" pitchFamily="18" charset="0"/>
                <a:cs typeface="Times New Roman" panose="02020603050405020304" pitchFamily="18" charset="0"/>
              </a:rPr>
              <a:t>Developing the Actual Design</a:t>
            </a:r>
          </a:p>
        </p:txBody>
      </p:sp>
    </p:spTree>
    <p:extLst>
      <p:ext uri="{BB962C8B-B14F-4D97-AF65-F5344CB8AC3E}">
        <p14:creationId xmlns:p14="http://schemas.microsoft.com/office/powerpoint/2010/main" val="31842509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t>References</a:t>
            </a:r>
            <a:br>
              <a:rPr lang="en-US" sz="3200" dirty="0"/>
            </a:br>
            <a:endParaRPr lang="id-ID" dirty="0"/>
          </a:p>
        </p:txBody>
      </p:sp>
      <p:sp>
        <p:nvSpPr>
          <p:cNvPr id="6" name="Content Placeholder 2"/>
          <p:cNvSpPr>
            <a:spLocks noGrp="1"/>
          </p:cNvSpPr>
          <p:nvPr>
            <p:ph idx="1"/>
          </p:nvPr>
        </p:nvSpPr>
        <p:spPr>
          <a:xfrm>
            <a:off x="1911350" y="2895600"/>
            <a:ext cx="6837114" cy="3040422"/>
          </a:xfrm>
        </p:spPr>
        <p:txBody>
          <a:bodyPr>
            <a:normAutofit/>
          </a:bodyPr>
          <a:lstStyle/>
          <a:p>
            <a:pPr marL="0" indent="0">
              <a:buNone/>
            </a:pPr>
            <a:r>
              <a:rPr lang="en-US" altLang="en-US" sz="2800" dirty="0">
                <a:ea typeface="ＭＳ Ｐゴシック" panose="020B0600070205080204" pitchFamily="34" charset="-128"/>
              </a:rPr>
              <a:t>Denis, </a:t>
            </a:r>
            <a:r>
              <a:rPr lang="en-US" altLang="en-US" sz="2800" dirty="0" err="1">
                <a:ea typeface="ＭＳ Ｐゴシック" panose="020B0600070205080204" pitchFamily="34" charset="-128"/>
              </a:rPr>
              <a:t>Wixom,Tegarden</a:t>
            </a:r>
            <a:r>
              <a:rPr lang="en-US" altLang="en-US" sz="2800" dirty="0">
                <a:ea typeface="ＭＳ Ｐゴシック" panose="020B0600070205080204" pitchFamily="34" charset="-128"/>
              </a:rPr>
              <a:t>. (2015). Systems Analysis and Design: An Object-Oriented Approach with UML. 5</a:t>
            </a:r>
            <a:r>
              <a:rPr lang="en-US" altLang="en-US" sz="2800" baseline="30000" dirty="0">
                <a:ea typeface="ＭＳ Ｐゴシック" panose="020B0600070205080204" pitchFamily="34" charset="-128"/>
              </a:rPr>
              <a:t>th</a:t>
            </a:r>
            <a:r>
              <a:rPr lang="en-US" altLang="en-US" sz="2800" dirty="0">
                <a:ea typeface="ＭＳ Ｐゴシック" panose="020B0600070205080204" pitchFamily="34" charset="-128"/>
              </a:rPr>
              <a:t> edition. </a:t>
            </a:r>
            <a:r>
              <a:rPr lang="en-US" sz="2800" dirty="0"/>
              <a:t>ISBN: 978-1-118-80467-4,</a:t>
            </a:r>
            <a:r>
              <a:rPr lang="en-US" altLang="en-US" sz="2800" dirty="0">
                <a:ea typeface="ＭＳ Ｐゴシック" panose="020B0600070205080204" pitchFamily="34" charset="-128"/>
              </a:rPr>
              <a:t> John Wiley &amp; Sons, </a:t>
            </a:r>
            <a:r>
              <a:rPr lang="en-US" altLang="en-US" sz="2800" dirty="0" err="1">
                <a:ea typeface="ＭＳ Ｐゴシック" panose="020B0600070205080204" pitchFamily="34" charset="-128"/>
              </a:rPr>
              <a:t>Inc</a:t>
            </a:r>
            <a:r>
              <a:rPr lang="en-US" altLang="en-US" sz="2800" dirty="0">
                <a:ea typeface="ＭＳ Ｐゴシック" panose="020B0600070205080204" pitchFamily="34" charset="-128"/>
              </a:rPr>
              <a:t>, Denver (USA)</a:t>
            </a:r>
          </a:p>
        </p:txBody>
      </p:sp>
    </p:spTree>
    <p:extLst>
      <p:ext uri="{BB962C8B-B14F-4D97-AF65-F5344CB8AC3E}">
        <p14:creationId xmlns:p14="http://schemas.microsoft.com/office/powerpoint/2010/main" val="994908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2915072" y="228600"/>
            <a:ext cx="5924128" cy="1143000"/>
          </a:xfrm>
        </p:spPr>
        <p:txBody>
          <a:bodyPr>
            <a:normAutofit/>
          </a:bodyPr>
          <a:lstStyle/>
          <a:p>
            <a:pPr eaLnBrk="1" hangingPunct="1"/>
            <a:r>
              <a:rPr lang="en-US" sz="3600"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914400" y="1524000"/>
            <a:ext cx="8077200" cy="4648200"/>
          </a:xfrm>
        </p:spPr>
        <p:txBody>
          <a:bodyPr>
            <a:noAutofit/>
          </a:bodyPr>
          <a:lstStyle/>
          <a:p>
            <a:pPr eaLnBrk="1" hangingPunct="1">
              <a:defRPr/>
            </a:pPr>
            <a:r>
              <a:rPr lang="en-US" b="1" dirty="0">
                <a:latin typeface="Times New Roman" panose="02020603050405020304" pitchFamily="18" charset="0"/>
                <a:cs typeface="Times New Roman" panose="02020603050405020304" pitchFamily="18" charset="0"/>
              </a:rPr>
              <a:t>Analysis determines the business needs</a:t>
            </a:r>
          </a:p>
          <a:p>
            <a:pPr eaLnBrk="1" hangingPunct="1">
              <a:defRPr/>
            </a:pPr>
            <a:r>
              <a:rPr lang="en-US" b="1" dirty="0">
                <a:latin typeface="Times New Roman" panose="02020603050405020304" pitchFamily="18" charset="0"/>
                <a:cs typeface="Times New Roman" panose="02020603050405020304" pitchFamily="18" charset="0"/>
              </a:rPr>
              <a:t>Design activities focus on how to build the system</a:t>
            </a:r>
          </a:p>
          <a:p>
            <a:pPr marL="914400" lvl="1" indent="-457200">
              <a:buFont typeface="+mj-lt"/>
              <a:buAutoNum type="arabicPeriod"/>
              <a:defRPr/>
            </a:pPr>
            <a:r>
              <a:rPr lang="en-US" dirty="0">
                <a:latin typeface="Times New Roman" panose="02020603050405020304" pitchFamily="18" charset="0"/>
                <a:cs typeface="Times New Roman" panose="02020603050405020304" pitchFamily="18" charset="0"/>
              </a:rPr>
              <a:t>Major activity is to evolve the models into a design</a:t>
            </a:r>
          </a:p>
          <a:p>
            <a:pPr marL="914400" lvl="1" indent="-457200">
              <a:buFont typeface="+mj-lt"/>
              <a:buAutoNum type="arabicPeriod"/>
              <a:defRPr/>
            </a:pPr>
            <a:r>
              <a:rPr lang="en-US" dirty="0">
                <a:latin typeface="Times New Roman" panose="02020603050405020304" pitchFamily="18" charset="0"/>
                <a:cs typeface="Times New Roman" panose="02020603050405020304" pitchFamily="18" charset="0"/>
              </a:rPr>
              <a:t>Goal is to create a blueprint for the design that makes sense to implement</a:t>
            </a:r>
          </a:p>
          <a:p>
            <a:pPr marL="914400" lvl="1" indent="-457200">
              <a:buFont typeface="+mj-lt"/>
              <a:buAutoNum type="arabicPeriod"/>
              <a:defRPr/>
            </a:pPr>
            <a:r>
              <a:rPr lang="en-US" dirty="0">
                <a:latin typeface="Times New Roman" panose="02020603050405020304" pitchFamily="18" charset="0"/>
                <a:cs typeface="Times New Roman" panose="02020603050405020304" pitchFamily="18" charset="0"/>
              </a:rPr>
              <a:t>Determine how and where data will be stored</a:t>
            </a:r>
          </a:p>
          <a:p>
            <a:pPr marL="914400" lvl="1" indent="-457200">
              <a:buFont typeface="+mj-lt"/>
              <a:buAutoNum type="arabicPeriod"/>
              <a:defRPr/>
            </a:pPr>
            <a:r>
              <a:rPr lang="en-US" dirty="0">
                <a:latin typeface="Times New Roman" panose="02020603050405020304" pitchFamily="18" charset="0"/>
                <a:cs typeface="Times New Roman" panose="02020603050405020304" pitchFamily="18" charset="0"/>
              </a:rPr>
              <a:t>Determine how the user will interface with the system (user interface, inputs and outputs)</a:t>
            </a:r>
          </a:p>
          <a:p>
            <a:pPr marL="914400" lvl="1" indent="-457200">
              <a:buFont typeface="+mj-lt"/>
              <a:buAutoNum type="arabicPeriod"/>
              <a:defRPr/>
            </a:pPr>
            <a:r>
              <a:rPr lang="en-US" dirty="0">
                <a:latin typeface="Times New Roman" panose="02020603050405020304" pitchFamily="18" charset="0"/>
                <a:cs typeface="Times New Roman" panose="02020603050405020304" pitchFamily="18" charset="0"/>
              </a:rPr>
              <a:t>Decide on the physical architecture</a:t>
            </a:r>
          </a:p>
          <a:p>
            <a:pPr eaLnBrk="1" hangingPunct="1">
              <a:defRPr/>
            </a:pPr>
            <a:r>
              <a:rPr lang="en-US" b="1" dirty="0">
                <a:latin typeface="Times New Roman" panose="02020603050405020304" pitchFamily="18" charset="0"/>
                <a:cs typeface="Times New Roman" panose="02020603050405020304" pitchFamily="18" charset="0"/>
              </a:rPr>
              <a:t>Analysis and design phases are highly </a:t>
            </a:r>
            <a:r>
              <a:rPr lang="en-US" b="1" i="1" dirty="0">
                <a:solidFill>
                  <a:srgbClr val="FF0000"/>
                </a:solidFill>
                <a:latin typeface="Times New Roman" panose="02020603050405020304" pitchFamily="18" charset="0"/>
                <a:cs typeface="Times New Roman" panose="02020603050405020304" pitchFamily="18" charset="0"/>
              </a:rPr>
              <a:t>interrelated</a:t>
            </a:r>
            <a:r>
              <a:rPr lang="en-US" b="1" dirty="0">
                <a:solidFill>
                  <a:srgbClr val="FF0000"/>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and may require much “going back and forth”</a:t>
            </a:r>
          </a:p>
          <a:p>
            <a:pPr lvl="1">
              <a:defRPr/>
            </a:pPr>
            <a:r>
              <a:rPr lang="en-US" dirty="0">
                <a:latin typeface="Times New Roman" panose="02020603050405020304" pitchFamily="18" charset="0"/>
                <a:cs typeface="Times New Roman" panose="02020603050405020304" pitchFamily="18" charset="0"/>
              </a:rPr>
              <a:t>Example: prototyping may uncover additional information</a:t>
            </a:r>
          </a:p>
          <a:p>
            <a:pPr eaLnBrk="1" hangingPunct="1">
              <a:defRPr/>
            </a:pPr>
            <a:endParaRPr lang="en-US" dirty="0">
              <a:latin typeface="Times New Roman" panose="02020603050405020304" pitchFamily="18" charset="0"/>
              <a:cs typeface="Times New Roman" panose="02020603050405020304" pitchFamily="18" charset="0"/>
            </a:endParaRPr>
          </a:p>
          <a:p>
            <a:pPr eaLnBrk="1" hangingPunct="1">
              <a:defRP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5241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F534B-7D9F-4F48-A2F9-6CAE61320955}"/>
              </a:ext>
            </a:extLst>
          </p:cNvPr>
          <p:cNvSpPr>
            <a:spLocks noGrp="1"/>
          </p:cNvSpPr>
          <p:nvPr>
            <p:ph type="title"/>
          </p:nvPr>
        </p:nvSpPr>
        <p:spPr>
          <a:xfrm>
            <a:off x="2895600" y="-1"/>
            <a:ext cx="6248400" cy="1445825"/>
          </a:xfrm>
        </p:spPr>
        <p:txBody>
          <a:bodyPr/>
          <a:lstStyle/>
          <a:p>
            <a:r>
              <a:rPr lang="en-US" dirty="0"/>
              <a:t>UML Diagram Types</a:t>
            </a:r>
          </a:p>
        </p:txBody>
      </p:sp>
      <p:sp>
        <p:nvSpPr>
          <p:cNvPr id="4" name="TextBox 3">
            <a:extLst>
              <a:ext uri="{FF2B5EF4-FFF2-40B4-BE49-F238E27FC236}">
                <a16:creationId xmlns:a16="http://schemas.microsoft.com/office/drawing/2014/main" id="{AC6F8767-53DF-4EDD-A886-CFDAF1CB9E0F}"/>
              </a:ext>
            </a:extLst>
          </p:cNvPr>
          <p:cNvSpPr txBox="1"/>
          <p:nvPr/>
        </p:nvSpPr>
        <p:spPr>
          <a:xfrm>
            <a:off x="868822" y="5486400"/>
            <a:ext cx="8229600" cy="1200329"/>
          </a:xfrm>
          <a:prstGeom prst="rect">
            <a:avLst/>
          </a:prstGeom>
          <a:noFill/>
        </p:spPr>
        <p:txBody>
          <a:bodyPr wrap="square" rtlCol="0">
            <a:spAutoFit/>
          </a:bodyPr>
          <a:lstStyle/>
          <a:p>
            <a:pPr marL="285750" indent="-285750"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Structural diagrams </a:t>
            </a:r>
            <a:r>
              <a:rPr lang="en-US" sz="1800" dirty="0">
                <a:latin typeface="Times New Roman" panose="02020603050405020304" pitchFamily="18" charset="0"/>
                <a:cs typeface="Times New Roman" panose="02020603050405020304" pitchFamily="18" charset="0"/>
              </a:rPr>
              <a:t>show the things in the modeled system. In a more technical term, they show different objects in a system. </a:t>
            </a:r>
          </a:p>
          <a:p>
            <a:pPr marL="285750" indent="-285750"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Behavioral diagrams </a:t>
            </a:r>
            <a:r>
              <a:rPr lang="en-US" sz="1800" dirty="0">
                <a:latin typeface="Times New Roman" panose="02020603050405020304" pitchFamily="18" charset="0"/>
                <a:cs typeface="Times New Roman" panose="02020603050405020304" pitchFamily="18" charset="0"/>
              </a:rPr>
              <a:t>describe the internal behavior of a system. They describe how the objects interact with each other to create a functioning system.</a:t>
            </a:r>
            <a:endParaRPr lang="en-US" dirty="0"/>
          </a:p>
        </p:txBody>
      </p:sp>
      <p:pic>
        <p:nvPicPr>
          <p:cNvPr id="7" name="Content Placeholder 6" descr="Diagram&#10;&#10;Description automatically generated">
            <a:extLst>
              <a:ext uri="{FF2B5EF4-FFF2-40B4-BE49-F238E27FC236}">
                <a16:creationId xmlns:a16="http://schemas.microsoft.com/office/drawing/2014/main" id="{2AB68A4F-083E-4BCD-B657-62659B054C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1371" y="1445825"/>
            <a:ext cx="6684502" cy="4018903"/>
          </a:xfrm>
        </p:spPr>
      </p:pic>
    </p:spTree>
    <p:extLst>
      <p:ext uri="{BB962C8B-B14F-4D97-AF65-F5344CB8AC3E}">
        <p14:creationId xmlns:p14="http://schemas.microsoft.com/office/powerpoint/2010/main" val="2676339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D2F33F2-015F-4CAD-A655-AB1B5E6A50EA}"/>
              </a:ext>
            </a:extLst>
          </p:cNvPr>
          <p:cNvSpPr>
            <a:spLocks noGrp="1"/>
          </p:cNvSpPr>
          <p:nvPr>
            <p:ph type="title"/>
          </p:nvPr>
        </p:nvSpPr>
        <p:spPr/>
        <p:txBody>
          <a:bodyPr/>
          <a:lstStyle/>
          <a:p>
            <a:r>
              <a:rPr lang="en-US" dirty="0"/>
              <a:t>Verifying and Validating the Analysis Models</a:t>
            </a:r>
          </a:p>
        </p:txBody>
      </p:sp>
      <p:sp>
        <p:nvSpPr>
          <p:cNvPr id="8" name="Text Placeholder 7">
            <a:extLst>
              <a:ext uri="{FF2B5EF4-FFF2-40B4-BE49-F238E27FC236}">
                <a16:creationId xmlns:a16="http://schemas.microsoft.com/office/drawing/2014/main" id="{8A8ADC6F-560E-4900-9C25-1D2BC95430A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4513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57400" y="228600"/>
            <a:ext cx="7067128" cy="1143000"/>
          </a:xfrm>
        </p:spPr>
        <p:txBody>
          <a:bodyPr>
            <a:normAutofit/>
          </a:bodyPr>
          <a:lstStyle/>
          <a:p>
            <a:pPr eaLnBrk="1" hangingPunct="1">
              <a:defRPr/>
            </a:pPr>
            <a:r>
              <a:rPr lang="en-US" sz="3600" dirty="0">
                <a:latin typeface="Times New Roman" panose="02020603050405020304" pitchFamily="18" charset="0"/>
                <a:cs typeface="Times New Roman" panose="02020603050405020304" pitchFamily="18" charset="0"/>
              </a:rPr>
              <a:t>The Design Process</a:t>
            </a:r>
          </a:p>
        </p:txBody>
      </p:sp>
      <p:sp>
        <p:nvSpPr>
          <p:cNvPr id="2" name="Content Placeholder 1"/>
          <p:cNvSpPr>
            <a:spLocks noGrp="1"/>
          </p:cNvSpPr>
          <p:nvPr>
            <p:ph idx="1"/>
          </p:nvPr>
        </p:nvSpPr>
        <p:spPr>
          <a:xfrm>
            <a:off x="1524000" y="1844749"/>
            <a:ext cx="7315200" cy="3489251"/>
          </a:xfrm>
        </p:spPr>
        <p:txBody>
          <a:bodyPr>
            <a:normAutofit/>
          </a:bodyPr>
          <a:lstStyle/>
          <a:p>
            <a:r>
              <a:rPr lang="en-US" sz="2800" dirty="0">
                <a:latin typeface="Times New Roman" panose="02020603050405020304" pitchFamily="18" charset="0"/>
                <a:cs typeface="Times New Roman" panose="02020603050405020304" pitchFamily="18" charset="0"/>
              </a:rPr>
              <a:t>Verify and validate the analysis models</a:t>
            </a:r>
          </a:p>
          <a:p>
            <a:r>
              <a:rPr lang="en-US" sz="2800" dirty="0">
                <a:latin typeface="Times New Roman" panose="02020603050405020304" pitchFamily="18" charset="0"/>
                <a:cs typeface="Times New Roman" panose="02020603050405020304" pitchFamily="18" charset="0"/>
              </a:rPr>
              <a:t>Evolve the analysis models into design models</a:t>
            </a:r>
          </a:p>
          <a:p>
            <a:r>
              <a:rPr lang="en-US" sz="2800" dirty="0">
                <a:latin typeface="Times New Roman" panose="02020603050405020304" pitchFamily="18" charset="0"/>
                <a:cs typeface="Times New Roman" panose="02020603050405020304" pitchFamily="18" charset="0"/>
              </a:rPr>
              <a:t>Create packages and utilize package diagrams</a:t>
            </a:r>
          </a:p>
          <a:p>
            <a:r>
              <a:rPr lang="en-US" sz="2800" dirty="0">
                <a:latin typeface="Times New Roman" panose="02020603050405020304" pitchFamily="18" charset="0"/>
                <a:cs typeface="Times New Roman" panose="02020603050405020304" pitchFamily="18" charset="0"/>
              </a:rPr>
              <a:t>Decide upon a design strategy</a:t>
            </a:r>
          </a:p>
        </p:txBody>
      </p:sp>
    </p:spTree>
    <p:extLst>
      <p:ext uri="{BB962C8B-B14F-4D97-AF65-F5344CB8AC3E}">
        <p14:creationId xmlns:p14="http://schemas.microsoft.com/office/powerpoint/2010/main" val="1175565017"/>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CF12E069AAA8C449BC287B3DB4A1A0B" ma:contentTypeVersion="9" ma:contentTypeDescription="Create a new document." ma:contentTypeScope="" ma:versionID="ce0cff56fc9267289a0891a997ad9fc4">
  <xsd:schema xmlns:xsd="http://www.w3.org/2001/XMLSchema" xmlns:xs="http://www.w3.org/2001/XMLSchema" xmlns:p="http://schemas.microsoft.com/office/2006/metadata/properties" xmlns:ns2="d4fd57e4-b00d-4d3f-b6b0-834ef48b78f7" targetNamespace="http://schemas.microsoft.com/office/2006/metadata/properties" ma:root="true" ma:fieldsID="f8c3b07d063c43cd703f9c8acf436f2f" ns2:_="">
    <xsd:import namespace="d4fd57e4-b00d-4d3f-b6b0-834ef48b78f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fd57e4-b00d-4d3f-b6b0-834ef48b78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EEE851A-0596-40D2-9C05-14F24DE87BB1}"/>
</file>

<file path=customXml/itemProps2.xml><?xml version="1.0" encoding="utf-8"?>
<ds:datastoreItem xmlns:ds="http://schemas.openxmlformats.org/officeDocument/2006/customXml" ds:itemID="{E398100A-7337-4684-9217-D18535BC03E8}"/>
</file>

<file path=customXml/itemProps3.xml><?xml version="1.0" encoding="utf-8"?>
<ds:datastoreItem xmlns:ds="http://schemas.openxmlformats.org/officeDocument/2006/customXml" ds:itemID="{02BDB521-E98D-4852-AC1C-45E3ACAA1154}"/>
</file>

<file path=docProps/app.xml><?xml version="1.0" encoding="utf-8"?>
<Properties xmlns="http://schemas.openxmlformats.org/officeDocument/2006/extended-properties" xmlns:vt="http://schemas.openxmlformats.org/officeDocument/2006/docPropsVTypes">
  <Template>Template PPT 2015</Template>
  <TotalTime>590</TotalTime>
  <Words>2614</Words>
  <Application>Microsoft Office PowerPoint</Application>
  <PresentationFormat>On-screen Show (4:3)</PresentationFormat>
  <Paragraphs>263</Paragraphs>
  <Slides>56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56</vt:i4>
      </vt:variant>
    </vt:vector>
  </HeadingPairs>
  <TitlesOfParts>
    <vt:vector size="65" baseType="lpstr">
      <vt:lpstr>Arial</vt:lpstr>
      <vt:lpstr>Calibri</vt:lpstr>
      <vt:lpstr>geomanist</vt:lpstr>
      <vt:lpstr>Interstate</vt:lpstr>
      <vt:lpstr>MinionPro-It</vt:lpstr>
      <vt:lpstr>MinionPro-Regular</vt:lpstr>
      <vt:lpstr>Open Sans</vt:lpstr>
      <vt:lpstr>Times New Roman</vt:lpstr>
      <vt:lpstr>Template PPT 2015</vt:lpstr>
      <vt:lpstr>COMP6115   Object Oriented Analysis and Design    Session  #7</vt:lpstr>
      <vt:lpstr>Moving on to Design</vt:lpstr>
      <vt:lpstr>Learning Outcomes</vt:lpstr>
      <vt:lpstr>Chapter 7:  Moving on to Design</vt:lpstr>
      <vt:lpstr>Learning Objectives</vt:lpstr>
      <vt:lpstr>Introduction</vt:lpstr>
      <vt:lpstr>UML Diagram Types</vt:lpstr>
      <vt:lpstr>Verifying and Validating the Analysis Models</vt:lpstr>
      <vt:lpstr>The Design Process</vt:lpstr>
      <vt:lpstr>Verifying &amp; Validating  the Analysis Models</vt:lpstr>
      <vt:lpstr>Balancing between Functional, Structural, Behavioral Models</vt:lpstr>
      <vt:lpstr>Balancing Functional &amp;  Structural Models</vt:lpstr>
      <vt:lpstr>PowerPoint Presentation</vt:lpstr>
      <vt:lpstr>Balancing Functional &amp;  Structural Models</vt:lpstr>
      <vt:lpstr>PowerPoint Presentation</vt:lpstr>
      <vt:lpstr>Balancing Functional &amp;  Behavioral Models</vt:lpstr>
      <vt:lpstr>Balancing Structural &amp;  Behavioral Models (cont.)</vt:lpstr>
      <vt:lpstr>Summary</vt:lpstr>
      <vt:lpstr>Evolving the Analysis Models into Design Models</vt:lpstr>
      <vt:lpstr>Evolving the Analysis Models into  Design Models</vt:lpstr>
      <vt:lpstr>Factoring</vt:lpstr>
      <vt:lpstr>Generalization (a-kind-of) Relationship</vt:lpstr>
      <vt:lpstr>Partitions and Collaborations</vt:lpstr>
      <vt:lpstr>Partitions and Collaborations</vt:lpstr>
      <vt:lpstr>Layers</vt:lpstr>
      <vt:lpstr>Layers</vt:lpstr>
      <vt:lpstr>Layers</vt:lpstr>
      <vt:lpstr>Packages and Package Diagrams</vt:lpstr>
      <vt:lpstr>Packages and Package Diagrams</vt:lpstr>
      <vt:lpstr>Java Package Examples</vt:lpstr>
      <vt:lpstr>Package</vt:lpstr>
      <vt:lpstr>Package Diagram of Dependency Relationships among Layers</vt:lpstr>
      <vt:lpstr>Guidelines for Building Package Diagrams</vt:lpstr>
      <vt:lpstr>Guidelines for Building Package Diagrams</vt:lpstr>
      <vt:lpstr>PowerPoint Presentation</vt:lpstr>
      <vt:lpstr>Guidelines for Building Package Diagrams</vt:lpstr>
      <vt:lpstr>Building Package Diagrams</vt:lpstr>
      <vt:lpstr>Design Strategies: Custom Development, Packaged Software, Outsourcing</vt:lpstr>
      <vt:lpstr>Design Strategies</vt:lpstr>
      <vt:lpstr>Custom Development</vt:lpstr>
      <vt:lpstr>PowerPoint Presentation</vt:lpstr>
      <vt:lpstr>Packaged Software</vt:lpstr>
      <vt:lpstr>PowerPoint Presentation</vt:lpstr>
      <vt:lpstr>PowerPoint Presentation</vt:lpstr>
      <vt:lpstr>System Integration</vt:lpstr>
      <vt:lpstr>PowerPoint Presentation</vt:lpstr>
      <vt:lpstr>Outsourcing</vt:lpstr>
      <vt:lpstr>PowerPoint Presentation</vt:lpstr>
      <vt:lpstr>Selecting a Design Strategy</vt:lpstr>
      <vt:lpstr>Selecting an Acquisition Strategy</vt:lpstr>
      <vt:lpstr>SELECTING AN ACQUISITION STRATEGY</vt:lpstr>
      <vt:lpstr>PowerPoint Presentation</vt:lpstr>
      <vt:lpstr>PowerPoint Presentation</vt:lpstr>
      <vt:lpstr>Summary</vt:lpstr>
      <vt:lpstr>Summary</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Rhio Sutoyo</cp:lastModifiedBy>
  <cp:revision>267</cp:revision>
  <dcterms:created xsi:type="dcterms:W3CDTF">2015-05-04T03:33:03Z</dcterms:created>
  <dcterms:modified xsi:type="dcterms:W3CDTF">2021-04-07T02:29:08Z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0x010100FCF12E069AAA8C449BC287B3DB4A1A0B</vt:lpwstr>
  </property>
</Properties>
</file>