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20"/>
  </p:notesMasterIdLst>
  <p:handoutMasterIdLst>
    <p:handoutMasterId r:id="rId21"/>
  </p:handoutMasterIdLst>
  <p:sldIdLst>
    <p:sldId id="349" r:id="rId2"/>
    <p:sldId id="350" r:id="rId3"/>
    <p:sldId id="351" r:id="rId4"/>
    <p:sldId id="371" r:id="rId5"/>
    <p:sldId id="390" r:id="rId6"/>
    <p:sldId id="391" r:id="rId7"/>
    <p:sldId id="392" r:id="rId8"/>
    <p:sldId id="393" r:id="rId9"/>
    <p:sldId id="394" r:id="rId10"/>
    <p:sldId id="398" r:id="rId11"/>
    <p:sldId id="397" r:id="rId12"/>
    <p:sldId id="399" r:id="rId13"/>
    <p:sldId id="400" r:id="rId14"/>
    <p:sldId id="401" r:id="rId15"/>
    <p:sldId id="363" r:id="rId16"/>
    <p:sldId id="395" r:id="rId17"/>
    <p:sldId id="396" r:id="rId18"/>
    <p:sldId id="389" r:id="rId19"/>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46" autoAdjust="0"/>
    <p:restoredTop sz="94507"/>
  </p:normalViewPr>
  <p:slideViewPr>
    <p:cSldViewPr>
      <p:cViewPr varScale="1">
        <p:scale>
          <a:sx n="144" d="100"/>
          <a:sy n="144" d="100"/>
        </p:scale>
        <p:origin x="255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12/21/19</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12/21/19</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12/21/19</a:t>
            </a:fld>
            <a:r>
              <a:rPr lang="en-US"/>
              <a:t>Bina Nusantara University</a:t>
            </a: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12/21/19</a:t>
            </a:fld>
            <a:r>
              <a:rPr lang="en-US"/>
              <a:t>Bina Nusantara University</a:t>
            </a:r>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12/21/19</a:t>
            </a:fld>
            <a:r>
              <a:rPr lang="en-US"/>
              <a:t>Bina Nusantara University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dirty="0"/>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3782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59601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21/12/19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12/21/19</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9" r:id="rId6"/>
    <p:sldLayoutId id="2147484100" r:id="rId7"/>
    <p:sldLayoutId id="2147484101" r:id="rId8"/>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riting.wisc.edu/handbook/assignments/reviewofliterature/" TargetMode="External"/><Relationship Id="rId2" Type="http://schemas.openxmlformats.org/officeDocument/2006/relationships/hyperlink" Target="https://www.monash.edu/rlo/graduate-research-writing/write-the-thesis/introduction-literature-reviews" TargetMode="External"/><Relationship Id="rId1" Type="http://schemas.openxmlformats.org/officeDocument/2006/relationships/slideLayout" Target="../slideLayouts/slideLayout7.xml"/><Relationship Id="rId4" Type="http://schemas.openxmlformats.org/officeDocument/2006/relationships/hyperlink" Target="https://writing.wisc.edu/wp-content/uploads/sites/535/2018/08/Lit-Review-Moore-NSF-1.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a:solidFill>
                  <a:schemeClr val="bg1"/>
                </a:solidFill>
                <a:latin typeface="Tahoma" panose="020B0604030504040204" pitchFamily="34" charset="0"/>
                <a:ea typeface="Tahoma" panose="020B0604030504040204" pitchFamily="34" charset="0"/>
                <a:cs typeface="Tahoma" panose="020B0604030504040204" pitchFamily="34" charset="0"/>
              </a:rPr>
              <a:t>Review of the Literature and Citations</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03</a:t>
            </a: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COMP6575 – Research</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Topics in Computer Science</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4EDD9D-5F79-F64A-8361-CBC200DC4FA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DB6FB9F-542F-1F40-B395-EEA5CF956E93}"/>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6" name="Title 5">
            <a:extLst>
              <a:ext uri="{FF2B5EF4-FFF2-40B4-BE49-F238E27FC236}">
                <a16:creationId xmlns:a16="http://schemas.microsoft.com/office/drawing/2014/main" id="{3C15830C-D10B-344E-9DA1-5E6E5404EC04}"/>
              </a:ext>
            </a:extLst>
          </p:cNvPr>
          <p:cNvSpPr>
            <a:spLocks noGrp="1"/>
          </p:cNvSpPr>
          <p:nvPr>
            <p:ph type="title"/>
          </p:nvPr>
        </p:nvSpPr>
        <p:spPr/>
        <p:txBody>
          <a:bodyPr/>
          <a:lstStyle/>
          <a:p>
            <a:r>
              <a:rPr lang="en-US" dirty="0"/>
              <a:t>Citations</a:t>
            </a:r>
          </a:p>
        </p:txBody>
      </p:sp>
    </p:spTree>
    <p:extLst>
      <p:ext uri="{BB962C8B-B14F-4D97-AF65-F5344CB8AC3E}">
        <p14:creationId xmlns:p14="http://schemas.microsoft.com/office/powerpoint/2010/main" val="62297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E507-9011-6345-B534-59E4BF5A33AF}"/>
              </a:ext>
            </a:extLst>
          </p:cNvPr>
          <p:cNvSpPr>
            <a:spLocks noGrp="1"/>
          </p:cNvSpPr>
          <p:nvPr>
            <p:ph type="title"/>
          </p:nvPr>
        </p:nvSpPr>
        <p:spPr/>
        <p:txBody>
          <a:bodyPr/>
          <a:lstStyle/>
          <a:p>
            <a:r>
              <a:rPr lang="en-US" dirty="0"/>
              <a:t>Citations</a:t>
            </a:r>
          </a:p>
        </p:txBody>
      </p:sp>
      <p:sp>
        <p:nvSpPr>
          <p:cNvPr id="3" name="Footer Placeholder 2">
            <a:extLst>
              <a:ext uri="{FF2B5EF4-FFF2-40B4-BE49-F238E27FC236}">
                <a16:creationId xmlns:a16="http://schemas.microsoft.com/office/drawing/2014/main" id="{9EFEC2B3-52FE-B44C-B1EB-4F391D11B27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7FAA512E-3EF3-8D4F-A419-73B2A03E144C}"/>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5" name="Content Placeholder 4">
            <a:extLst>
              <a:ext uri="{FF2B5EF4-FFF2-40B4-BE49-F238E27FC236}">
                <a16:creationId xmlns:a16="http://schemas.microsoft.com/office/drawing/2014/main" id="{8A2EB757-9C61-1749-8DE4-0D4860B38527}"/>
              </a:ext>
            </a:extLst>
          </p:cNvPr>
          <p:cNvSpPr>
            <a:spLocks noGrp="1"/>
          </p:cNvSpPr>
          <p:nvPr>
            <p:ph idx="1"/>
          </p:nvPr>
        </p:nvSpPr>
        <p:spPr/>
        <p:txBody>
          <a:bodyPr/>
          <a:lstStyle/>
          <a:p>
            <a:pPr algn="just"/>
            <a:r>
              <a:rPr lang="en-US" dirty="0"/>
              <a:t>Is a reference to a source of information or data</a:t>
            </a:r>
          </a:p>
          <a:p>
            <a:pPr algn="just"/>
            <a:r>
              <a:rPr lang="en-US" dirty="0"/>
              <a:t>Things that can be cited journal articles, conference proceedings, books, student theses, newspapers, non-print sources (such as film or other recorded media), websites or other online resources, computer materials and personal communications.</a:t>
            </a:r>
          </a:p>
          <a:p>
            <a:pPr algn="just"/>
            <a:r>
              <a:rPr lang="en-US" dirty="0"/>
              <a:t>The citation should be located in the text in such a way that it is clear what material requires the citation</a:t>
            </a:r>
          </a:p>
          <a:p>
            <a:pPr algn="just"/>
            <a:r>
              <a:rPr lang="en-US" dirty="0"/>
              <a:t>Often, this is at the end of a sentence, but sometimes it must be put in the middle of the sentence to enhance clarity</a:t>
            </a:r>
          </a:p>
        </p:txBody>
      </p:sp>
    </p:spTree>
    <p:extLst>
      <p:ext uri="{BB962C8B-B14F-4D97-AF65-F5344CB8AC3E}">
        <p14:creationId xmlns:p14="http://schemas.microsoft.com/office/powerpoint/2010/main" val="210971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B853-A20E-1845-B89A-E0C1CA53D505}"/>
              </a:ext>
            </a:extLst>
          </p:cNvPr>
          <p:cNvSpPr>
            <a:spLocks noGrp="1"/>
          </p:cNvSpPr>
          <p:nvPr>
            <p:ph type="title"/>
          </p:nvPr>
        </p:nvSpPr>
        <p:spPr/>
        <p:txBody>
          <a:bodyPr/>
          <a:lstStyle/>
          <a:p>
            <a:r>
              <a:rPr lang="en-US" dirty="0"/>
              <a:t>The 5 Goals of Citations</a:t>
            </a:r>
          </a:p>
        </p:txBody>
      </p:sp>
      <p:sp>
        <p:nvSpPr>
          <p:cNvPr id="3" name="Footer Placeholder 2">
            <a:extLst>
              <a:ext uri="{FF2B5EF4-FFF2-40B4-BE49-F238E27FC236}">
                <a16:creationId xmlns:a16="http://schemas.microsoft.com/office/drawing/2014/main" id="{14DEA143-F63C-D249-8268-E7C26206D568}"/>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83DB204-9B47-DE4D-9F0A-4A6415F95B37}"/>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5" name="Content Placeholder 4">
            <a:extLst>
              <a:ext uri="{FF2B5EF4-FFF2-40B4-BE49-F238E27FC236}">
                <a16:creationId xmlns:a16="http://schemas.microsoft.com/office/drawing/2014/main" id="{069C83F9-FE77-9B4E-A18A-1B5718A1C4EA}"/>
              </a:ext>
            </a:extLst>
          </p:cNvPr>
          <p:cNvSpPr>
            <a:spLocks noGrp="1"/>
          </p:cNvSpPr>
          <p:nvPr>
            <p:ph idx="1"/>
          </p:nvPr>
        </p:nvSpPr>
        <p:spPr/>
        <p:txBody>
          <a:bodyPr>
            <a:normAutofit lnSpcReduction="10000"/>
          </a:bodyPr>
          <a:lstStyle/>
          <a:p>
            <a:pPr marL="457200" indent="-457200" algn="just">
              <a:buFont typeface="+mj-lt"/>
              <a:buAutoNum type="arabicPeriod"/>
            </a:pPr>
            <a:r>
              <a:rPr lang="en-US" dirty="0"/>
              <a:t>Provide </a:t>
            </a:r>
            <a:r>
              <a:rPr lang="en-US" b="1" dirty="0">
                <a:solidFill>
                  <a:srgbClr val="0079B9"/>
                </a:solidFill>
              </a:rPr>
              <a:t>sufficient context of the work </a:t>
            </a:r>
            <a:r>
              <a:rPr lang="en-US" dirty="0"/>
              <a:t>to allow for critical analysis of the work by others and thus to enable the readers to gauge themselves whether the author’s conclusions are justified</a:t>
            </a:r>
          </a:p>
          <a:p>
            <a:pPr marL="457200" indent="-457200" algn="just">
              <a:buFont typeface="+mj-lt"/>
              <a:buAutoNum type="arabicPeriod"/>
            </a:pPr>
            <a:r>
              <a:rPr lang="en-US" dirty="0"/>
              <a:t>Give the reader </a:t>
            </a:r>
            <a:r>
              <a:rPr lang="en-US" b="1" dirty="0">
                <a:solidFill>
                  <a:srgbClr val="0079B9"/>
                </a:solidFill>
              </a:rPr>
              <a:t>sources of background and related material </a:t>
            </a:r>
            <a:r>
              <a:rPr lang="en-US" dirty="0"/>
              <a:t>so that the current work can be understood by the target audience (thus creating a web of science)</a:t>
            </a:r>
          </a:p>
          <a:p>
            <a:pPr marL="457200" indent="-457200" algn="just">
              <a:buFont typeface="+mj-lt"/>
              <a:buAutoNum type="arabicPeriod"/>
            </a:pPr>
            <a:r>
              <a:rPr lang="en-US" dirty="0"/>
              <a:t>Establish </a:t>
            </a:r>
            <a:r>
              <a:rPr lang="en-US" b="1" dirty="0">
                <a:solidFill>
                  <a:srgbClr val="0079B9"/>
                </a:solidFill>
              </a:rPr>
              <a:t>credibility with the reader </a:t>
            </a:r>
            <a:r>
              <a:rPr lang="en-US" dirty="0"/>
              <a:t>(e.g., the authors knows the field, have done their homework, etc.) and/or inform the reader that the paper belongs within a specific school of thought;</a:t>
            </a:r>
          </a:p>
          <a:p>
            <a:pPr marL="457200" indent="-457200" algn="just">
              <a:buFont typeface="+mj-lt"/>
              <a:buAutoNum type="arabicPeriod"/>
            </a:pPr>
            <a:r>
              <a:rPr lang="en-US" dirty="0"/>
              <a:t>Provide examples of alternate ideas, data, or conclusions to </a:t>
            </a:r>
            <a:r>
              <a:rPr lang="en-US" b="1" dirty="0">
                <a:solidFill>
                  <a:srgbClr val="0079B9"/>
                </a:solidFill>
              </a:rPr>
              <a:t>compare and contrast </a:t>
            </a:r>
            <a:r>
              <a:rPr lang="en-US" dirty="0"/>
              <a:t>with this work</a:t>
            </a:r>
          </a:p>
          <a:p>
            <a:pPr marL="457200" indent="-457200" algn="just">
              <a:buFont typeface="+mj-lt"/>
              <a:buAutoNum type="arabicPeriod"/>
            </a:pPr>
            <a:r>
              <a:rPr lang="en-US" dirty="0"/>
              <a:t> </a:t>
            </a:r>
            <a:r>
              <a:rPr lang="en-US" b="1" dirty="0">
                <a:solidFill>
                  <a:srgbClr val="0079B9"/>
                </a:solidFill>
              </a:rPr>
              <a:t>Acknowledge and give credit </a:t>
            </a:r>
            <a:r>
              <a:rPr lang="en-US" dirty="0"/>
              <a:t>to sources relied upon for this work (i.e., acknowledge the use of another’s ideas or data), thus upholding intellectual honesty.</a:t>
            </a:r>
          </a:p>
        </p:txBody>
      </p:sp>
    </p:spTree>
    <p:extLst>
      <p:ext uri="{BB962C8B-B14F-4D97-AF65-F5344CB8AC3E}">
        <p14:creationId xmlns:p14="http://schemas.microsoft.com/office/powerpoint/2010/main" val="33651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F17D-6137-7242-852F-6312EC33F032}"/>
              </a:ext>
            </a:extLst>
          </p:cNvPr>
          <p:cNvSpPr>
            <a:spLocks noGrp="1"/>
          </p:cNvSpPr>
          <p:nvPr>
            <p:ph type="title"/>
          </p:nvPr>
        </p:nvSpPr>
        <p:spPr/>
        <p:txBody>
          <a:bodyPr/>
          <a:lstStyle/>
          <a:p>
            <a:r>
              <a:rPr lang="en-US" dirty="0"/>
              <a:t>Verify, Verify, Verify</a:t>
            </a:r>
          </a:p>
        </p:txBody>
      </p:sp>
      <p:sp>
        <p:nvSpPr>
          <p:cNvPr id="3" name="Footer Placeholder 2">
            <a:extLst>
              <a:ext uri="{FF2B5EF4-FFF2-40B4-BE49-F238E27FC236}">
                <a16:creationId xmlns:a16="http://schemas.microsoft.com/office/drawing/2014/main" id="{B2A3425B-8868-8C41-AE18-B6CB0A3517E5}"/>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60C3220-1178-E741-83EF-C32F8B79B664}"/>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5" name="Content Placeholder 4">
            <a:extLst>
              <a:ext uri="{FF2B5EF4-FFF2-40B4-BE49-F238E27FC236}">
                <a16:creationId xmlns:a16="http://schemas.microsoft.com/office/drawing/2014/main" id="{63ECDC07-AAB7-7841-9450-36879489F045}"/>
              </a:ext>
            </a:extLst>
          </p:cNvPr>
          <p:cNvSpPr>
            <a:spLocks noGrp="1"/>
          </p:cNvSpPr>
          <p:nvPr>
            <p:ph idx="1"/>
          </p:nvPr>
        </p:nvSpPr>
        <p:spPr/>
        <p:txBody>
          <a:bodyPr>
            <a:normAutofit fontScale="92500"/>
          </a:bodyPr>
          <a:lstStyle/>
          <a:p>
            <a:pPr algn="just"/>
            <a:r>
              <a:rPr lang="en-US" dirty="0"/>
              <a:t>One of the most pervasive problems with citations is that they are frequently incomplete or inaccurate</a:t>
            </a:r>
          </a:p>
          <a:p>
            <a:pPr algn="just"/>
            <a:r>
              <a:rPr lang="en-US" dirty="0"/>
              <a:t>It is the job of the authors to verify the accuracy of the references</a:t>
            </a:r>
          </a:p>
          <a:p>
            <a:pPr algn="just"/>
            <a:r>
              <a:rPr lang="en-US" dirty="0"/>
              <a:t>For to few authors take this advice seriously. Several studies found that between 34% - 67% of references in a variety of medical and biomedical journals contains errors (Major and Minor errors)</a:t>
            </a:r>
          </a:p>
          <a:p>
            <a:pPr lvl="1" algn="just"/>
            <a:r>
              <a:rPr lang="en-US" dirty="0"/>
              <a:t>Major error</a:t>
            </a:r>
          </a:p>
          <a:p>
            <a:pPr marL="749300" lvl="1" indent="0" algn="just">
              <a:buNone/>
            </a:pPr>
            <a:r>
              <a:rPr lang="en-US" dirty="0"/>
              <a:t>the article could not be found given the information in the citation</a:t>
            </a:r>
          </a:p>
          <a:p>
            <a:pPr lvl="1" algn="just"/>
            <a:r>
              <a:rPr lang="en-US" dirty="0"/>
              <a:t>Minor error</a:t>
            </a:r>
          </a:p>
          <a:p>
            <a:pPr marL="749300" lvl="1" indent="0" algn="just">
              <a:buNone/>
            </a:pPr>
            <a:r>
              <a:rPr lang="en-US" dirty="0"/>
              <a:t>it include punctuations or spelling mistakes, mistakes in the article titles, mistakes in the name and initials of the author(s), and citation style mistakes. These errors serve as irritants to the reader—they can still find the article, but they have to put more effort into it</a:t>
            </a:r>
          </a:p>
        </p:txBody>
      </p:sp>
    </p:spTree>
    <p:extLst>
      <p:ext uri="{BB962C8B-B14F-4D97-AF65-F5344CB8AC3E}">
        <p14:creationId xmlns:p14="http://schemas.microsoft.com/office/powerpoint/2010/main" val="162974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2B08-234D-3748-82C3-BEA38744C6FD}"/>
              </a:ext>
            </a:extLst>
          </p:cNvPr>
          <p:cNvSpPr>
            <a:spLocks noGrp="1"/>
          </p:cNvSpPr>
          <p:nvPr>
            <p:ph type="title"/>
          </p:nvPr>
        </p:nvSpPr>
        <p:spPr/>
        <p:txBody>
          <a:bodyPr/>
          <a:lstStyle/>
          <a:p>
            <a:r>
              <a:rPr lang="en-US" dirty="0"/>
              <a:t>Other Problems with Citations</a:t>
            </a:r>
          </a:p>
        </p:txBody>
      </p:sp>
      <p:sp>
        <p:nvSpPr>
          <p:cNvPr id="3" name="Footer Placeholder 2">
            <a:extLst>
              <a:ext uri="{FF2B5EF4-FFF2-40B4-BE49-F238E27FC236}">
                <a16:creationId xmlns:a16="http://schemas.microsoft.com/office/drawing/2014/main" id="{C64F539B-47D3-E446-B07A-BCD16602AE54}"/>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A6A9247A-C609-3A4A-B22D-14E7C2D979C5}"/>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5" name="Content Placeholder 4">
            <a:extLst>
              <a:ext uri="{FF2B5EF4-FFF2-40B4-BE49-F238E27FC236}">
                <a16:creationId xmlns:a16="http://schemas.microsoft.com/office/drawing/2014/main" id="{D80842CC-7543-394D-9B4D-9540AE888E7B}"/>
              </a:ext>
            </a:extLst>
          </p:cNvPr>
          <p:cNvSpPr>
            <a:spLocks noGrp="1"/>
          </p:cNvSpPr>
          <p:nvPr>
            <p:ph idx="1"/>
          </p:nvPr>
        </p:nvSpPr>
        <p:spPr/>
        <p:txBody>
          <a:bodyPr>
            <a:normAutofit lnSpcReduction="10000"/>
          </a:bodyPr>
          <a:lstStyle/>
          <a:p>
            <a:r>
              <a:rPr lang="en-US" dirty="0"/>
              <a:t>Spurious citation</a:t>
            </a:r>
          </a:p>
          <a:p>
            <a:pPr indent="0" algn="just">
              <a:buNone/>
            </a:pPr>
            <a:r>
              <a:rPr lang="en-US" dirty="0"/>
              <a:t>Citations that are not needed but are included anyway</a:t>
            </a:r>
          </a:p>
          <a:p>
            <a:r>
              <a:rPr lang="en-US" dirty="0"/>
              <a:t>Biased citations</a:t>
            </a:r>
          </a:p>
          <a:p>
            <a:pPr indent="0" algn="just">
              <a:buNone/>
            </a:pPr>
            <a:r>
              <a:rPr lang="en-US" dirty="0"/>
              <a:t>Biases include overciting of friends’ or colleagues’ work, omitting cites to the work of rivals, and gratuitous citations in an attempt to curry favor with a boss or potential referee</a:t>
            </a:r>
          </a:p>
          <a:p>
            <a:r>
              <a:rPr lang="en-US" dirty="0"/>
              <a:t>Self-cites</a:t>
            </a:r>
          </a:p>
          <a:p>
            <a:pPr indent="0" algn="just">
              <a:buNone/>
            </a:pPr>
            <a:r>
              <a:rPr lang="en-US" dirty="0"/>
              <a:t>There is nothing wrong with self citations. Knowing as we do the tendencies of many scientists toward self-promotion, one fears that self-cites may be designed to boost the recognition of the author rather than increase the value of the paper to the reader</a:t>
            </a:r>
          </a:p>
          <a:p>
            <a:r>
              <a:rPr lang="en-US" dirty="0"/>
              <a:t>Excluding contrary evidence</a:t>
            </a:r>
          </a:p>
          <a:p>
            <a:pPr indent="0" algn="just">
              <a:buNone/>
            </a:pPr>
            <a:r>
              <a:rPr lang="en-US" dirty="0"/>
              <a:t>a form of biased citations where citations to prior work whose conclusions or data contradict the current work are omitted</a:t>
            </a:r>
          </a:p>
        </p:txBody>
      </p:sp>
    </p:spTree>
    <p:extLst>
      <p:ext uri="{BB962C8B-B14F-4D97-AF65-F5344CB8AC3E}">
        <p14:creationId xmlns:p14="http://schemas.microsoft.com/office/powerpoint/2010/main" val="243652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15</a:t>
            </a:fld>
            <a:endParaRPr lang="id-ID"/>
          </a:p>
        </p:txBody>
      </p:sp>
      <p:sp>
        <p:nvSpPr>
          <p:cNvPr id="4" name="Content Placeholder 3"/>
          <p:cNvSpPr>
            <a:spLocks noGrp="1"/>
          </p:cNvSpPr>
          <p:nvPr>
            <p:ph idx="1"/>
          </p:nvPr>
        </p:nvSpPr>
        <p:spPr/>
        <p:txBody>
          <a:bodyPr>
            <a:normAutofit/>
          </a:bodyPr>
          <a:lstStyle/>
          <a:p>
            <a:pPr lvl="0" algn="just"/>
            <a:r>
              <a:rPr lang="en-ID" dirty="0">
                <a:latin typeface="Tahoma" panose="020B0604030504040204" pitchFamily="34" charset="0"/>
                <a:ea typeface="Tahoma" panose="020B0604030504040204" pitchFamily="34" charset="0"/>
                <a:cs typeface="Tahoma" panose="020B0604030504040204" pitchFamily="34" charset="0"/>
              </a:rPr>
              <a:t>John W. Creswell. (2017). Qualitative, Quantitative, and Mixed Methods Approaches Research Design:5</a:t>
            </a:r>
            <a:r>
              <a:rPr lang="en-ID" baseline="30000" dirty="0">
                <a:latin typeface="Tahoma" panose="020B0604030504040204" pitchFamily="34" charset="0"/>
                <a:ea typeface="Tahoma" panose="020B0604030504040204" pitchFamily="34" charset="0"/>
                <a:cs typeface="Tahoma" panose="020B0604030504040204" pitchFamily="34" charset="0"/>
              </a:rPr>
              <a:t>th</a:t>
            </a:r>
            <a:r>
              <a:rPr lang="en-ID" dirty="0">
                <a:latin typeface="Tahoma" panose="020B0604030504040204" pitchFamily="34" charset="0"/>
                <a:ea typeface="Tahoma" panose="020B0604030504040204" pitchFamily="34" charset="0"/>
                <a:cs typeface="Tahoma" panose="020B0604030504040204" pitchFamily="34" charset="0"/>
              </a:rPr>
              <a:t> edition. SAGE Publications, Inc. ISBN: 978-1-5063-8671-3</a:t>
            </a:r>
            <a:endParaRPr lang="en-US" dirty="0">
              <a:latin typeface="Tahoma" panose="020B0604030504040204" pitchFamily="34" charset="0"/>
              <a:ea typeface="Tahoma" panose="020B0604030504040204" pitchFamily="34" charset="0"/>
              <a:cs typeface="Tahoma" panose="020B0604030504040204" pitchFamily="34" charset="0"/>
            </a:endParaRPr>
          </a:p>
          <a:p>
            <a:pPr algn="just"/>
            <a:r>
              <a:rPr lang="en-ID" dirty="0">
                <a:latin typeface="Tahoma" panose="020B0604030504040204" pitchFamily="34" charset="0"/>
                <a:ea typeface="Tahoma" panose="020B0604030504040204" pitchFamily="34" charset="0"/>
                <a:cs typeface="Tahoma" panose="020B0604030504040204" pitchFamily="34" charset="0"/>
              </a:rPr>
              <a:t>Chris A. Mack. (2018). How to Write a Good Scientific Paper. Society of Photo-Optical Instrumentation Engineers (SPIE). ISBN: 978-1-5106-1913-5</a:t>
            </a:r>
            <a:endParaRPr lang="en-US" dirty="0">
              <a:latin typeface="Tahoma" panose="020B0604030504040204" pitchFamily="34" charset="0"/>
              <a:ea typeface="Tahoma" panose="020B0604030504040204" pitchFamily="34" charset="0"/>
              <a:cs typeface="Tahoma" panose="020B0604030504040204" pitchFamily="34" charset="0"/>
              <a:hlinkClick r:id="rId2"/>
            </a:endParaRPr>
          </a:p>
          <a:p>
            <a:pPr marL="341313" indent="-341313" algn="just">
              <a:lnSpc>
                <a:spcPct val="90000"/>
              </a:lnSpc>
              <a:spcAft>
                <a:spcPts val="600"/>
              </a:spcAft>
            </a:pPr>
            <a:r>
              <a:rPr lang="en-US" dirty="0">
                <a:latin typeface="Tahoma" panose="020B0604030504040204" pitchFamily="34" charset="0"/>
                <a:ea typeface="Tahoma" panose="020B0604030504040204" pitchFamily="34" charset="0"/>
                <a:cs typeface="Tahoma" panose="020B0604030504040204" pitchFamily="34" charset="0"/>
                <a:hlinkClick r:id="rId2"/>
              </a:rPr>
              <a:t>https://www.monash.edu/rlo/graduate-research-writing/write-the-thesis/introduction-literature-reviews</a:t>
            </a:r>
            <a:endParaRPr lang="en-US" dirty="0">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en-US" dirty="0">
                <a:latin typeface="Tahoma" panose="020B0604030504040204" pitchFamily="34" charset="0"/>
                <a:ea typeface="Tahoma" panose="020B0604030504040204" pitchFamily="34" charset="0"/>
                <a:cs typeface="Tahoma" panose="020B0604030504040204" pitchFamily="34" charset="0"/>
                <a:hlinkClick r:id="rId3"/>
              </a:rPr>
              <a:t>https://writing.wisc.edu/handbook/assignments/reviewofliterature/</a:t>
            </a:r>
            <a:endParaRPr lang="en-US" dirty="0">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r>
              <a:rPr lang="en-US" dirty="0">
                <a:latin typeface="Tahoma" panose="020B0604030504040204" pitchFamily="34" charset="0"/>
                <a:ea typeface="Tahoma" panose="020B0604030504040204" pitchFamily="34" charset="0"/>
                <a:cs typeface="Tahoma" panose="020B0604030504040204" pitchFamily="34" charset="0"/>
                <a:hlinkClick r:id="rId4"/>
              </a:rPr>
              <a:t>https://writing.wisc.edu/wp-content/uploads/sites/535/2018/08/Lit-Review-Moore-NSF-1.pdf</a:t>
            </a:r>
            <a:endParaRPr lang="en-US" dirty="0">
              <a:latin typeface="Tahoma" panose="020B0604030504040204" pitchFamily="34" charset="0"/>
              <a:ea typeface="Tahoma" panose="020B0604030504040204" pitchFamily="34" charset="0"/>
              <a:cs typeface="Tahoma" panose="020B0604030504040204" pitchFamily="34" charset="0"/>
            </a:endParaRPr>
          </a:p>
          <a:p>
            <a:pPr marL="341313" indent="-341313" algn="just">
              <a:lnSpc>
                <a:spcPct val="90000"/>
              </a:lnSpc>
              <a:spcAft>
                <a:spcPts val="600"/>
              </a:spcAft>
            </a:pPr>
            <a:endParaRPr lang="id-ID"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269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4EDD9D-5F79-F64A-8361-CBC200DC4FA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DB6FB9F-542F-1F40-B395-EEA5CF956E93}"/>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6" name="Title 5">
            <a:extLst>
              <a:ext uri="{FF2B5EF4-FFF2-40B4-BE49-F238E27FC236}">
                <a16:creationId xmlns:a16="http://schemas.microsoft.com/office/drawing/2014/main" id="{3C15830C-D10B-344E-9DA1-5E6E5404EC04}"/>
              </a:ext>
            </a:extLst>
          </p:cNvPr>
          <p:cNvSpPr>
            <a:spLocks noGrp="1"/>
          </p:cNvSpPr>
          <p:nvPr>
            <p:ph type="title"/>
          </p:nvPr>
        </p:nvSpPr>
        <p:spPr/>
        <p:txBody>
          <a:bodyPr/>
          <a:lstStyle/>
          <a:p>
            <a:r>
              <a:rPr lang="en-US" dirty="0"/>
              <a:t>In Class Assignment</a:t>
            </a:r>
          </a:p>
        </p:txBody>
      </p:sp>
    </p:spTree>
    <p:extLst>
      <p:ext uri="{BB962C8B-B14F-4D97-AF65-F5344CB8AC3E}">
        <p14:creationId xmlns:p14="http://schemas.microsoft.com/office/powerpoint/2010/main" val="308664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8F721E-7FA2-214A-A68E-51F3BAC16AD4}"/>
              </a:ext>
            </a:extLst>
          </p:cNvPr>
          <p:cNvSpPr>
            <a:spLocks noGrp="1"/>
          </p:cNvSpPr>
          <p:nvPr>
            <p:ph type="title"/>
          </p:nvPr>
        </p:nvSpPr>
        <p:spPr/>
        <p:txBody>
          <a:bodyPr/>
          <a:lstStyle/>
          <a:p>
            <a:endParaRPr lang="en-US" dirty="0"/>
          </a:p>
        </p:txBody>
      </p:sp>
      <p:sp>
        <p:nvSpPr>
          <p:cNvPr id="2" name="Footer Placeholder 1">
            <a:extLst>
              <a:ext uri="{FF2B5EF4-FFF2-40B4-BE49-F238E27FC236}">
                <a16:creationId xmlns:a16="http://schemas.microsoft.com/office/drawing/2014/main" id="{27C3D589-90B4-A946-9DBD-4125F0C2A590}"/>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C0F24B68-98F0-FD49-B2D8-6095E720DA90}"/>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6" name="Content Placeholder 5">
            <a:extLst>
              <a:ext uri="{FF2B5EF4-FFF2-40B4-BE49-F238E27FC236}">
                <a16:creationId xmlns:a16="http://schemas.microsoft.com/office/drawing/2014/main" id="{14EC8280-E65A-D742-9307-6BD09CBC0E5A}"/>
              </a:ext>
            </a:extLst>
          </p:cNvPr>
          <p:cNvSpPr>
            <a:spLocks noGrp="1"/>
          </p:cNvSpPr>
          <p:nvPr>
            <p:ph idx="1"/>
          </p:nvPr>
        </p:nvSpPr>
        <p:spPr/>
        <p:txBody>
          <a:bodyPr>
            <a:normAutofit/>
          </a:bodyPr>
          <a:lstStyle/>
          <a:p>
            <a:pPr algn="just"/>
            <a:r>
              <a:rPr lang="en-US" sz="4000" dirty="0"/>
              <a:t>Please find at least 10 research papers and do the table of comparison!</a:t>
            </a:r>
          </a:p>
        </p:txBody>
      </p:sp>
    </p:spTree>
    <p:extLst>
      <p:ext uri="{BB962C8B-B14F-4D97-AF65-F5344CB8AC3E}">
        <p14:creationId xmlns:p14="http://schemas.microsoft.com/office/powerpoint/2010/main" val="86633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73735F-2667-4028-B606-D96AABD86FDB}" type="slidenum">
              <a:rPr lang="id-ID" smtClean="0"/>
              <a:pPr/>
              <a:t>18</a:t>
            </a:fld>
            <a:endParaRPr lang="id-ID"/>
          </a:p>
        </p:txBody>
      </p:sp>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9488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gn="just">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1: Describe the basics of writing research paper and the research lifecycle </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2: Select the research topic, literature and writing strategies used in the project </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167606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3</a:t>
            </a:fld>
            <a:endParaRPr lang="id-ID"/>
          </a:p>
        </p:txBody>
      </p:sp>
      <p:sp>
        <p:nvSpPr>
          <p:cNvPr id="7" name="Content Placeholder 2"/>
          <p:cNvSpPr>
            <a:spLocks noGrp="1"/>
          </p:cNvSpPr>
          <p:nvPr>
            <p:ph idx="1"/>
          </p:nvPr>
        </p:nvSpPr>
        <p:spPr>
          <a:xfrm>
            <a:off x="1143000" y="2011288"/>
            <a:ext cx="7605464" cy="4458135"/>
          </a:xfrm>
        </p:spPr>
        <p:txBody>
          <a:bodyPr/>
          <a:lstStyle/>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They Why?</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Purpose</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Steps in conducting a literature review</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Resources</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Table of comparison</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Citations</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5 Goals of Citations</a:t>
            </a:r>
          </a:p>
          <a:p>
            <a:pPr marL="457200" indent="-457200" algn="just">
              <a:lnSpc>
                <a:spcPct val="15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Other Problems with Citations</a:t>
            </a:r>
          </a:p>
        </p:txBody>
      </p:sp>
    </p:spTree>
    <p:extLst>
      <p:ext uri="{BB962C8B-B14F-4D97-AF65-F5344CB8AC3E}">
        <p14:creationId xmlns:p14="http://schemas.microsoft.com/office/powerpoint/2010/main" val="15436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03A773-D73B-4873-A2FD-585F32A90FD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5" name="Title 4">
            <a:extLst>
              <a:ext uri="{FF2B5EF4-FFF2-40B4-BE49-F238E27FC236}">
                <a16:creationId xmlns:a16="http://schemas.microsoft.com/office/drawing/2014/main" id="{F4AA0E74-3926-4543-9E11-4CD9D70C9B54}"/>
              </a:ext>
            </a:extLst>
          </p:cNvPr>
          <p:cNvSpPr>
            <a:spLocks noGrp="1"/>
          </p:cNvSpPr>
          <p:nvPr>
            <p:ph type="title"/>
          </p:nvPr>
        </p:nvSpPr>
        <p:spPr/>
        <p:txBody>
          <a:bodyPr>
            <a:normAutofit/>
          </a:bodyPr>
          <a:lstStyle/>
          <a:p>
            <a:pPr algn="just"/>
            <a:r>
              <a:rPr lang="en-US" dirty="0"/>
              <a:t>Why do we need literature review?</a:t>
            </a:r>
          </a:p>
        </p:txBody>
      </p:sp>
    </p:spTree>
    <p:extLst>
      <p:ext uri="{BB962C8B-B14F-4D97-AF65-F5344CB8AC3E}">
        <p14:creationId xmlns:p14="http://schemas.microsoft.com/office/powerpoint/2010/main" val="3817893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5E86E-947B-254E-9263-5F348DC902C6}"/>
              </a:ext>
            </a:extLst>
          </p:cNvPr>
          <p:cNvSpPr>
            <a:spLocks noGrp="1"/>
          </p:cNvSpPr>
          <p:nvPr>
            <p:ph type="title"/>
          </p:nvPr>
        </p:nvSpPr>
        <p:spPr/>
        <p:txBody>
          <a:bodyPr/>
          <a:lstStyle/>
          <a:p>
            <a:r>
              <a:rPr lang="en-US" dirty="0"/>
              <a:t>The WHY?</a:t>
            </a:r>
          </a:p>
        </p:txBody>
      </p:sp>
      <p:sp>
        <p:nvSpPr>
          <p:cNvPr id="2" name="Footer Placeholder 1">
            <a:extLst>
              <a:ext uri="{FF2B5EF4-FFF2-40B4-BE49-F238E27FC236}">
                <a16:creationId xmlns:a16="http://schemas.microsoft.com/office/drawing/2014/main" id="{341010C8-0399-6743-8762-EEE0A99F3A7D}"/>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82D9A4A4-EB2B-7548-9B9E-E521F3B5EC42}"/>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6" name="Content Placeholder 5">
            <a:extLst>
              <a:ext uri="{FF2B5EF4-FFF2-40B4-BE49-F238E27FC236}">
                <a16:creationId xmlns:a16="http://schemas.microsoft.com/office/drawing/2014/main" id="{26435065-E409-064A-BA82-6E521F43EFD6}"/>
              </a:ext>
            </a:extLst>
          </p:cNvPr>
          <p:cNvSpPr>
            <a:spLocks noGrp="1"/>
          </p:cNvSpPr>
          <p:nvPr>
            <p:ph idx="1"/>
          </p:nvPr>
        </p:nvSpPr>
        <p:spPr/>
        <p:txBody>
          <a:bodyPr/>
          <a:lstStyle/>
          <a:p>
            <a:pPr algn="just"/>
            <a:r>
              <a:rPr lang="en-US" dirty="0"/>
              <a:t>Literature review helps to determine whether the topic is worth studying</a:t>
            </a:r>
          </a:p>
          <a:p>
            <a:pPr algn="just"/>
            <a:r>
              <a:rPr lang="en-US" dirty="0"/>
              <a:t>it provides insight into ways in which the researcher can limit the scope to a needed area of inquiry</a:t>
            </a:r>
          </a:p>
          <a:p>
            <a:pPr algn="just"/>
            <a:r>
              <a:rPr lang="en-US" dirty="0"/>
              <a:t>It shares with the reader the results of other studies that are closely related to the one being undertaken</a:t>
            </a:r>
          </a:p>
          <a:p>
            <a:pPr algn="just"/>
            <a:r>
              <a:rPr lang="en-US" dirty="0"/>
              <a:t>Literature sections in proposal are generally shaped from the larger problem to the narrower issue that leads directly into the methods of a study</a:t>
            </a:r>
          </a:p>
        </p:txBody>
      </p:sp>
    </p:spTree>
    <p:extLst>
      <p:ext uri="{BB962C8B-B14F-4D97-AF65-F5344CB8AC3E}">
        <p14:creationId xmlns:p14="http://schemas.microsoft.com/office/powerpoint/2010/main" val="71210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E501-373B-3D49-A53D-B16CC13EA8E8}"/>
              </a:ext>
            </a:extLst>
          </p:cNvPr>
          <p:cNvSpPr>
            <a:spLocks noGrp="1"/>
          </p:cNvSpPr>
          <p:nvPr>
            <p:ph type="title"/>
          </p:nvPr>
        </p:nvSpPr>
        <p:spPr/>
        <p:txBody>
          <a:bodyPr/>
          <a:lstStyle/>
          <a:p>
            <a:r>
              <a:rPr lang="en-US" dirty="0"/>
              <a:t>The purpose</a:t>
            </a:r>
          </a:p>
        </p:txBody>
      </p:sp>
      <p:sp>
        <p:nvSpPr>
          <p:cNvPr id="3" name="Footer Placeholder 2">
            <a:extLst>
              <a:ext uri="{FF2B5EF4-FFF2-40B4-BE49-F238E27FC236}">
                <a16:creationId xmlns:a16="http://schemas.microsoft.com/office/drawing/2014/main" id="{917366A2-F50F-414E-81BB-C44CF9CE33BC}"/>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48FF1813-B90C-1F43-8C43-1BC660A9D649}"/>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5" name="Content Placeholder 4">
            <a:extLst>
              <a:ext uri="{FF2B5EF4-FFF2-40B4-BE49-F238E27FC236}">
                <a16:creationId xmlns:a16="http://schemas.microsoft.com/office/drawing/2014/main" id="{2C503BDB-F9B3-EC4C-839F-8905702AA759}"/>
              </a:ext>
            </a:extLst>
          </p:cNvPr>
          <p:cNvSpPr>
            <a:spLocks noGrp="1"/>
          </p:cNvSpPr>
          <p:nvPr>
            <p:ph idx="1"/>
          </p:nvPr>
        </p:nvSpPr>
        <p:spPr/>
        <p:txBody>
          <a:bodyPr/>
          <a:lstStyle/>
          <a:p>
            <a:pPr algn="just"/>
            <a:r>
              <a:rPr lang="en-US" dirty="0"/>
              <a:t>In general, the literature review can take several forms. Cooper (2010) discussed 4 types : Literature reviews that</a:t>
            </a:r>
          </a:p>
          <a:p>
            <a:pPr marL="914400" lvl="1" indent="-457200" algn="just">
              <a:buFont typeface="+mj-lt"/>
              <a:buAutoNum type="arabicPeriod"/>
            </a:pPr>
            <a:r>
              <a:rPr lang="en-US" dirty="0"/>
              <a:t>Integrate what others have done and said</a:t>
            </a:r>
          </a:p>
          <a:p>
            <a:pPr marL="914400" lvl="1" indent="-457200" algn="just">
              <a:buFont typeface="+mj-lt"/>
              <a:buAutoNum type="arabicPeriod"/>
            </a:pPr>
            <a:r>
              <a:rPr lang="en-US" dirty="0"/>
              <a:t>Criticize previous scholarly works</a:t>
            </a:r>
          </a:p>
          <a:p>
            <a:pPr marL="914400" lvl="1" indent="-457200" algn="just">
              <a:buFont typeface="+mj-lt"/>
              <a:buAutoNum type="arabicPeriod"/>
            </a:pPr>
            <a:r>
              <a:rPr lang="en-US" dirty="0"/>
              <a:t>Build bridges between related topics</a:t>
            </a:r>
          </a:p>
          <a:p>
            <a:pPr marL="914400" lvl="1" indent="-457200" algn="just">
              <a:buFont typeface="+mj-lt"/>
              <a:buAutoNum type="arabicPeriod"/>
            </a:pPr>
            <a:r>
              <a:rPr lang="en-US" dirty="0"/>
              <a:t>Identify the central issues in a field</a:t>
            </a:r>
          </a:p>
        </p:txBody>
      </p:sp>
    </p:spTree>
    <p:extLst>
      <p:ext uri="{BB962C8B-B14F-4D97-AF65-F5344CB8AC3E}">
        <p14:creationId xmlns:p14="http://schemas.microsoft.com/office/powerpoint/2010/main" val="92719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2457-39FD-844B-9942-F88F80CCC71A}"/>
              </a:ext>
            </a:extLst>
          </p:cNvPr>
          <p:cNvSpPr>
            <a:spLocks noGrp="1"/>
          </p:cNvSpPr>
          <p:nvPr>
            <p:ph type="title"/>
          </p:nvPr>
        </p:nvSpPr>
        <p:spPr/>
        <p:txBody>
          <a:bodyPr/>
          <a:lstStyle/>
          <a:p>
            <a:r>
              <a:rPr lang="en-US" dirty="0"/>
              <a:t>Steps in Conducting a Literature Review</a:t>
            </a:r>
          </a:p>
        </p:txBody>
      </p:sp>
      <p:sp>
        <p:nvSpPr>
          <p:cNvPr id="3" name="Footer Placeholder 2">
            <a:extLst>
              <a:ext uri="{FF2B5EF4-FFF2-40B4-BE49-F238E27FC236}">
                <a16:creationId xmlns:a16="http://schemas.microsoft.com/office/drawing/2014/main" id="{57963A5D-E072-D645-ACAA-D6A63A69212A}"/>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F30DDEEE-BDD8-BF44-AD4C-DE7270133E7F}"/>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5" name="Content Placeholder 4">
            <a:extLst>
              <a:ext uri="{FF2B5EF4-FFF2-40B4-BE49-F238E27FC236}">
                <a16:creationId xmlns:a16="http://schemas.microsoft.com/office/drawing/2014/main" id="{06B18A07-5B3B-0341-9E2B-5F6EE7CEB878}"/>
              </a:ext>
            </a:extLst>
          </p:cNvPr>
          <p:cNvSpPr>
            <a:spLocks noGrp="1"/>
          </p:cNvSpPr>
          <p:nvPr>
            <p:ph idx="1"/>
          </p:nvPr>
        </p:nvSpPr>
        <p:spPr/>
        <p:txBody>
          <a:bodyPr>
            <a:normAutofit fontScale="85000" lnSpcReduction="10000"/>
          </a:bodyPr>
          <a:lstStyle/>
          <a:p>
            <a:pPr algn="just"/>
            <a:r>
              <a:rPr lang="en-US" dirty="0"/>
              <a:t>A literature review means locating and summarizing the studies about a topic.</a:t>
            </a:r>
          </a:p>
          <a:p>
            <a:pPr algn="just"/>
            <a:r>
              <a:rPr lang="en-US" dirty="0"/>
              <a:t>There is no single way to conduct a literature review, but many scholars proceed in a systematic fashion to capture, evaluate, and summarize the literature:</a:t>
            </a:r>
          </a:p>
          <a:p>
            <a:pPr marL="914400" lvl="1" indent="-457200" algn="just">
              <a:buFont typeface="+mj-lt"/>
              <a:buAutoNum type="arabicPeriod"/>
            </a:pPr>
            <a:r>
              <a:rPr lang="en-US" dirty="0"/>
              <a:t>Begin by identifying key words, which is useful in locating material in an academic library at college or university.</a:t>
            </a:r>
          </a:p>
          <a:p>
            <a:pPr marL="914400" lvl="1" indent="-457200" algn="just">
              <a:buFont typeface="+mj-lt"/>
              <a:buAutoNum type="arabicPeriod"/>
            </a:pPr>
            <a:r>
              <a:rPr lang="en-US" dirty="0"/>
              <a:t>With these key words in mind, go next to library and begin searching the catalog for holdings.</a:t>
            </a:r>
          </a:p>
          <a:p>
            <a:pPr marL="914400" lvl="1" indent="-457200" algn="just">
              <a:buFont typeface="+mj-lt"/>
              <a:buAutoNum type="arabicPeriod"/>
            </a:pPr>
            <a:r>
              <a:rPr lang="en-US" dirty="0"/>
              <a:t>Initially try to locate about 50 reports of research in articles or books related to research on your topic.</a:t>
            </a:r>
          </a:p>
          <a:p>
            <a:pPr marL="914400" lvl="1" indent="-457200" algn="just">
              <a:buFont typeface="+mj-lt"/>
              <a:buAutoNum type="arabicPeriod"/>
            </a:pPr>
            <a:r>
              <a:rPr lang="en-US" dirty="0"/>
              <a:t>Skip the initial group of articles or chapters, and duplicate those that are central to your topic.</a:t>
            </a:r>
          </a:p>
          <a:p>
            <a:pPr marL="914400" lvl="1" indent="-457200" algn="just">
              <a:buFont typeface="+mj-lt"/>
              <a:buAutoNum type="arabicPeriod"/>
            </a:pPr>
            <a:r>
              <a:rPr lang="en-US" dirty="0"/>
              <a:t>As you identify useful literature, begin designing a literature map.</a:t>
            </a:r>
          </a:p>
          <a:p>
            <a:pPr marL="914400" lvl="1" indent="-457200" algn="just">
              <a:buFont typeface="+mj-lt"/>
              <a:buAutoNum type="arabicPeriod"/>
            </a:pPr>
            <a:r>
              <a:rPr lang="en-US" dirty="0"/>
              <a:t>Draft summaries of the most relevant</a:t>
            </a:r>
          </a:p>
          <a:p>
            <a:pPr marL="914400" lvl="1" indent="-457200" algn="just">
              <a:buFont typeface="+mj-lt"/>
              <a:buAutoNum type="arabicPeriod"/>
            </a:pPr>
            <a:r>
              <a:rPr lang="en-US" dirty="0"/>
              <a:t>After summarizing the literature, assemble and structuring it thematically or organizing it by important concepts</a:t>
            </a:r>
          </a:p>
        </p:txBody>
      </p:sp>
    </p:spTree>
    <p:extLst>
      <p:ext uri="{BB962C8B-B14F-4D97-AF65-F5344CB8AC3E}">
        <p14:creationId xmlns:p14="http://schemas.microsoft.com/office/powerpoint/2010/main" val="20788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53F1-935B-6444-9E8F-391B792D3B8A}"/>
              </a:ext>
            </a:extLst>
          </p:cNvPr>
          <p:cNvSpPr>
            <a:spLocks noGrp="1"/>
          </p:cNvSpPr>
          <p:nvPr>
            <p:ph type="title"/>
          </p:nvPr>
        </p:nvSpPr>
        <p:spPr/>
        <p:txBody>
          <a:bodyPr/>
          <a:lstStyle/>
          <a:p>
            <a:r>
              <a:rPr lang="en-US" dirty="0"/>
              <a:t>Resources</a:t>
            </a:r>
          </a:p>
        </p:txBody>
      </p:sp>
      <p:sp>
        <p:nvSpPr>
          <p:cNvPr id="3" name="Footer Placeholder 2">
            <a:extLst>
              <a:ext uri="{FF2B5EF4-FFF2-40B4-BE49-F238E27FC236}">
                <a16:creationId xmlns:a16="http://schemas.microsoft.com/office/drawing/2014/main" id="{933960BF-9448-FA41-822D-929F67A558FE}"/>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E5E54475-C239-094C-B982-475740925408}"/>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5" name="Content Placeholder 4">
            <a:extLst>
              <a:ext uri="{FF2B5EF4-FFF2-40B4-BE49-F238E27FC236}">
                <a16:creationId xmlns:a16="http://schemas.microsoft.com/office/drawing/2014/main" id="{73F9D0F9-73E5-B34A-8260-55A21CFF0D54}"/>
              </a:ext>
            </a:extLst>
          </p:cNvPr>
          <p:cNvSpPr>
            <a:spLocks noGrp="1"/>
          </p:cNvSpPr>
          <p:nvPr>
            <p:ph idx="1"/>
          </p:nvPr>
        </p:nvSpPr>
        <p:spPr/>
        <p:txBody>
          <a:bodyPr/>
          <a:lstStyle/>
          <a:p>
            <a:pPr algn="just"/>
            <a:r>
              <a:rPr lang="en-US" dirty="0"/>
              <a:t>Some journals and proceedings papers are not available free to the public.</a:t>
            </a:r>
          </a:p>
          <a:p>
            <a:pPr algn="just"/>
            <a:r>
              <a:rPr lang="en-US" dirty="0"/>
              <a:t>There is a social network called Research Gate. You could register there, some researchers uploads their works there.</a:t>
            </a:r>
          </a:p>
          <a:p>
            <a:pPr algn="just"/>
            <a:r>
              <a:rPr lang="en-US" dirty="0"/>
              <a:t>You could also try Google Scholar to find your references topic.</a:t>
            </a:r>
          </a:p>
        </p:txBody>
      </p:sp>
    </p:spTree>
    <p:extLst>
      <p:ext uri="{BB962C8B-B14F-4D97-AF65-F5344CB8AC3E}">
        <p14:creationId xmlns:p14="http://schemas.microsoft.com/office/powerpoint/2010/main" val="242108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04EC-BF99-AF47-9C71-95C222C01ECE}"/>
              </a:ext>
            </a:extLst>
          </p:cNvPr>
          <p:cNvSpPr>
            <a:spLocks noGrp="1"/>
          </p:cNvSpPr>
          <p:nvPr>
            <p:ph type="title"/>
          </p:nvPr>
        </p:nvSpPr>
        <p:spPr/>
        <p:txBody>
          <a:bodyPr/>
          <a:lstStyle/>
          <a:p>
            <a:r>
              <a:rPr lang="en-US" dirty="0"/>
              <a:t>Table of comparison</a:t>
            </a:r>
          </a:p>
        </p:txBody>
      </p:sp>
      <p:sp>
        <p:nvSpPr>
          <p:cNvPr id="3" name="Footer Placeholder 2">
            <a:extLst>
              <a:ext uri="{FF2B5EF4-FFF2-40B4-BE49-F238E27FC236}">
                <a16:creationId xmlns:a16="http://schemas.microsoft.com/office/drawing/2014/main" id="{75F1D228-30C1-134D-8A0A-D8669D941B10}"/>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416BC5D-B645-D542-909F-FCB8C6874A1B}"/>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5" name="Content Placeholder 4">
            <a:extLst>
              <a:ext uri="{FF2B5EF4-FFF2-40B4-BE49-F238E27FC236}">
                <a16:creationId xmlns:a16="http://schemas.microsoft.com/office/drawing/2014/main" id="{31E04A8E-0D8A-2D4D-8DBE-EEF3807C9821}"/>
              </a:ext>
            </a:extLst>
          </p:cNvPr>
          <p:cNvSpPr>
            <a:spLocks noGrp="1"/>
          </p:cNvSpPr>
          <p:nvPr>
            <p:ph idx="1"/>
          </p:nvPr>
        </p:nvSpPr>
        <p:spPr/>
        <p:txBody>
          <a:bodyPr/>
          <a:lstStyle/>
          <a:p>
            <a:pPr algn="just"/>
            <a:r>
              <a:rPr lang="en-US" dirty="0"/>
              <a:t>Another way of managing sources and arguments presented in them is to use a literature review matrix (also called synthesis matrix). Literature review matrix is a table in which you can represent the views, ideas, or data according to thematic categories that correspond to your research project.</a:t>
            </a:r>
          </a:p>
          <a:p>
            <a:pPr algn="just"/>
            <a:endParaRPr lang="en-US" dirty="0"/>
          </a:p>
        </p:txBody>
      </p:sp>
      <p:pic>
        <p:nvPicPr>
          <p:cNvPr id="7" name="Picture 6" descr="A screenshot of a cell phone&#10;&#10;Description automatically generated">
            <a:extLst>
              <a:ext uri="{FF2B5EF4-FFF2-40B4-BE49-F238E27FC236}">
                <a16:creationId xmlns:a16="http://schemas.microsoft.com/office/drawing/2014/main" id="{00DB62F4-BD89-7249-8869-E85B222DF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619500"/>
            <a:ext cx="6451600" cy="2933700"/>
          </a:xfrm>
          <a:prstGeom prst="rect">
            <a:avLst/>
          </a:prstGeom>
        </p:spPr>
      </p:pic>
    </p:spTree>
    <p:extLst>
      <p:ext uri="{BB962C8B-B14F-4D97-AF65-F5344CB8AC3E}">
        <p14:creationId xmlns:p14="http://schemas.microsoft.com/office/powerpoint/2010/main" val="2821048960"/>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10948</TotalTime>
  <Words>1155</Words>
  <Application>Microsoft Macintosh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Tahoma</vt:lpstr>
      <vt:lpstr>Wingdings</vt:lpstr>
      <vt:lpstr>TemplateBM</vt:lpstr>
      <vt:lpstr>Review of the Literature and Citations  Session 03</vt:lpstr>
      <vt:lpstr>Learning Outcomes</vt:lpstr>
      <vt:lpstr>Outline</vt:lpstr>
      <vt:lpstr>Why do we need literature review?</vt:lpstr>
      <vt:lpstr>The WHY?</vt:lpstr>
      <vt:lpstr>The purpose</vt:lpstr>
      <vt:lpstr>Steps in Conducting a Literature Review</vt:lpstr>
      <vt:lpstr>Resources</vt:lpstr>
      <vt:lpstr>Table of comparison</vt:lpstr>
      <vt:lpstr>Citations</vt:lpstr>
      <vt:lpstr>Citations</vt:lpstr>
      <vt:lpstr>The 5 Goals of Citations</vt:lpstr>
      <vt:lpstr>Verify, Verify, Verify</vt:lpstr>
      <vt:lpstr>Other Problems with Citations</vt:lpstr>
      <vt:lpstr>References</vt:lpstr>
      <vt:lpstr>In Class Assignment</vt:lpstr>
      <vt:lpstr>PowerPoint Presentation</vt:lpstr>
      <vt:lpstr>Thank you</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lastModifiedBy>Hanry Ham</cp:lastModifiedBy>
  <cp:revision>95</cp:revision>
  <dcterms:created xsi:type="dcterms:W3CDTF">2009-07-15T08:07:45Z</dcterms:created>
  <dcterms:modified xsi:type="dcterms:W3CDTF">2019-12-21T09:03:16Z</dcterms:modified>
</cp:coreProperties>
</file>