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24"/>
  </p:notesMasterIdLst>
  <p:handoutMasterIdLst>
    <p:handoutMasterId r:id="rId25"/>
  </p:handoutMasterIdLst>
  <p:sldIdLst>
    <p:sldId id="349" r:id="rId2"/>
    <p:sldId id="350" r:id="rId3"/>
    <p:sldId id="351" r:id="rId4"/>
    <p:sldId id="397" r:id="rId5"/>
    <p:sldId id="403" r:id="rId6"/>
    <p:sldId id="404" r:id="rId7"/>
    <p:sldId id="402" r:id="rId8"/>
    <p:sldId id="412" r:id="rId9"/>
    <p:sldId id="413" r:id="rId10"/>
    <p:sldId id="414" r:id="rId11"/>
    <p:sldId id="415" r:id="rId12"/>
    <p:sldId id="416" r:id="rId13"/>
    <p:sldId id="406" r:id="rId14"/>
    <p:sldId id="405" r:id="rId15"/>
    <p:sldId id="407" r:id="rId16"/>
    <p:sldId id="408" r:id="rId17"/>
    <p:sldId id="409" r:id="rId18"/>
    <p:sldId id="410" r:id="rId19"/>
    <p:sldId id="411" r:id="rId20"/>
    <p:sldId id="395" r:id="rId21"/>
    <p:sldId id="396" r:id="rId22"/>
    <p:sldId id="38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12" autoAdjust="0"/>
    <p:restoredTop sz="94488"/>
  </p:normalViewPr>
  <p:slideViewPr>
    <p:cSldViewPr>
      <p:cViewPr varScale="1">
        <p:scale>
          <a:sx n="79" d="100"/>
          <a:sy n="79" d="100"/>
        </p:scale>
        <p:origin x="208" y="1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1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22/12/19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22/12/19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22/12/19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12/22/19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9" r:id="rId6"/>
    <p:sldLayoutId id="2147484100" r:id="rId7"/>
    <p:sldLayoutId id="214748410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/>
              <a:t>Writing Strategies and Ethical Considerations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05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COMP6575 – Research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  Topics in Computer Science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19ED-E2BB-064B-95AE-1656C4C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2F555-746A-FF44-A916-6F087143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23DC-6478-3A44-8BCC-0BE21AC5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346D2-992B-8047-96BE-311B82D6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standard rhetoric, the introduction section should answer 2 questions: “What” and “So What?” what is paper about, and why should the reader care?</a:t>
            </a:r>
          </a:p>
          <a:p>
            <a:pPr algn="just"/>
            <a:r>
              <a:rPr lang="en-US" dirty="0"/>
              <a:t>An introduction should inform the reader as to what the paper is about and motivate the reader to continue reading</a:t>
            </a:r>
          </a:p>
          <a:p>
            <a:pPr algn="just"/>
            <a:r>
              <a:rPr lang="en-US" dirty="0"/>
              <a:t>A paper must meet 4 criteria before it is publishable in a scientific journal: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content of the paper must watch the scope of the journal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quality of the paper (method and execution of the research, as well as the writing) must be sufficiently high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must present novel results (with the exception of review papers)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results must be significant enough to be worth reading</a:t>
            </a:r>
          </a:p>
        </p:txBody>
      </p:sp>
    </p:spTree>
    <p:extLst>
      <p:ext uri="{BB962C8B-B14F-4D97-AF65-F5344CB8AC3E}">
        <p14:creationId xmlns:p14="http://schemas.microsoft.com/office/powerpoint/2010/main" val="18942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A16A-7E7D-E744-AAC4-1ACB4552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C8927-B212-E74C-A8AD-DE1E8598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0986B-933D-7245-9C73-4345FE3B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7DB59-F778-1B42-931E-D1D96C9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method section (sometimes called the materials and method section) describes how the results were generated.</a:t>
            </a:r>
          </a:p>
          <a:p>
            <a:pPr algn="just"/>
            <a:r>
              <a:rPr lang="en-US" dirty="0"/>
              <a:t>It should be sufficiently detailed so that an independent researcher working in the same field could reproduce the results sufficiently to allow validation of the conclusions.</a:t>
            </a:r>
          </a:p>
          <a:p>
            <a:pPr algn="just"/>
            <a:r>
              <a:rPr lang="en-US" dirty="0"/>
              <a:t>A method is used here more broadly than an experimental method. The method can include the development of a theory, the establishment of a specific device design, or the development or description of a modeling tool to be used</a:t>
            </a:r>
          </a:p>
          <a:p>
            <a:pPr algn="just"/>
            <a:r>
              <a:rPr lang="en-US" dirty="0"/>
              <a:t>A good method section should not only describe what was done and how it was done, but it should justify the experimental design as well.</a:t>
            </a:r>
          </a:p>
        </p:txBody>
      </p:sp>
    </p:spTree>
    <p:extLst>
      <p:ext uri="{BB962C8B-B14F-4D97-AF65-F5344CB8AC3E}">
        <p14:creationId xmlns:p14="http://schemas.microsoft.com/office/powerpoint/2010/main" val="252488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BBF-6FB5-1145-AB6D-B760FD9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2AC9-D9EE-A348-8ADF-7B47216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BBFF2-B904-7A4E-9574-D873CB6F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5865C-69BB-DD4E-A925-F6CCDCF5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results of a paper, if included as its own section, should be very short.</a:t>
            </a:r>
          </a:p>
          <a:p>
            <a:pPr algn="just"/>
            <a:r>
              <a:rPr lang="en-US" dirty="0"/>
              <a:t>It is simply a presentation of the results obtained corresponding to the methods described in this previous section, organized to make them accessible to the reader.</a:t>
            </a:r>
          </a:p>
          <a:p>
            <a:pPr algn="just"/>
            <a:r>
              <a:rPr lang="en-US" dirty="0"/>
              <a:t>Often these results are presented in tables and/or graphs</a:t>
            </a:r>
          </a:p>
          <a:p>
            <a:pPr algn="just"/>
            <a:r>
              <a:rPr lang="en-US" dirty="0"/>
              <a:t>The results that are usually combined with a discussion of them in the results and discussion section</a:t>
            </a:r>
          </a:p>
          <a:p>
            <a:pPr algn="just"/>
            <a:r>
              <a:rPr lang="en-US" dirty="0"/>
              <a:t>An important goal when presenting results is to clearly designate those results that have been previously published.</a:t>
            </a:r>
          </a:p>
        </p:txBody>
      </p:sp>
    </p:spTree>
    <p:extLst>
      <p:ext uri="{BB962C8B-B14F-4D97-AF65-F5344CB8AC3E}">
        <p14:creationId xmlns:p14="http://schemas.microsoft.com/office/powerpoint/2010/main" val="48182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3A773-D73B-4873-A2FD-585F32A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A0E74-3926-4543-9E11-4CD9D70C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Issues</a:t>
            </a:r>
          </a:p>
        </p:txBody>
      </p:sp>
    </p:spTree>
    <p:extLst>
      <p:ext uri="{BB962C8B-B14F-4D97-AF65-F5344CB8AC3E}">
        <p14:creationId xmlns:p14="http://schemas.microsoft.com/office/powerpoint/2010/main" val="316154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AF1AF-0D2B-494B-A570-D4E903CB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EF53-AB54-6343-8427-22CF04F0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836CF4-71A1-A54E-AFEF-44AB3214B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675410"/>
              </p:ext>
            </p:extLst>
          </p:nvPr>
        </p:nvGraphicFramePr>
        <p:xfrm>
          <a:off x="1143000" y="1371600"/>
          <a:ext cx="760571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901392472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2000812164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99572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 in the Process of Research the Ethical Issues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Ethical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Address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 to conducting the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Negotiate authorship for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credit for work done on the project; decide on author order in future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1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 local permission from site and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sites that will not rise power issues with researchers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AF1AF-0D2B-494B-A570-D4E903CB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EF53-AB54-6343-8427-22CF04F0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836CF4-71A1-A54E-AFEF-44AB3214B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442615"/>
              </p:ext>
            </p:extLst>
          </p:nvPr>
        </p:nvGraphicFramePr>
        <p:xfrm>
          <a:off x="1143000" y="1371600"/>
          <a:ext cx="760571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901392472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2000812164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99572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 in the Process of Research the Ethical Issues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Ethical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Address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Beginning the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a research problem that will benefit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Conducts a needs assessment or informal conversation with participants about their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Respect norms and charters of indigenous societies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out about cultural, religious, gender and other differences that need to be respected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3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Disclose purpose of the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participants, and inform them of the general purpose of the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2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0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AF1AF-0D2B-494B-A570-D4E903CB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EF53-AB54-6343-8427-22CF04F0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836CF4-71A1-A54E-AFEF-44AB3214B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038235"/>
              </p:ext>
            </p:extLst>
          </p:nvPr>
        </p:nvGraphicFramePr>
        <p:xfrm>
          <a:off x="1143000" y="1371600"/>
          <a:ext cx="760571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901392472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2000812164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99572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 in the Process of Research the Ethical Issues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Ethical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Address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Collecting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Make certain that all participants receive the same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Put into place wait list provisions for treatment for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7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 deceiving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Discuss purpose of the study and how data will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0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Respect potential power imbalances and exploitation of participants (e.g., </a:t>
                      </a:r>
                      <a:r>
                        <a:rPr lang="en-US" sz="1600" dirty="0" err="1"/>
                        <a:t>intervieweing</a:t>
                      </a:r>
                      <a:r>
                        <a:rPr lang="en-US" sz="1600" dirty="0"/>
                        <a:t>, observing)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 leading questions. </a:t>
                      </a:r>
                      <a:r>
                        <a:rPr lang="en-US" sz="1600" dirty="0" err="1"/>
                        <a:t>Withold</a:t>
                      </a:r>
                      <a:r>
                        <a:rPr lang="en-US" sz="1600" dirty="0"/>
                        <a:t> sharing personal impressions. Avoid disclosing sensitive information. Involve participants as 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 not “use” participants by gathering data and leaving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 rewards for participating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9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AF1AF-0D2B-494B-A570-D4E903CB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EF53-AB54-6343-8427-22CF04F0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836CF4-71A1-A54E-AFEF-44AB3214B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803646"/>
              </p:ext>
            </p:extLst>
          </p:nvPr>
        </p:nvGraphicFramePr>
        <p:xfrm>
          <a:off x="1143000" y="1371600"/>
          <a:ext cx="7605714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901392472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2000812164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99572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 in the Process of Research the Ethical Issues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Ethical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Address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siding with participants (going native)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multiple perspectives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9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disclosing only positive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contrary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Respect the privacy and anonymity of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fictious names or aliases develop composite profiles of participants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Reporting, sharing, and storing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3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2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0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AF1AF-0D2B-494B-A570-D4E903CB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EF53-AB54-6343-8427-22CF04F0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836CF4-71A1-A54E-AFEF-44AB3214B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4856"/>
              </p:ext>
            </p:extLst>
          </p:nvPr>
        </p:nvGraphicFramePr>
        <p:xfrm>
          <a:off x="1143000" y="1371600"/>
          <a:ext cx="7605714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901392472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2000812164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99572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 in the Process of Research the Ethical Issues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Ethical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Address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Reporting, sharing, and storing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falsifying authorship, evidence, data, findings, and conclusions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honestly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disclosing information that would harm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composite stories so that individuals cannot be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3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complete proof of compliance with ethical issues and lack of conflict of interest, if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Disclose funders for research. Disclose who will profit from the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who owns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credit to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8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5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W. Creswell. (2017). Qualitative, Quantitative, and Mixed Methods Approaches Research Design:5</a:t>
            </a:r>
            <a:r>
              <a:rPr lang="en-ID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edition. SAGE Publications, Inc. ISBN: 978-1-5063-8671-3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A. Mack. (2018). How to Write a Good Scientific Paper. Society of Photo-Optical Instrumentation Engineers (SPIE). ISBN: 978-1-5106-1913-5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1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Describe the basics of writing research paper and the research lifecycle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Select the research topic, literature and writing strategies used in the project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EDD9D-5F79-F64A-8361-CBC200DC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FB9F-542F-1F40-B395-EEA5CF95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15830C-D10B-344E-9DA1-5E6E5404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Assignment</a:t>
            </a:r>
          </a:p>
        </p:txBody>
      </p:sp>
    </p:spTree>
    <p:extLst>
      <p:ext uri="{BB962C8B-B14F-4D97-AF65-F5344CB8AC3E}">
        <p14:creationId xmlns:p14="http://schemas.microsoft.com/office/powerpoint/2010/main" val="308664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8F721E-7FA2-214A-A68E-51F3BAC1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3D589-90B4-A946-9DBD-4125F0C2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24B68-98F0-FD49-B2D8-6095E72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C8280-E65A-D742-9307-6BD09CBC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As mentioned the standard structure of scientific paper has format </a:t>
            </a:r>
            <a:r>
              <a:rPr lang="en-US" sz="2800" dirty="0" err="1"/>
              <a:t>IMRaD</a:t>
            </a:r>
            <a:r>
              <a:rPr lang="en-US" sz="2800" dirty="0"/>
              <a:t>: Introduction, Method, Result and Discussion, and Conclusion.</a:t>
            </a:r>
          </a:p>
          <a:p>
            <a:r>
              <a:rPr lang="en-US" sz="2800" dirty="0"/>
              <a:t>Along with your group member, discuss about your contents in those sections!</a:t>
            </a:r>
          </a:p>
          <a:p>
            <a:r>
              <a:rPr lang="en-US" sz="2800" dirty="0"/>
              <a:t>Discuss with your lecturer to verify your contents!</a:t>
            </a:r>
          </a:p>
        </p:txBody>
      </p:sp>
    </p:spTree>
    <p:extLst>
      <p:ext uri="{BB962C8B-B14F-4D97-AF65-F5344CB8AC3E}">
        <p14:creationId xmlns:p14="http://schemas.microsoft.com/office/powerpoint/2010/main" val="86633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86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the proposal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as thinking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Readability of the manuscript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Journal Guidelines, Structure and Organization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standard structure of a scientific paper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and Discussion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 issues</a:t>
            </a:r>
          </a:p>
        </p:txBody>
      </p:sp>
    </p:spTree>
    <p:extLst>
      <p:ext uri="{BB962C8B-B14F-4D97-AF65-F5344CB8AC3E}">
        <p14:creationId xmlns:p14="http://schemas.microsoft.com/office/powerpoint/2010/main" val="15436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2C76-03BB-D84A-9CBF-B688EDFB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Proposal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F338C-4D8B-C24B-A2D8-1A3F145F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8263-BD15-574C-94FE-9580490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31F45-9449-0B4F-9800-F36073A8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helpful to consider early in planning the study the major points that need to be addressed in a proposal: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do readers need to better understand your topic?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do readers need to know about your topic?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do you propose to study?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is the setting, and who are the people you will study?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methods do you plan to use to collect data?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How will you analyze the data?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How will you validate your findings?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ethical issues will your study present?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What do preliminary results show about the practicability and value of the proposed study?</a:t>
            </a:r>
          </a:p>
        </p:txBody>
      </p:sp>
    </p:spTree>
    <p:extLst>
      <p:ext uri="{BB962C8B-B14F-4D97-AF65-F5344CB8AC3E}">
        <p14:creationId xmlns:p14="http://schemas.microsoft.com/office/powerpoint/2010/main" val="283178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E250-EFDA-894A-8FCC-6776F64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 Thinking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99ABC-729E-EB4C-9D4E-EFF3D1D3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3525E-9D9C-3045-A263-70B9E7BB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DD6DD-C07F-1E42-BC95-87AE69D5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Early in the process of research, write ideas down rather than talk about them</a:t>
            </a:r>
          </a:p>
          <a:p>
            <a:pPr algn="just"/>
            <a:r>
              <a:rPr lang="en-US" dirty="0"/>
              <a:t>Work through several drafts of a proposal rather than trying to polish the first draft</a:t>
            </a:r>
          </a:p>
          <a:p>
            <a:pPr algn="just"/>
            <a:r>
              <a:rPr lang="en-US" dirty="0"/>
              <a:t>Do not edit your proposal at the early-draft stage</a:t>
            </a:r>
          </a:p>
        </p:txBody>
      </p:sp>
    </p:spTree>
    <p:extLst>
      <p:ext uri="{BB962C8B-B14F-4D97-AF65-F5344CB8AC3E}">
        <p14:creationId xmlns:p14="http://schemas.microsoft.com/office/powerpoint/2010/main" val="267140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AD74-8E98-C94A-A952-F543E6B1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of the manuscript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202B1-7073-6B4F-AB25-E985DE04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41F5-C423-0B40-9E8F-57872D8B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0C570-74A4-7945-AC81-3E6675EC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Use consistent terms throughout the proposal</a:t>
            </a:r>
          </a:p>
          <a:p>
            <a:pPr algn="just"/>
            <a:r>
              <a:rPr lang="en-US" dirty="0"/>
              <a:t>Consider how narrative thoughts of different types guide a reader. Tarshis (1982) advanced the idea that writers should have in mind the purpose of different-sized and purposes for segments of text.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Umbrella thoughts</a:t>
            </a:r>
          </a:p>
          <a:p>
            <a:pPr marL="915988" lvl="1" indent="0" algn="just">
              <a:buNone/>
            </a:pPr>
            <a:r>
              <a:rPr lang="en-US" dirty="0"/>
              <a:t>The general or core ideas one is trying to get across</a:t>
            </a: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dirty="0"/>
              <a:t>Big thoughts in writing</a:t>
            </a:r>
          </a:p>
          <a:p>
            <a:pPr marL="915988" lvl="1" indent="0" algn="just">
              <a:buNone/>
            </a:pPr>
            <a:r>
              <a:rPr lang="en-US" dirty="0"/>
              <a:t>Specific ideas or images that fall within the realm of umbrella thoughts and serve to reinforce, clarify or elaborate upon the umbrella thoughts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dirty="0"/>
              <a:t>Little thoughts</a:t>
            </a:r>
          </a:p>
          <a:p>
            <a:pPr marL="915988" lvl="1" indent="0" algn="just">
              <a:buNone/>
            </a:pPr>
            <a:r>
              <a:rPr lang="en-US" dirty="0"/>
              <a:t>Ideas or images whose chief function is to reinforce big thoughts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en-US" dirty="0"/>
              <a:t>Attention or interest thoughts</a:t>
            </a:r>
          </a:p>
          <a:p>
            <a:pPr marL="915988" lvl="1" indent="0" algn="just">
              <a:buNone/>
            </a:pPr>
            <a:r>
              <a:rPr lang="en-US" dirty="0"/>
              <a:t>Ideas whose purposes ore to keep the reader on track, organize ideas, and keep an individual’s attention</a:t>
            </a:r>
          </a:p>
        </p:txBody>
      </p:sp>
    </p:spTree>
    <p:extLst>
      <p:ext uri="{BB962C8B-B14F-4D97-AF65-F5344CB8AC3E}">
        <p14:creationId xmlns:p14="http://schemas.microsoft.com/office/powerpoint/2010/main" val="39121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3A773-D73B-4873-A2FD-585F32A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A0E74-3926-4543-9E11-4CD9D70C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Journal Guidelines</a:t>
            </a:r>
          </a:p>
        </p:txBody>
      </p:sp>
    </p:spTree>
    <p:extLst>
      <p:ext uri="{BB962C8B-B14F-4D97-AF65-F5344CB8AC3E}">
        <p14:creationId xmlns:p14="http://schemas.microsoft.com/office/powerpoint/2010/main" val="10724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4DF5-2BA8-364A-9EB1-E7C6B48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Organization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4E88F-8C09-8942-8136-3A8120A8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89EC-B4BB-7840-91DC-5E336A9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E581-F388-0844-9F36-57B4311D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Writing is inherently a creative process</a:t>
            </a:r>
          </a:p>
          <a:p>
            <a:pPr algn="just"/>
            <a:r>
              <a:rPr lang="en-US" dirty="0"/>
              <a:t>Many scientists do not think of themselves as qualified readers, finding the task of writing both intimidating and arduous</a:t>
            </a:r>
          </a:p>
          <a:p>
            <a:pPr algn="just"/>
            <a:r>
              <a:rPr lang="en-US" dirty="0"/>
              <a:t>There is a formula for how to structure and organize a scientific paper, so that the scientist/writer can focus on what they know best– the science – and worry less about the writing</a:t>
            </a:r>
          </a:p>
        </p:txBody>
      </p:sp>
    </p:spTree>
    <p:extLst>
      <p:ext uri="{BB962C8B-B14F-4D97-AF65-F5344CB8AC3E}">
        <p14:creationId xmlns:p14="http://schemas.microsoft.com/office/powerpoint/2010/main" val="39302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896-3183-314C-B077-50EE69EB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Structure of a Scientific Paper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EF7EF-7377-0F43-8491-7353B217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2908F-6D40-2D4B-A8C3-B322554E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D10A6C-25C4-DC48-A895-CD8161B6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vast majority of papers published in scientific journals today follow a fairly simple structure. With some variations, most papers use an “</a:t>
            </a:r>
            <a:r>
              <a:rPr lang="en-US" dirty="0" err="1"/>
              <a:t>IMRaD</a:t>
            </a:r>
            <a:r>
              <a:rPr lang="en-US" dirty="0"/>
              <a:t>” format: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Method (experiment, theory, design, model)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Results and Discussion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47783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16525</TotalTime>
  <Words>1384</Words>
  <Application>Microsoft Macintosh PowerPoint</Application>
  <PresentationFormat>On-screen Show (4:3)</PresentationFormat>
  <Paragraphs>158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Open Sans</vt:lpstr>
      <vt:lpstr>Tahoma</vt:lpstr>
      <vt:lpstr>Wingdings</vt:lpstr>
      <vt:lpstr>TemplateBM</vt:lpstr>
      <vt:lpstr>Writing Strategies and Ethical Considerations  Session 05</vt:lpstr>
      <vt:lpstr>Learning Outcomes</vt:lpstr>
      <vt:lpstr>Outline</vt:lpstr>
      <vt:lpstr>Writing the Proposal</vt:lpstr>
      <vt:lpstr>Writing as Thinking</vt:lpstr>
      <vt:lpstr>Readability of the manuscript</vt:lpstr>
      <vt:lpstr>Journal Guidelines</vt:lpstr>
      <vt:lpstr>Structure and Organization</vt:lpstr>
      <vt:lpstr>The Standard Structure of a Scientific Paper</vt:lpstr>
      <vt:lpstr>Introduction</vt:lpstr>
      <vt:lpstr>Method</vt:lpstr>
      <vt:lpstr>Results and Discussion</vt:lpstr>
      <vt:lpstr>Ethical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In Class Assignment</vt:lpstr>
      <vt:lpstr>PowerPoint Presentation</vt:lpstr>
      <vt:lpstr>Thank you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Hanry Ham</cp:lastModifiedBy>
  <cp:revision>128</cp:revision>
  <dcterms:created xsi:type="dcterms:W3CDTF">2009-07-15T08:07:45Z</dcterms:created>
  <dcterms:modified xsi:type="dcterms:W3CDTF">2019-12-22T09:41:49Z</dcterms:modified>
</cp:coreProperties>
</file>