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1" r:id="rId1"/>
  </p:sldMasterIdLst>
  <p:notesMasterIdLst>
    <p:notesMasterId r:id="rId30"/>
  </p:notesMasterIdLst>
  <p:handoutMasterIdLst>
    <p:handoutMasterId r:id="rId31"/>
  </p:handoutMasterIdLst>
  <p:sldIdLst>
    <p:sldId id="349" r:id="rId2"/>
    <p:sldId id="350" r:id="rId3"/>
    <p:sldId id="351" r:id="rId4"/>
    <p:sldId id="417" r:id="rId5"/>
    <p:sldId id="412" r:id="rId6"/>
    <p:sldId id="413" r:id="rId7"/>
    <p:sldId id="414" r:id="rId8"/>
    <p:sldId id="418" r:id="rId9"/>
    <p:sldId id="419" r:id="rId10"/>
    <p:sldId id="415" r:id="rId11"/>
    <p:sldId id="420" r:id="rId12"/>
    <p:sldId id="416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29" r:id="rId22"/>
    <p:sldId id="430" r:id="rId23"/>
    <p:sldId id="431" r:id="rId24"/>
    <p:sldId id="432" r:id="rId25"/>
    <p:sldId id="411" r:id="rId26"/>
    <p:sldId id="395" r:id="rId27"/>
    <p:sldId id="396" r:id="rId28"/>
    <p:sldId id="389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366" autoAdjust="0"/>
    <p:restoredTop sz="94731"/>
  </p:normalViewPr>
  <p:slideViewPr>
    <p:cSldViewPr>
      <p:cViewPr varScale="1">
        <p:scale>
          <a:sx n="144" d="100"/>
          <a:sy n="144" d="100"/>
        </p:scale>
        <p:origin x="15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93CB13A9-B817-47BC-BF28-44F1DAC0A9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7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79AA5398-C5FC-44A4-BE40-14B7E609EB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87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F735FE1A-7713-4D53-A503-60ED0D938C40}" type="datetime1">
              <a:rPr lang="en-US" smtClean="0"/>
              <a:pPr>
                <a:defRPr/>
              </a:pPr>
              <a:t>12/21/19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B25C547B-6502-4305-AB1D-DC75BD8B95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D613A7DE-4529-4078-B095-609A054D8419}" type="datetime1">
              <a:rPr lang="en-US" smtClean="0"/>
              <a:pPr>
                <a:defRPr/>
              </a:pPr>
              <a:t>12/21/19</a:t>
            </a:fld>
            <a:r>
              <a:rPr lang="en-US"/>
              <a:t>Bina Nusantara University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21EF0E02-90DE-4DDF-8E9F-438205EAE6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7BD76F-6914-4CF6-838D-B2233DFD55E0}" type="datetime1">
              <a:rPr lang="en-US" smtClean="0"/>
              <a:pPr>
                <a:defRPr/>
              </a:pPr>
              <a:t>12/21/19</a:t>
            </a:fld>
            <a:r>
              <a:rPr lang="en-US"/>
              <a:t>Bina Nusantara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7CA0D-3B9F-49E7-A5DF-A0D1B5CFE3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8ADC5C-0CF0-404E-8B17-3EEF8544AE5E}" type="datetime1">
              <a:rPr lang="en-US" smtClean="0"/>
              <a:pPr>
                <a:defRPr/>
              </a:pPr>
              <a:t>12/21/19</a:t>
            </a:fld>
            <a:r>
              <a:rPr lang="en-US"/>
              <a:t>Bina Nusantara University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757363-A6AD-4D3A-9425-B1C190F20F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890CFA-7BC8-4A8E-B035-833E05FB01B5}" type="datetime1">
              <a:rPr lang="en-US" smtClean="0"/>
              <a:pPr>
                <a:defRPr/>
              </a:pPr>
              <a:t>12/21/19</a:t>
            </a:fld>
            <a:r>
              <a:rPr lang="en-US"/>
              <a:t>Bina Nusantara University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F5638-D2E2-455B-9264-79AA7A6A39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21/12/19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7827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21/12/19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9601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85F3-8FA0-41EA-AEFF-94C1C27209D7}" type="datetime1">
              <a:rPr lang="id-ID" smtClean="0"/>
              <a:pPr/>
              <a:t>21/12/19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944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13A7DE-4529-4078-B095-609A054D8419}" type="datetime1">
              <a:rPr lang="en-US" smtClean="0"/>
              <a:pPr>
                <a:defRPr/>
              </a:pPr>
              <a:t>12/21/19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1EF0E02-90DE-4DDF-8E9F-438205EAE6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9" r:id="rId6"/>
    <p:sldLayoutId id="2147484100" r:id="rId7"/>
    <p:sldLayoutId id="2147484101" r:id="rId8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 fontScale="90000"/>
          </a:bodyPr>
          <a:lstStyle/>
          <a:p>
            <a:r>
              <a:rPr lang="en-US" sz="4000" dirty="0"/>
              <a:t>The Introduction of Designing Research</a:t>
            </a: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06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E2BB45-3A23-4211-9019-2D13A462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			: COMP6575 – Research</a:t>
            </a:r>
            <a:b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		  Topics in Computer Science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Period	: December 2019</a:t>
            </a:r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45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A16A-7E7D-E744-AAC4-1ACB4552A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0C8927-B212-E74C-A8AD-DE1E8598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0986B-933D-7245-9C73-4345FE3B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10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C7DB59-F778-1B42-931E-D1D96C9B1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method section (sometimes called the materials and method section) describes how the results were generated.</a:t>
            </a:r>
          </a:p>
          <a:p>
            <a:pPr algn="just"/>
            <a:r>
              <a:rPr lang="en-US" dirty="0"/>
              <a:t>It should be sufficiently detailed so that an independent researcher working in the same field could reproduce the results sufficiently to allow validation of the conclusions.</a:t>
            </a:r>
          </a:p>
          <a:p>
            <a:pPr algn="just"/>
            <a:r>
              <a:rPr lang="en-US" dirty="0"/>
              <a:t>A method is used here more broadly than an experimental method. The method can include the development of a theory, the establishment of a specific device design, or the development or description of a modeling tool to be used</a:t>
            </a:r>
          </a:p>
          <a:p>
            <a:pPr algn="just"/>
            <a:r>
              <a:rPr lang="en-US" dirty="0"/>
              <a:t>A good method section should not only describe what was done and how it was done, but it should justify the experimental design as well.</a:t>
            </a:r>
          </a:p>
        </p:txBody>
      </p:sp>
    </p:spTree>
    <p:extLst>
      <p:ext uri="{BB962C8B-B14F-4D97-AF65-F5344CB8AC3E}">
        <p14:creationId xmlns:p14="http://schemas.microsoft.com/office/powerpoint/2010/main" val="395860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6A95-A07E-C348-8F63-5D9630D0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Pitfalls in Writing a Method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FEE8B2-1CAC-BD4C-93BA-03B76367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68590-4C83-5C43-A465-A91528AC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11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E8EEA3-98C6-E443-A88D-6D74B4335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Abandonment of the goal of reproducibility</a:t>
            </a:r>
          </a:p>
          <a:p>
            <a:pPr algn="just"/>
            <a:r>
              <a:rPr lang="en-US" dirty="0"/>
              <a:t>Some researchers may not want their results to be questioned</a:t>
            </a:r>
          </a:p>
          <a:p>
            <a:pPr algn="just"/>
            <a:r>
              <a:rPr lang="en-US" dirty="0"/>
              <a:t>Others may want to hide necessary details for commercial reason</a:t>
            </a:r>
          </a:p>
          <a:p>
            <a:pPr algn="just"/>
            <a:r>
              <a:rPr lang="en-US" dirty="0"/>
              <a:t>Including results in the method section</a:t>
            </a:r>
          </a:p>
          <a:p>
            <a:pPr algn="just"/>
            <a:r>
              <a:rPr lang="en-US" dirty="0"/>
              <a:t>Extraneous details (unnecessary to enable reproducibility or judge validity)</a:t>
            </a:r>
          </a:p>
          <a:p>
            <a:pPr algn="just"/>
            <a:r>
              <a:rPr lang="en-US" dirty="0"/>
              <a:t>Treating the method as a chronological history of what happened</a:t>
            </a:r>
          </a:p>
        </p:txBody>
      </p:sp>
    </p:spTree>
    <p:extLst>
      <p:ext uri="{BB962C8B-B14F-4D97-AF65-F5344CB8AC3E}">
        <p14:creationId xmlns:p14="http://schemas.microsoft.com/office/powerpoint/2010/main" val="1962045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5BBF-6FB5-1145-AB6D-B760FD99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A2AC9-D9EE-A348-8ADF-7B472163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BBFF2-B904-7A4E-9574-D873CB6F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12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05865C-69BB-DD4E-A925-F6CCDCF54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results of a paper, if included as its own section, should be very short.</a:t>
            </a:r>
          </a:p>
          <a:p>
            <a:pPr algn="just"/>
            <a:r>
              <a:rPr lang="en-US" dirty="0"/>
              <a:t>It is simply a presentation of the results obtained corresponding to the methods described in this previous section, organized to make them accessible to the reader.</a:t>
            </a:r>
          </a:p>
          <a:p>
            <a:pPr algn="just"/>
            <a:r>
              <a:rPr lang="en-US" dirty="0"/>
              <a:t>Often these results are presented in tables and/or graphs</a:t>
            </a:r>
          </a:p>
          <a:p>
            <a:pPr algn="just"/>
            <a:r>
              <a:rPr lang="en-US" dirty="0"/>
              <a:t>The results that are usually combined with a discussion of them in the results and discussion section</a:t>
            </a:r>
          </a:p>
          <a:p>
            <a:pPr algn="just"/>
            <a:r>
              <a:rPr lang="en-US" dirty="0"/>
              <a:t>An important goal when presenting results is to clearly designate those results that have been previously published.</a:t>
            </a:r>
          </a:p>
        </p:txBody>
      </p:sp>
    </p:spTree>
    <p:extLst>
      <p:ext uri="{BB962C8B-B14F-4D97-AF65-F5344CB8AC3E}">
        <p14:creationId xmlns:p14="http://schemas.microsoft.com/office/powerpoint/2010/main" val="2726853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C6ECD-A999-6D41-9C24-A35ABA115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pitfalls in writing the results and discussion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192BC-756D-FC45-ADB4-B3B8034E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4B051-0681-8B46-91AD-CD54778F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13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6DF0C6-41C8-FE45-A657-E17AB32D6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Lack of organization</a:t>
            </a:r>
          </a:p>
          <a:p>
            <a:pPr algn="just"/>
            <a:r>
              <a:rPr lang="en-US" dirty="0"/>
              <a:t>Presenting results that are never discussed</a:t>
            </a:r>
          </a:p>
          <a:p>
            <a:pPr algn="just"/>
            <a:r>
              <a:rPr lang="en-US" dirty="0"/>
              <a:t>Presenting discussion that does not relate to any of the results</a:t>
            </a:r>
          </a:p>
          <a:p>
            <a:pPr algn="just"/>
            <a:r>
              <a:rPr lang="en-US" dirty="0"/>
              <a:t>Presenting results and discussion in chronological order rather than logical order</a:t>
            </a:r>
          </a:p>
          <a:p>
            <a:pPr algn="just"/>
            <a:r>
              <a:rPr lang="en-US" dirty="0"/>
              <a:t>Ignoring results that do not support the conclusions</a:t>
            </a:r>
          </a:p>
          <a:p>
            <a:pPr algn="just"/>
            <a:r>
              <a:rPr lang="en-US" dirty="0"/>
              <a:t>Drawing conclusions from results without sound logical arguments to back them up</a:t>
            </a:r>
          </a:p>
        </p:txBody>
      </p:sp>
    </p:spTree>
    <p:extLst>
      <p:ext uri="{BB962C8B-B14F-4D97-AF65-F5344CB8AC3E}">
        <p14:creationId xmlns:p14="http://schemas.microsoft.com/office/powerpoint/2010/main" val="118337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5BBF-6FB5-1145-AB6D-B760FD99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A2AC9-D9EE-A348-8ADF-7B472163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BBFF2-B904-7A4E-9574-D873CB6F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14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05865C-69BB-DD4E-A925-F6CCDCF54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conclusions section provides a brief summary of the results and discussion, but it should be more than a summary</a:t>
            </a:r>
          </a:p>
          <a:p>
            <a:pPr algn="just"/>
            <a:r>
              <a:rPr lang="en-US" dirty="0"/>
              <a:t>The goal here are:</a:t>
            </a:r>
          </a:p>
          <a:p>
            <a:pPr lvl="1" algn="just"/>
            <a:r>
              <a:rPr lang="en-US" dirty="0"/>
              <a:t>to provide the most general claims that can be supported by the evidence</a:t>
            </a:r>
          </a:p>
          <a:p>
            <a:pPr lvl="1" algn="just"/>
            <a:r>
              <a:rPr lang="en-US" dirty="0"/>
              <a:t>In addition to that, the goal is to provide a future perspective on the work</a:t>
            </a:r>
          </a:p>
          <a:p>
            <a:pPr algn="just"/>
            <a:r>
              <a:rPr lang="en-US" dirty="0"/>
              <a:t>The conclusions section should allow for opportunistic reading. When writing this section, imagine a reader who reads the introduction, skims through the figures then jumps to the conclusion. The conclusions should concisely provide the key messages the author wishes to convey</a:t>
            </a:r>
          </a:p>
        </p:txBody>
      </p:sp>
    </p:spTree>
    <p:extLst>
      <p:ext uri="{BB962C8B-B14F-4D97-AF65-F5344CB8AC3E}">
        <p14:creationId xmlns:p14="http://schemas.microsoft.com/office/powerpoint/2010/main" val="3969943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6FF7-3187-AC42-A072-27883435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pitfalls in writing the conclusion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35312-8704-6946-AFFA-D31A965A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005E1-2433-D74B-9AD1-24592302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15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82B31A-3C1C-1A44-92C9-7B50A7317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Repeating the abstract</a:t>
            </a:r>
          </a:p>
          <a:p>
            <a:pPr algn="just"/>
            <a:r>
              <a:rPr lang="en-US" dirty="0"/>
              <a:t>Repeating background information from the introduction</a:t>
            </a:r>
          </a:p>
          <a:p>
            <a:pPr algn="just"/>
            <a:r>
              <a:rPr lang="en-US" dirty="0"/>
              <a:t>Introducing new evidence or new arguments not found in the results and discussion</a:t>
            </a:r>
          </a:p>
          <a:p>
            <a:pPr algn="just"/>
            <a:r>
              <a:rPr lang="en-US" dirty="0"/>
              <a:t>Repeating the arguments made in the result and discussion</a:t>
            </a:r>
          </a:p>
          <a:p>
            <a:pPr algn="just"/>
            <a:r>
              <a:rPr lang="en-US" dirty="0"/>
              <a:t>Failing to address all of the research questions set out in the introduction</a:t>
            </a:r>
          </a:p>
          <a:p>
            <a:pPr algn="just"/>
            <a:r>
              <a:rPr lang="en-US" dirty="0"/>
              <a:t>Conclusion should be more than just a summary</a:t>
            </a:r>
          </a:p>
        </p:txBody>
      </p:sp>
    </p:spTree>
    <p:extLst>
      <p:ext uri="{BB962C8B-B14F-4D97-AF65-F5344CB8AC3E}">
        <p14:creationId xmlns:p14="http://schemas.microsoft.com/office/powerpoint/2010/main" val="3138012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3A773-D73B-4873-A2FD-585F32A9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16</a:t>
            </a:fld>
            <a:endParaRPr lang="id-ID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AA0E74-3926-4543-9E11-4CD9D70C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and Title</a:t>
            </a:r>
          </a:p>
        </p:txBody>
      </p:sp>
    </p:spTree>
    <p:extLst>
      <p:ext uri="{BB962C8B-B14F-4D97-AF65-F5344CB8AC3E}">
        <p14:creationId xmlns:p14="http://schemas.microsoft.com/office/powerpoint/2010/main" val="4266307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6FF7-3187-AC42-A072-27883435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(1)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35312-8704-6946-AFFA-D31A965A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005E1-2433-D74B-9AD1-24592302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17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82B31A-3C1C-1A44-92C9-7B50A7317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Bad titles and poorly written abstracts are exceedingly common in the scientific and technical literature</a:t>
            </a:r>
          </a:p>
          <a:p>
            <a:pPr algn="just"/>
            <a:r>
              <a:rPr lang="en-US" dirty="0"/>
              <a:t>The purpose of the title and abstract is to get the right people to read your paper</a:t>
            </a:r>
          </a:p>
          <a:p>
            <a:pPr algn="just"/>
            <a:r>
              <a:rPr lang="en-US" dirty="0"/>
              <a:t>The title (followed by the abstract) is the first thing a reader sees and so it should be the last thing an author writes. The abstract should be written before the title.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07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3F14-BECC-6F47-A94E-47751356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(2)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E5827-973D-2E4E-9F15-DD5C8327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FE749-4476-1942-9C6E-699CAE98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18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2A8760-ABF4-EC43-A34A-239E4D8DD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most common mistake in writing an abstract is to not pay much attention to it</a:t>
            </a:r>
          </a:p>
          <a:p>
            <a:pPr algn="just"/>
            <a:r>
              <a:rPr lang="en-US" dirty="0"/>
              <a:t>The abstract should be a concise, stand-alone summary of the paper that covers the following topics</a:t>
            </a:r>
          </a:p>
          <a:p>
            <a:pPr lvl="1" algn="just"/>
            <a:r>
              <a:rPr lang="en-US" dirty="0"/>
              <a:t>Background / motivation / context</a:t>
            </a:r>
          </a:p>
          <a:p>
            <a:pPr lvl="1" algn="just"/>
            <a:r>
              <a:rPr lang="en-US" dirty="0"/>
              <a:t>Aim / Objectives(s) / problem statement</a:t>
            </a:r>
          </a:p>
          <a:p>
            <a:pPr lvl="1" algn="just"/>
            <a:r>
              <a:rPr lang="en-US" dirty="0"/>
              <a:t>Approach / methods / procedures / materials</a:t>
            </a:r>
          </a:p>
          <a:p>
            <a:pPr lvl="1" algn="just"/>
            <a:r>
              <a:rPr lang="en-US" dirty="0"/>
              <a:t>Results and</a:t>
            </a:r>
          </a:p>
          <a:p>
            <a:pPr lvl="1" algn="just"/>
            <a:r>
              <a:rPr lang="en-US" dirty="0"/>
              <a:t>Conclusions / Implications</a:t>
            </a:r>
          </a:p>
        </p:txBody>
      </p:sp>
    </p:spTree>
    <p:extLst>
      <p:ext uri="{BB962C8B-B14F-4D97-AF65-F5344CB8AC3E}">
        <p14:creationId xmlns:p14="http://schemas.microsoft.com/office/powerpoint/2010/main" val="565486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ED8C-1BCA-4F48-84B7-7E9FC491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Abstracts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F07D69-FCBA-764B-8002-57F437E9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E6312-C34F-5C4C-B246-2477F348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19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80C406-7123-D949-B79C-34D97BF4D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In engineering and physical sciences a five-structure format is probably best 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Background</a:t>
            </a:r>
          </a:p>
          <a:p>
            <a:pPr marL="915988" lvl="1" indent="0" algn="just">
              <a:buNone/>
            </a:pPr>
            <a:r>
              <a:rPr lang="en-US" dirty="0"/>
              <a:t>What issues led to this work? What is the environment that makes this work interesting or important?</a:t>
            </a:r>
          </a:p>
          <a:p>
            <a:pPr marL="914400" lvl="1" indent="-457200" algn="just">
              <a:buFont typeface="+mj-lt"/>
              <a:buAutoNum type="arabicPeriod" startAt="2"/>
            </a:pPr>
            <a:r>
              <a:rPr lang="en-US" dirty="0"/>
              <a:t>Aim</a:t>
            </a:r>
          </a:p>
          <a:p>
            <a:pPr marL="915988" lvl="1" indent="0" algn="just">
              <a:buNone/>
            </a:pPr>
            <a:r>
              <a:rPr lang="en-US" dirty="0"/>
              <a:t>What did you plan to achieve in this work? What gap is being filled?</a:t>
            </a:r>
          </a:p>
          <a:p>
            <a:pPr marL="914400" lvl="1" indent="-457200" algn="just">
              <a:buFont typeface="+mj-lt"/>
              <a:buAutoNum type="arabicPeriod" startAt="3"/>
            </a:pPr>
            <a:r>
              <a:rPr lang="en-US" dirty="0"/>
              <a:t>Approach</a:t>
            </a:r>
          </a:p>
          <a:p>
            <a:pPr marL="915988" lvl="1" indent="0" algn="just">
              <a:buNone/>
            </a:pPr>
            <a:r>
              <a:rPr lang="en-US" dirty="0"/>
              <a:t>How did you set about achieving your aims (e.g. experimental method, simulation approach, theoretical approach, combination of these, etc.), what did your actually do?</a:t>
            </a:r>
          </a:p>
          <a:p>
            <a:pPr marL="914400" lvl="1" indent="-457200" algn="just">
              <a:buFont typeface="+mj-lt"/>
              <a:buAutoNum type="arabicPeriod" startAt="4"/>
            </a:pPr>
            <a:r>
              <a:rPr lang="en-US" dirty="0"/>
              <a:t>Results</a:t>
            </a:r>
          </a:p>
          <a:p>
            <a:pPr marL="915988" lvl="1" indent="0" algn="just">
              <a:buNone/>
            </a:pPr>
            <a:r>
              <a:rPr lang="en-US" dirty="0"/>
              <a:t>What were the main results of the study (including numbers, if appropriate)?</a:t>
            </a:r>
          </a:p>
          <a:p>
            <a:pPr marL="914400" lvl="1" indent="-457200" algn="just">
              <a:buFont typeface="+mj-lt"/>
              <a:buAutoNum type="arabicPeriod" startAt="5"/>
            </a:pPr>
            <a:r>
              <a:rPr lang="en-US" dirty="0"/>
              <a:t>Conclusions</a:t>
            </a:r>
          </a:p>
          <a:p>
            <a:pPr marL="915988" lvl="1" indent="0" algn="just">
              <a:buNone/>
            </a:pPr>
            <a:r>
              <a:rPr lang="en-US" dirty="0"/>
              <a:t>What were your main conclusions? Why are the results important? Where will they lead?</a:t>
            </a:r>
          </a:p>
          <a:p>
            <a:pPr algn="just"/>
            <a:r>
              <a:rPr lang="en-US" dirty="0"/>
              <a:t>Each subsection should contain 1 to 2 sentences</a:t>
            </a:r>
          </a:p>
        </p:txBody>
      </p:sp>
    </p:spTree>
    <p:extLst>
      <p:ext uri="{BB962C8B-B14F-4D97-AF65-F5344CB8AC3E}">
        <p14:creationId xmlns:p14="http://schemas.microsoft.com/office/powerpoint/2010/main" val="206007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None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session, students will be able to: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1: Describe the basics of writing research paper and the research lifecycle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2: Select the research topic, literature and writing strategies used in the project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6060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BE38-8FA8-B841-8057-A45D425C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D38FC-4011-5C46-B339-E14B64E7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AC647-F72B-314B-A139-E8FB8D71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20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814D3F-42FF-874C-9018-882BA9F61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Once the abstract is finished, it is time to write the title</a:t>
            </a:r>
          </a:p>
          <a:p>
            <a:pPr algn="just"/>
            <a:r>
              <a:rPr lang="en-US" dirty="0"/>
              <a:t>Unfortunately, it is against human nature to write the title last. Instead, the title is often the first thing written, at the top of that blank document that will soon become your manuscript.</a:t>
            </a:r>
          </a:p>
          <a:p>
            <a:pPr algn="just"/>
            <a:r>
              <a:rPr lang="en-US" dirty="0"/>
              <a:t>It is probably impossible to define a universal procedure for creating a good title – there is no equivalent “structure method” for writing a title.</a:t>
            </a:r>
          </a:p>
          <a:p>
            <a:pPr algn="just"/>
            <a:r>
              <a:rPr lang="en-US" dirty="0"/>
              <a:t>There are some basic guidelines, however that make use of the structured abstract to guide the creation of the title.</a:t>
            </a:r>
          </a:p>
          <a:p>
            <a:pPr algn="just"/>
            <a:r>
              <a:rPr lang="en-US" dirty="0"/>
              <a:t>In general, the title should reflect the aim and approach of the work</a:t>
            </a:r>
          </a:p>
        </p:txBody>
      </p:sp>
    </p:spTree>
    <p:extLst>
      <p:ext uri="{BB962C8B-B14F-4D97-AF65-F5344CB8AC3E}">
        <p14:creationId xmlns:p14="http://schemas.microsoft.com/office/powerpoint/2010/main" val="515364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D121-B0E6-FA4F-B316-CA7745D8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AC316B-94F5-044C-8D21-894BDC4C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0AA8B-17D5-5347-8613-50370C88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21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89AB1C-87B2-6642-B3E2-DAEB1901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Unlike the worlds of newspaper reporting and marketing press releases, the title of a scientific paper should describe the aim of the work, not the results. Thus a good title might be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0079B9"/>
                </a:solidFill>
              </a:rPr>
              <a:t>Impact of temperature and pressure on the compositional uniformity of sputter-deposited aluminum alloys</a:t>
            </a:r>
          </a:p>
          <a:p>
            <a:pPr marL="0" indent="0" algn="ctr">
              <a:buNone/>
            </a:pPr>
            <a:endParaRPr lang="en-US" dirty="0"/>
          </a:p>
          <a:p>
            <a:pPr algn="just"/>
            <a:r>
              <a:rPr lang="en-US" dirty="0"/>
              <a:t>The following news-style title, on the other hand is not appropriate:</a:t>
            </a: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0079B9"/>
                </a:solidFill>
              </a:rPr>
              <a:t>Optimizing temperature and pressure improves sputter-deposited aluminum alloy films</a:t>
            </a:r>
          </a:p>
        </p:txBody>
      </p:sp>
    </p:spTree>
    <p:extLst>
      <p:ext uri="{BB962C8B-B14F-4D97-AF65-F5344CB8AC3E}">
        <p14:creationId xmlns:p14="http://schemas.microsoft.com/office/powerpoint/2010/main" val="2356497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4429-6B23-6E4D-8C25-38EBE656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301DA-D01F-004A-A6DA-325F4DDA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BB764-89FD-1546-A78E-7F913BD87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22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E9BE64-3313-944F-AC27-A7F1FDE68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Often it is important to mention approach used as well, though an experimental approach is generally assumed if it is not mentioned.</a:t>
            </a:r>
          </a:p>
          <a:p>
            <a:pPr algn="just"/>
            <a:r>
              <a:rPr lang="en-US" dirty="0"/>
              <a:t>If the study had been based on simulation (or some other approach), however, this would generally be included in the title:</a:t>
            </a: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0079B9"/>
                </a:solidFill>
              </a:rPr>
              <a:t>Impact of temperature and pressure on the simulated compositional uniformity of sputter-deposited aluminum alloys</a:t>
            </a:r>
            <a:br>
              <a:rPr lang="en-US" b="1" dirty="0">
                <a:solidFill>
                  <a:srgbClr val="0079B9"/>
                </a:solidFill>
              </a:rPr>
            </a:br>
            <a:endParaRPr lang="en-US" b="1" dirty="0">
              <a:solidFill>
                <a:srgbClr val="0079B9"/>
              </a:solidFill>
            </a:endParaRPr>
          </a:p>
          <a:p>
            <a:pPr algn="just"/>
            <a:r>
              <a:rPr lang="en-US" dirty="0"/>
              <a:t>The title should be as specific as possible while still describing the full range of the work.</a:t>
            </a:r>
          </a:p>
        </p:txBody>
      </p:sp>
    </p:spTree>
    <p:extLst>
      <p:ext uri="{BB962C8B-B14F-4D97-AF65-F5344CB8AC3E}">
        <p14:creationId xmlns:p14="http://schemas.microsoft.com/office/powerpoint/2010/main" val="3938982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BB12-7F98-6A46-9E4B-9CA979B4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solidFill>
                  <a:srgbClr val="0079B9"/>
                </a:solidFill>
              </a:rPr>
              <a:t>Impact of temperature and pressure on the simulated compositional uniformity of sputter-deposited aluminum alloys</a:t>
            </a:r>
            <a:endParaRPr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4FE39D-37E2-884C-8467-F1AF38033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3CB53-5802-9D49-A6DE-705C64DD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23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2F92E6-C773-914F-B895-3869CBEAF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For example, if only one aluminum alloy was studied, that specific alloy should be mentioned in the title. </a:t>
            </a:r>
          </a:p>
          <a:p>
            <a:pPr algn="just"/>
            <a:r>
              <a:rPr lang="en-US" dirty="0"/>
              <a:t>If only aluminum alloys are studied, the title shouldn’t say “sputter-deposited metals” or “sputter-deposited alloys.” </a:t>
            </a:r>
          </a:p>
          <a:p>
            <a:pPr algn="just"/>
            <a:r>
              <a:rPr lang="en-US" dirty="0"/>
              <a:t>On the other hand, the title should not say “aluminum alloys” if gold was also included in the study. </a:t>
            </a:r>
          </a:p>
          <a:p>
            <a:pPr algn="just"/>
            <a:r>
              <a:rPr lang="en-US" dirty="0"/>
              <a:t>If the title had said “uniformity” rather than “compositional uniformity,” the reader could easily have believed that the paper was about thickness uniformity or some other parameter. </a:t>
            </a:r>
          </a:p>
          <a:p>
            <a:pPr algn="just"/>
            <a:r>
              <a:rPr lang="en-US" dirty="0"/>
              <a:t>And if only sputter deposition was studied, then leaving this information out would make the title insufficiently specific.</a:t>
            </a: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0079B9"/>
                </a:solidFill>
              </a:rPr>
              <a:t>Impact of process parameters on the uniformity of aluminum alloys</a:t>
            </a:r>
          </a:p>
        </p:txBody>
      </p:sp>
    </p:spTree>
    <p:extLst>
      <p:ext uri="{BB962C8B-B14F-4D97-AF65-F5344CB8AC3E}">
        <p14:creationId xmlns:p14="http://schemas.microsoft.com/office/powerpoint/2010/main" val="12936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F189-7D64-734B-9694-EB52978E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B4165-3B6D-194F-B932-CD19BD2D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50922-AC8E-9C4E-A07D-337E05809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24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CE5712-192C-AF4A-A56D-B9E0AEB00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important idea behind identifying the keywords to be listed under the abstract as “subject terms” is simple.</a:t>
            </a:r>
          </a:p>
          <a:p>
            <a:pPr algn="just"/>
            <a:r>
              <a:rPr lang="en-US" dirty="0"/>
              <a:t>If you were looking for an article on exactly the topic of your manuscript what words would you type into a search engine in order to find it? </a:t>
            </a:r>
          </a:p>
          <a:p>
            <a:pPr algn="just"/>
            <a:r>
              <a:rPr lang="en-US" dirty="0"/>
              <a:t>Chances are you would start with only two to four words or phrases.</a:t>
            </a:r>
          </a:p>
          <a:p>
            <a:pPr algn="just"/>
            <a:r>
              <a:rPr lang="en-US" dirty="0"/>
              <a:t>If that resulted in too many hits, or too many off-scope articles, then you would refine your search by adding one or two more phrases.</a:t>
            </a:r>
          </a:p>
          <a:p>
            <a:pPr algn="just"/>
            <a:r>
              <a:rPr lang="en-US" dirty="0"/>
              <a:t>These are the words phrases (plus all of their common variants and synonyms) that should be included in the list of subject terms. </a:t>
            </a:r>
          </a:p>
        </p:txBody>
      </p:sp>
    </p:spTree>
    <p:extLst>
      <p:ext uri="{BB962C8B-B14F-4D97-AF65-F5344CB8AC3E}">
        <p14:creationId xmlns:p14="http://schemas.microsoft.com/office/powerpoint/2010/main" val="4056571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25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Chris A. Mack. (2018). How to Write a Good Scientific Paper. Society of Photo-Optical Instrumentation Engineers (SPIE). ISBN: 978-1-5106-1913-5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611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EDD9D-5F79-F64A-8361-CBC200DC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6FB9F-542F-1F40-B395-EEA5CF95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26</a:t>
            </a:fld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15830C-D10B-344E-9DA1-5E6E5404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Assignment</a:t>
            </a:r>
          </a:p>
        </p:txBody>
      </p:sp>
    </p:spTree>
    <p:extLst>
      <p:ext uri="{BB962C8B-B14F-4D97-AF65-F5344CB8AC3E}">
        <p14:creationId xmlns:p14="http://schemas.microsoft.com/office/powerpoint/2010/main" val="3086646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8F721E-7FA2-214A-A68E-51F3BAC16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C3D589-90B4-A946-9DBD-4125F0C2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F24B68-98F0-FD49-B2D8-6095E720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27</a:t>
            </a:fld>
            <a:endParaRPr lang="id-ID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C8280-E65A-D742-9307-6BD09CBC0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/>
              <a:t>Discuss your research design to your lecturer!</a:t>
            </a:r>
          </a:p>
        </p:txBody>
      </p:sp>
    </p:spTree>
    <p:extLst>
      <p:ext uri="{BB962C8B-B14F-4D97-AF65-F5344CB8AC3E}">
        <p14:creationId xmlns:p14="http://schemas.microsoft.com/office/powerpoint/2010/main" val="866334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28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4886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>
            <a:normAutofit fontScale="85000" lnSpcReduction="20000"/>
          </a:bodyPr>
          <a:lstStyle/>
          <a:p>
            <a:pPr marL="457200" indent="-4572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Structure and Organization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Standard Structure of a Scientific Paper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Phases in Introduction by Swales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Pitfalls in Writing an Introduction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Pitfalls in Writing a Method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 and Discussion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pitfalls in Writing the Results and Discussion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Conclusions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Pitfalls in Writing the Conclusion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 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Titles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Keywords</a:t>
            </a:r>
          </a:p>
        </p:txBody>
      </p:sp>
    </p:spTree>
    <p:extLst>
      <p:ext uri="{BB962C8B-B14F-4D97-AF65-F5344CB8AC3E}">
        <p14:creationId xmlns:p14="http://schemas.microsoft.com/office/powerpoint/2010/main" val="154361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BBD12-71D4-1246-8FB0-749257C7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C3BB0-722A-784A-9266-5F711076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</a:t>
            </a:fld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981025B-4B1E-A946-A889-B94F6C13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and Organization</a:t>
            </a:r>
          </a:p>
        </p:txBody>
      </p:sp>
    </p:spTree>
    <p:extLst>
      <p:ext uri="{BB962C8B-B14F-4D97-AF65-F5344CB8AC3E}">
        <p14:creationId xmlns:p14="http://schemas.microsoft.com/office/powerpoint/2010/main" val="155270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B4DF5-2BA8-364A-9EB1-E7C6B48E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and Organization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B4E88F-8C09-8942-8136-3A8120A82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089EC-B4BB-7840-91DC-5E336A94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5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5EE581-F388-0844-9F36-57B4311DD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Writing is inherently a creative process</a:t>
            </a:r>
          </a:p>
          <a:p>
            <a:pPr algn="just"/>
            <a:r>
              <a:rPr lang="en-US" dirty="0"/>
              <a:t>Many scientists do not think of themselves as qualified readers, finding the task of writing both intimidating and arduous</a:t>
            </a:r>
          </a:p>
          <a:p>
            <a:pPr algn="just"/>
            <a:r>
              <a:rPr lang="en-US" dirty="0"/>
              <a:t>There is a formula for how to structure and organize a scientific paper, so that the scientist/writer can focus on what they know best– the science – and worry less about the writing</a:t>
            </a:r>
          </a:p>
        </p:txBody>
      </p:sp>
    </p:spTree>
    <p:extLst>
      <p:ext uri="{BB962C8B-B14F-4D97-AF65-F5344CB8AC3E}">
        <p14:creationId xmlns:p14="http://schemas.microsoft.com/office/powerpoint/2010/main" val="386986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B896-3183-314C-B077-50EE69EB9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Standard Structure of a Scientific Paper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EF7EF-7377-0F43-8491-7353B217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2908F-6D40-2D4B-A8C3-B322554E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6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D10A6C-25C4-DC48-A895-CD8161B6D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vast majority of papers published in scientific journals today follow a fairly simple structure. With some variations, most papers use an “</a:t>
            </a:r>
            <a:r>
              <a:rPr lang="en-US" dirty="0" err="1"/>
              <a:t>IMRaD</a:t>
            </a:r>
            <a:r>
              <a:rPr lang="en-US" dirty="0"/>
              <a:t>” format: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Method (experiment, theory, design, model)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Results and Discussion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353865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19ED-E2BB-064B-95AE-1656C4CC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2F555-746A-FF44-A916-6F087143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223DC-6478-3A44-8BCC-0BE21AC5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7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B346D2-992B-8047-96BE-311B82D69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standard rhetoric, the introduction section should answer 2 questions: “What” and “So What?” what is paper about, and why should the reader care?</a:t>
            </a:r>
          </a:p>
          <a:p>
            <a:pPr algn="just"/>
            <a:r>
              <a:rPr lang="en-US" dirty="0"/>
              <a:t>An introduction should inform the reader as to what the paper is about and motivate the reader to continue reading</a:t>
            </a:r>
          </a:p>
          <a:p>
            <a:pPr algn="just"/>
            <a:r>
              <a:rPr lang="en-US" dirty="0"/>
              <a:t>A paper must meet 4 criteria before it is publishable in a scientific journal: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The content of the paper must watch the scope of the journal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The quality of the paper (method and execution of the research, as well as the writing) must be sufficiently high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It must present novel results (with the exception of review papers)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The results must be significant enough to be worth reading</a:t>
            </a:r>
          </a:p>
        </p:txBody>
      </p:sp>
    </p:spTree>
    <p:extLst>
      <p:ext uri="{BB962C8B-B14F-4D97-AF65-F5344CB8AC3E}">
        <p14:creationId xmlns:p14="http://schemas.microsoft.com/office/powerpoint/2010/main" val="157745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BC5B2-ACC7-F44E-8FE1-A589C954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Phases in Introduction by Swales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B18926-3258-EB47-8BEE-416FE3BE3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3ACA5-3527-5445-AE3C-86AB7929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8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934C99-EB77-364C-8B24-AD9457771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Establish a territory</a:t>
            </a:r>
          </a:p>
          <a:p>
            <a:pPr indent="0" algn="just">
              <a:buNone/>
            </a:pPr>
            <a:r>
              <a:rPr lang="en-US" dirty="0"/>
              <a:t>What is the field of the work, why is this field important, what has already been done?</a:t>
            </a:r>
          </a:p>
          <a:p>
            <a:pPr algn="just"/>
            <a:r>
              <a:rPr lang="en-US" dirty="0"/>
              <a:t>Establish a niche</a:t>
            </a:r>
          </a:p>
          <a:p>
            <a:pPr indent="0" algn="just">
              <a:buNone/>
            </a:pPr>
            <a:r>
              <a:rPr lang="en-US" dirty="0"/>
              <a:t>Indicate a gap, raise a question, or challenge prior work in this territory</a:t>
            </a:r>
          </a:p>
          <a:p>
            <a:pPr algn="just"/>
            <a:r>
              <a:rPr lang="en-US" dirty="0"/>
              <a:t>Occupy that niche</a:t>
            </a:r>
          </a:p>
          <a:p>
            <a:pPr indent="0" algn="just">
              <a:buNone/>
            </a:pPr>
            <a:r>
              <a:rPr lang="en-US" dirty="0"/>
              <a:t>Outline the purpose and announce the present research optionally summarize the results</a:t>
            </a:r>
          </a:p>
        </p:txBody>
      </p:sp>
    </p:spTree>
    <p:extLst>
      <p:ext uri="{BB962C8B-B14F-4D97-AF65-F5344CB8AC3E}">
        <p14:creationId xmlns:p14="http://schemas.microsoft.com/office/powerpoint/2010/main" val="1553347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2C5A-BB81-984A-BD2F-42AF087A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pitfalls in Writing an Introduction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847C13-151D-0845-9AF0-7DEAE331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D3D51-E5F0-0540-81FE-26BF142F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9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6346A2-A898-EF42-8483-B884D826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Providing unnecessary background information</a:t>
            </a:r>
            <a:br>
              <a:rPr lang="en-US" dirty="0"/>
            </a:br>
            <a:r>
              <a:rPr lang="en-US" dirty="0"/>
              <a:t>Telling the reader what they already know or what they do not need to know</a:t>
            </a:r>
          </a:p>
          <a:p>
            <a:pPr algn="just"/>
            <a:r>
              <a:rPr lang="en-US" dirty="0"/>
              <a:t>Exaggerating the importance of the work, or failing to make clear what research questions this paper is trying to answer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52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18002</TotalTime>
  <Words>1840</Words>
  <Application>Microsoft Macintosh PowerPoint</Application>
  <PresentationFormat>On-screen Show (4:3)</PresentationFormat>
  <Paragraphs>179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Open Sans</vt:lpstr>
      <vt:lpstr>Tahoma</vt:lpstr>
      <vt:lpstr>Wingdings</vt:lpstr>
      <vt:lpstr>TemplateBM</vt:lpstr>
      <vt:lpstr>The Introduction of Designing Research  Session 06</vt:lpstr>
      <vt:lpstr>Learning Outcomes</vt:lpstr>
      <vt:lpstr>Outline</vt:lpstr>
      <vt:lpstr>Structure and Organization</vt:lpstr>
      <vt:lpstr>Structure and Organization</vt:lpstr>
      <vt:lpstr>The Standard Structure of a Scientific Paper</vt:lpstr>
      <vt:lpstr>Introduction</vt:lpstr>
      <vt:lpstr>3 Phases in Introduction by Swales</vt:lpstr>
      <vt:lpstr>Common pitfalls in Writing an Introduction</vt:lpstr>
      <vt:lpstr>Method</vt:lpstr>
      <vt:lpstr>Common Pitfalls in Writing a Method</vt:lpstr>
      <vt:lpstr>Results and Discussion</vt:lpstr>
      <vt:lpstr>Common pitfalls in writing the results and discussion</vt:lpstr>
      <vt:lpstr>Conclusions</vt:lpstr>
      <vt:lpstr>Common pitfalls in writing the conclusion</vt:lpstr>
      <vt:lpstr>Abstract and Title</vt:lpstr>
      <vt:lpstr>Abstract (1)</vt:lpstr>
      <vt:lpstr>Abstract (2)</vt:lpstr>
      <vt:lpstr>Structured Abstracts</vt:lpstr>
      <vt:lpstr>Titles</vt:lpstr>
      <vt:lpstr>Example</vt:lpstr>
      <vt:lpstr>Example</vt:lpstr>
      <vt:lpstr>Impact of temperature and pressure on the simulated compositional uniformity of sputter-deposited aluminum alloys</vt:lpstr>
      <vt:lpstr>Keywords</vt:lpstr>
      <vt:lpstr>References</vt:lpstr>
      <vt:lpstr>In Class Assignment</vt:lpstr>
      <vt:lpstr>PowerPoint Presentation</vt:lpstr>
      <vt:lpstr>Thank you</vt:lpstr>
    </vt:vector>
  </TitlesOfParts>
  <Company>Bina Nusantara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DS_1</dc:title>
  <dc:creator>rwongso@binus.edu</dc:creator>
  <cp:lastModifiedBy>Hanry Ham</cp:lastModifiedBy>
  <cp:revision>136</cp:revision>
  <dcterms:created xsi:type="dcterms:W3CDTF">2009-07-15T08:07:45Z</dcterms:created>
  <dcterms:modified xsi:type="dcterms:W3CDTF">2019-12-21T09:10:43Z</dcterms:modified>
</cp:coreProperties>
</file>