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1" r:id="rId1"/>
  </p:sldMasterIdLst>
  <p:notesMasterIdLst>
    <p:notesMasterId r:id="rId25"/>
  </p:notesMasterIdLst>
  <p:handoutMasterIdLst>
    <p:handoutMasterId r:id="rId26"/>
  </p:handoutMasterIdLst>
  <p:sldIdLst>
    <p:sldId id="349" r:id="rId2"/>
    <p:sldId id="350" r:id="rId3"/>
    <p:sldId id="351" r:id="rId4"/>
    <p:sldId id="414" r:id="rId5"/>
    <p:sldId id="427" r:id="rId6"/>
    <p:sldId id="428" r:id="rId7"/>
    <p:sldId id="429" r:id="rId8"/>
    <p:sldId id="430" r:id="rId9"/>
    <p:sldId id="431" r:id="rId10"/>
    <p:sldId id="432" r:id="rId11"/>
    <p:sldId id="426" r:id="rId12"/>
    <p:sldId id="437" r:id="rId13"/>
    <p:sldId id="433" r:id="rId14"/>
    <p:sldId id="434" r:id="rId15"/>
    <p:sldId id="435" r:id="rId16"/>
    <p:sldId id="436" r:id="rId17"/>
    <p:sldId id="440" r:id="rId18"/>
    <p:sldId id="438" r:id="rId19"/>
    <p:sldId id="439" r:id="rId20"/>
    <p:sldId id="411" r:id="rId21"/>
    <p:sldId id="395" r:id="rId22"/>
    <p:sldId id="396" r:id="rId23"/>
    <p:sldId id="389" r:id="rId24"/>
  </p:sldIdLst>
  <p:sldSz cx="9144000" cy="6858000" type="screen4x3"/>
  <p:notesSz cx="6858000" cy="9144000"/>
  <p:defaultTextStyle>
    <a:defPPr>
      <a:defRPr lang="en-US"/>
    </a:defPPr>
    <a:lvl1pPr algn="l" rtl="0" fontAlgn="base">
      <a:spcBef>
        <a:spcPct val="0"/>
      </a:spcBef>
      <a:spcAft>
        <a:spcPct val="0"/>
      </a:spcAft>
      <a:defRPr sz="1200" kern="1200">
        <a:solidFill>
          <a:schemeClr val="tx1"/>
        </a:solidFill>
        <a:latin typeface="Arial" pitchFamily="34" charset="0"/>
        <a:ea typeface="+mn-ea"/>
        <a:cs typeface="+mn-cs"/>
      </a:defRPr>
    </a:lvl1pPr>
    <a:lvl2pPr marL="457200" algn="l" rtl="0" fontAlgn="base">
      <a:spcBef>
        <a:spcPct val="0"/>
      </a:spcBef>
      <a:spcAft>
        <a:spcPct val="0"/>
      </a:spcAft>
      <a:defRPr sz="1200" kern="1200">
        <a:solidFill>
          <a:schemeClr val="tx1"/>
        </a:solidFill>
        <a:latin typeface="Arial" pitchFamily="34" charset="0"/>
        <a:ea typeface="+mn-ea"/>
        <a:cs typeface="+mn-cs"/>
      </a:defRPr>
    </a:lvl2pPr>
    <a:lvl3pPr marL="914400" algn="l" rtl="0" fontAlgn="base">
      <a:spcBef>
        <a:spcPct val="0"/>
      </a:spcBef>
      <a:spcAft>
        <a:spcPct val="0"/>
      </a:spcAft>
      <a:defRPr sz="1200" kern="1200">
        <a:solidFill>
          <a:schemeClr val="tx1"/>
        </a:solidFill>
        <a:latin typeface="Arial" pitchFamily="34" charset="0"/>
        <a:ea typeface="+mn-ea"/>
        <a:cs typeface="+mn-cs"/>
      </a:defRPr>
    </a:lvl3pPr>
    <a:lvl4pPr marL="1371600" algn="l" rtl="0" fontAlgn="base">
      <a:spcBef>
        <a:spcPct val="0"/>
      </a:spcBef>
      <a:spcAft>
        <a:spcPct val="0"/>
      </a:spcAft>
      <a:defRPr sz="1200" kern="1200">
        <a:solidFill>
          <a:schemeClr val="tx1"/>
        </a:solidFill>
        <a:latin typeface="Arial" pitchFamily="34" charset="0"/>
        <a:ea typeface="+mn-ea"/>
        <a:cs typeface="+mn-cs"/>
      </a:defRPr>
    </a:lvl4pPr>
    <a:lvl5pPr marL="1828800" algn="l" rtl="0" fontAlgn="base">
      <a:spcBef>
        <a:spcPct val="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Arial" pitchFamily="34" charset="0"/>
        <a:ea typeface="+mn-ea"/>
        <a:cs typeface="+mn-cs"/>
      </a:defRPr>
    </a:lvl6pPr>
    <a:lvl7pPr marL="2743200" algn="l" defTabSz="914400" rtl="0" eaLnBrk="1" latinLnBrk="0" hangingPunct="1">
      <a:defRPr sz="1200" kern="1200">
        <a:solidFill>
          <a:schemeClr val="tx1"/>
        </a:solidFill>
        <a:latin typeface="Arial" pitchFamily="34" charset="0"/>
        <a:ea typeface="+mn-ea"/>
        <a:cs typeface="+mn-cs"/>
      </a:defRPr>
    </a:lvl7pPr>
    <a:lvl8pPr marL="3200400" algn="l" defTabSz="914400" rtl="0" eaLnBrk="1" latinLnBrk="0" hangingPunct="1">
      <a:defRPr sz="1200" kern="1200">
        <a:solidFill>
          <a:schemeClr val="tx1"/>
        </a:solidFill>
        <a:latin typeface="Arial" pitchFamily="34" charset="0"/>
        <a:ea typeface="+mn-ea"/>
        <a:cs typeface="+mn-cs"/>
      </a:defRPr>
    </a:lvl8pPr>
    <a:lvl9pPr marL="3657600" algn="l" defTabSz="914400" rtl="0" eaLnBrk="1" latinLnBrk="0" hangingPunct="1">
      <a:defRPr sz="1200"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9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18" autoAdjust="0"/>
    <p:restoredTop sz="94733"/>
  </p:normalViewPr>
  <p:slideViewPr>
    <p:cSldViewPr>
      <p:cViewPr varScale="1">
        <p:scale>
          <a:sx n="117" d="100"/>
          <a:sy n="117" d="100"/>
        </p:scale>
        <p:origin x="1144" y="1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126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latin typeface="Arial" charset="0"/>
              </a:defRPr>
            </a:lvl1pPr>
          </a:lstStyle>
          <a:p>
            <a:pPr>
              <a:defRPr/>
            </a:pPr>
            <a:endParaRPr lang="en-US"/>
          </a:p>
        </p:txBody>
      </p:sp>
      <p:sp>
        <p:nvSpPr>
          <p:cNvPr id="51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a:latin typeface="Arial" charset="0"/>
              </a:defRPr>
            </a:lvl1pPr>
          </a:lstStyle>
          <a:p>
            <a:pPr>
              <a:defRPr/>
            </a:pPr>
            <a:endParaRPr lang="en-US"/>
          </a:p>
        </p:txBody>
      </p:sp>
      <p:sp>
        <p:nvSpPr>
          <p:cNvPr id="51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a:latin typeface="Arial" charset="0"/>
              </a:defRPr>
            </a:lvl1pPr>
          </a:lstStyle>
          <a:p>
            <a:pPr>
              <a:defRPr/>
            </a:pPr>
            <a:endParaRPr lang="en-US"/>
          </a:p>
        </p:txBody>
      </p:sp>
      <p:sp>
        <p:nvSpPr>
          <p:cNvPr id="51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a:latin typeface="Arial" charset="0"/>
              </a:defRPr>
            </a:lvl1pPr>
          </a:lstStyle>
          <a:p>
            <a:pPr>
              <a:defRPr/>
            </a:pPr>
            <a:fld id="{93CB13A9-B817-47BC-BF28-44F1DAC0A9F3}" type="slidenum">
              <a:rPr lang="en-US"/>
              <a:pPr>
                <a:defRPr/>
              </a:pPr>
              <a:t>‹#›</a:t>
            </a:fld>
            <a:endParaRPr lang="en-US"/>
          </a:p>
        </p:txBody>
      </p:sp>
    </p:spTree>
    <p:extLst>
      <p:ext uri="{BB962C8B-B14F-4D97-AF65-F5344CB8AC3E}">
        <p14:creationId xmlns:p14="http://schemas.microsoft.com/office/powerpoint/2010/main" val="11134790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latin typeface="Arial" charset="0"/>
              </a:defRPr>
            </a:lvl1pPr>
          </a:lstStyle>
          <a:p>
            <a:pPr>
              <a:defRPr/>
            </a:pPr>
            <a:endParaRPr lang="en-US"/>
          </a:p>
        </p:txBody>
      </p:sp>
      <p:sp>
        <p:nvSpPr>
          <p:cNvPr id="337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a:latin typeface="Arial" charset="0"/>
              </a:defRPr>
            </a:lvl1pPr>
          </a:lstStyle>
          <a:p>
            <a:pPr>
              <a:defRPr/>
            </a:pPr>
            <a:endParaRPr lang="en-US"/>
          </a:p>
        </p:txBody>
      </p:sp>
      <p:sp>
        <p:nvSpPr>
          <p:cNvPr id="348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37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37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a:latin typeface="Arial" charset="0"/>
              </a:defRPr>
            </a:lvl1pPr>
          </a:lstStyle>
          <a:p>
            <a:pPr>
              <a:defRPr/>
            </a:pPr>
            <a:endParaRPr lang="en-US"/>
          </a:p>
        </p:txBody>
      </p:sp>
      <p:sp>
        <p:nvSpPr>
          <p:cNvPr id="337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a:latin typeface="Arial" charset="0"/>
              </a:defRPr>
            </a:lvl1pPr>
          </a:lstStyle>
          <a:p>
            <a:pPr>
              <a:defRPr/>
            </a:pPr>
            <a:fld id="{79AA5398-C5FC-44A4-BE40-14B7E609EB14}" type="slidenum">
              <a:rPr lang="en-US"/>
              <a:pPr>
                <a:defRPr/>
              </a:pPr>
              <a:t>‹#›</a:t>
            </a:fld>
            <a:endParaRPr lang="en-US"/>
          </a:p>
        </p:txBody>
      </p:sp>
    </p:spTree>
    <p:extLst>
      <p:ext uri="{BB962C8B-B14F-4D97-AF65-F5344CB8AC3E}">
        <p14:creationId xmlns:p14="http://schemas.microsoft.com/office/powerpoint/2010/main" val="23732873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 descr="Background 01.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2" y="4763"/>
            <a:ext cx="9139237" cy="646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p:nvSpPr>
        <p:spPr>
          <a:xfrm>
            <a:off x="1691679" y="1628800"/>
            <a:ext cx="7452319" cy="5229200"/>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ctrTitle" hasCustomPrompt="1"/>
          </p:nvPr>
        </p:nvSpPr>
        <p:spPr>
          <a:xfrm>
            <a:off x="1835696" y="2708920"/>
            <a:ext cx="7128792" cy="1470025"/>
          </a:xfrm>
        </p:spPr>
        <p:txBody>
          <a:bodyPr/>
          <a:lstStyle>
            <a:lvl1pPr eaLnBrk="1" hangingPunct="1">
              <a:defRPr sz="4400">
                <a:solidFill>
                  <a:schemeClr val="bg1"/>
                </a:solidFill>
              </a:defRPr>
            </a:lvl1pPr>
          </a:lstStyle>
          <a:p>
            <a:pPr eaLnBrk="1" hangingPunct="1"/>
            <a:r>
              <a:rPr lang="en-US" sz="3200" b="1" dirty="0">
                <a:solidFill>
                  <a:schemeClr val="bg1"/>
                </a:solidFill>
                <a:latin typeface="Open Sans" pitchFamily="-84" charset="0"/>
                <a:ea typeface="ＭＳ Ｐゴシック" pitchFamily="34" charset="-128"/>
              </a:rPr>
              <a:t>Headline Open Sans Bold 32pt</a:t>
            </a:r>
          </a:p>
        </p:txBody>
      </p:sp>
      <p:sp>
        <p:nvSpPr>
          <p:cNvPr id="3" name="Subtitle 2"/>
          <p:cNvSpPr>
            <a:spLocks noGrp="1"/>
          </p:cNvSpPr>
          <p:nvPr>
            <p:ph type="subTitle" idx="1"/>
          </p:nvPr>
        </p:nvSpPr>
        <p:spPr>
          <a:xfrm>
            <a:off x="2267744" y="4295527"/>
            <a:ext cx="6400800" cy="576064"/>
          </a:xfrm>
        </p:spPr>
        <p:txBody>
          <a:bodyPr>
            <a:normAutofit/>
          </a:bodyPr>
          <a:lstStyle>
            <a:lvl1pPr marL="0" indent="0" algn="ctr">
              <a:buNone/>
              <a:defRPr sz="2400">
                <a:solidFill>
                  <a:schemeClr val="bg1"/>
                </a:solidFill>
                <a:latin typeface="Open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d-ID" dirty="0"/>
          </a:p>
        </p:txBody>
      </p:sp>
      <p:sp>
        <p:nvSpPr>
          <p:cNvPr id="4" name="Date Placeholder 3"/>
          <p:cNvSpPr>
            <a:spLocks noGrp="1"/>
          </p:cNvSpPr>
          <p:nvPr>
            <p:ph type="dt" sz="half" idx="10"/>
          </p:nvPr>
        </p:nvSpPr>
        <p:spPr>
          <a:xfrm>
            <a:off x="457200" y="6453336"/>
            <a:ext cx="2133600" cy="365125"/>
          </a:xfrm>
        </p:spPr>
        <p:txBody>
          <a:bodyPr/>
          <a:lstStyle/>
          <a:p>
            <a:pPr>
              <a:defRPr/>
            </a:pPr>
            <a:fld id="{F735FE1A-7713-4D53-A503-60ED0D938C40}" type="datetime1">
              <a:rPr lang="en-US" smtClean="0"/>
              <a:pPr>
                <a:defRPr/>
              </a:pPr>
              <a:t>12/22/19</a:t>
            </a:fld>
            <a:r>
              <a:rPr lang="en-US"/>
              <a:t>Bina Nusantara University</a:t>
            </a:r>
          </a:p>
        </p:txBody>
      </p:sp>
      <p:sp>
        <p:nvSpPr>
          <p:cNvPr id="5" name="Footer Placeholder 4"/>
          <p:cNvSpPr>
            <a:spLocks noGrp="1"/>
          </p:cNvSpPr>
          <p:nvPr>
            <p:ph type="ftr" sz="quarter" idx="11"/>
          </p:nvPr>
        </p:nvSpPr>
        <p:spPr>
          <a:xfrm>
            <a:off x="3124200" y="6453336"/>
            <a:ext cx="2895600" cy="365125"/>
          </a:xfrm>
        </p:spPr>
        <p:txBody>
          <a:bodyPr/>
          <a:lstStyle/>
          <a:p>
            <a:pPr>
              <a:defRPr/>
            </a:pPr>
            <a:endParaRPr lang="en-US" dirty="0"/>
          </a:p>
        </p:txBody>
      </p:sp>
      <p:sp>
        <p:nvSpPr>
          <p:cNvPr id="6" name="Slide Number Placeholder 5"/>
          <p:cNvSpPr>
            <a:spLocks noGrp="1"/>
          </p:cNvSpPr>
          <p:nvPr>
            <p:ph type="sldNum" sz="quarter" idx="12"/>
          </p:nvPr>
        </p:nvSpPr>
        <p:spPr>
          <a:xfrm>
            <a:off x="6553200" y="6453336"/>
            <a:ext cx="2133600" cy="365125"/>
          </a:xfrm>
        </p:spPr>
        <p:txBody>
          <a:bodyPr/>
          <a:lstStyle/>
          <a:p>
            <a:pPr>
              <a:defRPr/>
            </a:pPr>
            <a:fld id="{B25C547B-6502-4305-AB1D-DC75BD8B95F2}" type="slidenum">
              <a:rPr lang="en-US" smtClean="0"/>
              <a:pPr>
                <a:defRPr/>
              </a:pPr>
              <a:t>‹#›</a:t>
            </a:fld>
            <a:endParaRPr lang="en-US"/>
          </a:p>
        </p:txBody>
      </p:sp>
    </p:spTree>
    <p:extLst>
      <p:ext uri="{BB962C8B-B14F-4D97-AF65-F5344CB8AC3E}">
        <p14:creationId xmlns:p14="http://schemas.microsoft.com/office/powerpoint/2010/main" val="2725141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NewBM">
    <p:spTree>
      <p:nvGrpSpPr>
        <p:cNvPr id="1" name=""/>
        <p:cNvGrpSpPr/>
        <p:nvPr/>
      </p:nvGrpSpPr>
      <p:grpSpPr>
        <a:xfrm>
          <a:off x="0" y="0"/>
          <a:ext cx="0" cy="0"/>
          <a:chOff x="0" y="0"/>
          <a:chExt cx="0" cy="0"/>
        </a:xfrm>
      </p:grpSpPr>
      <p:pic>
        <p:nvPicPr>
          <p:cNvPr id="7" name="Picture 1" descr="Background 02.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752600" y="1371600"/>
            <a:ext cx="6837114" cy="792088"/>
          </a:xfrm>
        </p:spPr>
        <p:txBody>
          <a:bodyPr>
            <a:normAutofit/>
          </a:bodyPr>
          <a:lstStyle>
            <a:lvl1pPr algn="ctr">
              <a:defRPr sz="3000" b="1">
                <a:solidFill>
                  <a:srgbClr val="0079B8"/>
                </a:solidFill>
                <a:latin typeface="Open Sans"/>
              </a:defRPr>
            </a:lvl1pPr>
          </a:lstStyle>
          <a:p>
            <a:r>
              <a:rPr lang="en-US"/>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pPr>
              <a:defRPr/>
            </a:pPr>
            <a:fld id="{D613A7DE-4529-4078-B095-609A054D8419}" type="datetime1">
              <a:rPr lang="en-US" smtClean="0"/>
              <a:pPr>
                <a:defRPr/>
              </a:pPr>
              <a:t>12/22/19</a:t>
            </a:fld>
            <a:r>
              <a:rPr lang="en-US"/>
              <a:t>Bina Nusantara University</a:t>
            </a:r>
          </a:p>
        </p:txBody>
      </p:sp>
      <p:sp>
        <p:nvSpPr>
          <p:cNvPr id="9" name="Footer Placeholder 4"/>
          <p:cNvSpPr>
            <a:spLocks noGrp="1"/>
          </p:cNvSpPr>
          <p:nvPr>
            <p:ph type="ftr" sz="quarter" idx="11"/>
          </p:nvPr>
        </p:nvSpPr>
        <p:spPr>
          <a:xfrm>
            <a:off x="3124200" y="6453336"/>
            <a:ext cx="2895600" cy="365125"/>
          </a:xfrm>
        </p:spPr>
        <p:txBody>
          <a:bodyPr/>
          <a:lstStyle/>
          <a:p>
            <a:pPr>
              <a:defRPr/>
            </a:pPr>
            <a:endParaRPr lang="en-US" dirty="0"/>
          </a:p>
        </p:txBody>
      </p:sp>
      <p:sp>
        <p:nvSpPr>
          <p:cNvPr id="10" name="Slide Number Placeholder 5"/>
          <p:cNvSpPr>
            <a:spLocks noGrp="1"/>
          </p:cNvSpPr>
          <p:nvPr>
            <p:ph type="sldNum" sz="quarter" idx="12"/>
          </p:nvPr>
        </p:nvSpPr>
        <p:spPr>
          <a:xfrm>
            <a:off x="6553200" y="6453336"/>
            <a:ext cx="2133600" cy="365125"/>
          </a:xfrm>
        </p:spPr>
        <p:txBody>
          <a:bodyPr/>
          <a:lstStyle/>
          <a:p>
            <a:pPr>
              <a:defRPr/>
            </a:pPr>
            <a:fld id="{21EF0E02-90DE-4DDF-8E9F-438205EAE6E1}" type="slidenum">
              <a:rPr lang="en-US" smtClean="0"/>
              <a:pPr>
                <a:defRPr/>
              </a:pPr>
              <a:t>‹#›</a:t>
            </a:fld>
            <a:endParaRPr lang="en-US"/>
          </a:p>
        </p:txBody>
      </p:sp>
      <p:sp>
        <p:nvSpPr>
          <p:cNvPr id="14" name="Content Placeholder 2"/>
          <p:cNvSpPr>
            <a:spLocks noGrp="1"/>
          </p:cNvSpPr>
          <p:nvPr>
            <p:ph idx="1"/>
          </p:nvPr>
        </p:nvSpPr>
        <p:spPr>
          <a:xfrm>
            <a:off x="914400" y="2286000"/>
            <a:ext cx="7848600" cy="3721596"/>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Tree>
    <p:extLst>
      <p:ext uri="{BB962C8B-B14F-4D97-AF65-F5344CB8AC3E}">
        <p14:creationId xmlns:p14="http://schemas.microsoft.com/office/powerpoint/2010/main" val="761869989"/>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1619672" y="2636912"/>
            <a:ext cx="3456384"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Content Placeholder 3"/>
          <p:cNvSpPr>
            <a:spLocks noGrp="1"/>
          </p:cNvSpPr>
          <p:nvPr>
            <p:ph sz="half" idx="2"/>
          </p:nvPr>
        </p:nvSpPr>
        <p:spPr>
          <a:xfrm>
            <a:off x="5148064" y="2636912"/>
            <a:ext cx="3538736"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5" name="Date Placeholder 4"/>
          <p:cNvSpPr>
            <a:spLocks noGrp="1"/>
          </p:cNvSpPr>
          <p:nvPr>
            <p:ph type="dt" sz="half" idx="10"/>
          </p:nvPr>
        </p:nvSpPr>
        <p:spPr/>
        <p:txBody>
          <a:bodyPr/>
          <a:lstStyle/>
          <a:p>
            <a:pPr>
              <a:defRPr/>
            </a:pPr>
            <a:fld id="{CD7BD76F-6914-4CF6-838D-B2233DFD55E0}" type="datetime1">
              <a:rPr lang="en-US" smtClean="0"/>
              <a:pPr>
                <a:defRPr/>
              </a:pPr>
              <a:t>12/22/19</a:t>
            </a:fld>
            <a:r>
              <a:rPr lang="en-US"/>
              <a:t>Bina Nusantara University</a:t>
            </a:r>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6267CA0D-3B9F-49E7-A5DF-A0D1B5CFE3C6}" type="slidenum">
              <a:rPr lang="en-US" smtClean="0"/>
              <a:pPr>
                <a:defRPr/>
              </a:pPr>
              <a:t>‹#›</a:t>
            </a:fld>
            <a:endParaRPr lang="en-US"/>
          </a:p>
        </p:txBody>
      </p:sp>
    </p:spTree>
    <p:extLst>
      <p:ext uri="{BB962C8B-B14F-4D97-AF65-F5344CB8AC3E}">
        <p14:creationId xmlns:p14="http://schemas.microsoft.com/office/powerpoint/2010/main" val="4016327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672" y="1484784"/>
            <a:ext cx="7067128" cy="1008112"/>
          </a:xfrm>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16196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19672" y="2708920"/>
            <a:ext cx="3456384" cy="3456384"/>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6" name="Content Placeholder 5"/>
          <p:cNvSpPr>
            <a:spLocks noGrp="1"/>
          </p:cNvSpPr>
          <p:nvPr>
            <p:ph sz="quarter" idx="4"/>
          </p:nvPr>
        </p:nvSpPr>
        <p:spPr>
          <a:xfrm>
            <a:off x="5220072" y="2708919"/>
            <a:ext cx="3466728" cy="3456385"/>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7" name="Date Placeholder 6"/>
          <p:cNvSpPr>
            <a:spLocks noGrp="1"/>
          </p:cNvSpPr>
          <p:nvPr>
            <p:ph type="dt" sz="half" idx="10"/>
          </p:nvPr>
        </p:nvSpPr>
        <p:spPr/>
        <p:txBody>
          <a:bodyPr/>
          <a:lstStyle/>
          <a:p>
            <a:pPr>
              <a:defRPr/>
            </a:pPr>
            <a:fld id="{068ADC5C-0CF0-404E-8B17-3EEF8544AE5E}" type="datetime1">
              <a:rPr lang="en-US" smtClean="0"/>
              <a:pPr>
                <a:defRPr/>
              </a:pPr>
              <a:t>12/22/19</a:t>
            </a:fld>
            <a:r>
              <a:rPr lang="en-US"/>
              <a:t>Bina Nusantara University</a:t>
            </a:r>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77757363-A6AD-4D3A-9425-B1C190F20FED}" type="slidenum">
              <a:rPr lang="en-US" smtClean="0"/>
              <a:pPr>
                <a:defRPr/>
              </a:pPr>
              <a:t>‹#›</a:t>
            </a:fld>
            <a:endParaRPr lang="en-US"/>
          </a:p>
        </p:txBody>
      </p:sp>
      <p:sp>
        <p:nvSpPr>
          <p:cNvPr id="10" name="Text Placeholder 2"/>
          <p:cNvSpPr>
            <a:spLocks noGrp="1"/>
          </p:cNvSpPr>
          <p:nvPr>
            <p:ph type="body" idx="13"/>
          </p:nvPr>
        </p:nvSpPr>
        <p:spPr>
          <a:xfrm>
            <a:off x="52200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1359855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pPr>
              <a:defRPr/>
            </a:pPr>
            <a:fld id="{CE890CFA-7BC8-4A8E-B035-833E05FB01B5}" type="datetime1">
              <a:rPr lang="en-US" smtClean="0"/>
              <a:pPr>
                <a:defRPr/>
              </a:pPr>
              <a:t>12/22/19</a:t>
            </a:fld>
            <a:r>
              <a:rPr lang="en-US"/>
              <a:t>Bina Nusantara University</a:t>
            </a:r>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E92F5638-D2E2-455B-9264-79AA7A6A399A}" type="slidenum">
              <a:rPr lang="en-US" smtClean="0"/>
              <a:pPr>
                <a:defRPr/>
              </a:pPr>
              <a:t>‹#›</a:t>
            </a:fld>
            <a:endParaRPr lang="en-US"/>
          </a:p>
        </p:txBody>
      </p:sp>
    </p:spTree>
    <p:extLst>
      <p:ext uri="{BB962C8B-B14F-4D97-AF65-F5344CB8AC3E}">
        <p14:creationId xmlns:p14="http://schemas.microsoft.com/office/powerpoint/2010/main" val="2435514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143000" y="1371600"/>
            <a:ext cx="7543800" cy="639688"/>
          </a:xfrm>
        </p:spPr>
        <p:txBody>
          <a:bodyPr>
            <a:normAutofit/>
          </a:bodyPr>
          <a:lstStyle>
            <a:lvl1pPr algn="ctr">
              <a:defRPr sz="3000" b="1">
                <a:solidFill>
                  <a:srgbClr val="0079B8"/>
                </a:solidFill>
                <a:latin typeface="Open Sans"/>
              </a:defRPr>
            </a:lvl1pPr>
          </a:lstStyle>
          <a:p>
            <a:r>
              <a:rPr lang="en-US" dirty="0"/>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0128E760-7C15-42F8-B051-F548DC2F0B0B}" type="datetime1">
              <a:rPr lang="id-ID" smtClean="0"/>
              <a:pPr/>
              <a:t>22/12/19</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dirty="0"/>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143000" y="2011288"/>
            <a:ext cx="7605464" cy="4458135"/>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d-ID" dirty="0"/>
          </a:p>
        </p:txBody>
      </p:sp>
    </p:spTree>
    <p:extLst>
      <p:ext uri="{BB962C8B-B14F-4D97-AF65-F5344CB8AC3E}">
        <p14:creationId xmlns:p14="http://schemas.microsoft.com/office/powerpoint/2010/main" val="2378275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143000" y="1371600"/>
            <a:ext cx="7543800" cy="639688"/>
          </a:xfrm>
        </p:spPr>
        <p:txBody>
          <a:bodyPr>
            <a:normAutofit/>
          </a:bodyPr>
          <a:lstStyle>
            <a:lvl1pPr algn="ctr">
              <a:defRPr sz="3000" b="1">
                <a:solidFill>
                  <a:srgbClr val="0079B8"/>
                </a:solidFill>
                <a:latin typeface="Open Sans"/>
              </a:defRPr>
            </a:lvl1pPr>
          </a:lstStyle>
          <a:p>
            <a:r>
              <a:rPr lang="en-US" dirty="0"/>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0128E760-7C15-42F8-B051-F548DC2F0B0B}" type="datetime1">
              <a:rPr lang="id-ID" smtClean="0"/>
              <a:pPr/>
              <a:t>22/12/19</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143000" y="2011288"/>
            <a:ext cx="7605464" cy="4458135"/>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d-ID" dirty="0"/>
          </a:p>
        </p:txBody>
      </p:sp>
    </p:spTree>
    <p:extLst>
      <p:ext uri="{BB962C8B-B14F-4D97-AF65-F5344CB8AC3E}">
        <p14:creationId xmlns:p14="http://schemas.microsoft.com/office/powerpoint/2010/main" val="59601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AD85F3-8FA0-41EA-AEFF-94C1C27209D7}" type="datetime1">
              <a:rPr lang="id-ID" smtClean="0"/>
              <a:pPr/>
              <a:t>22/12/19</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4763"/>
            <a:ext cx="9693629"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a:t>Click to edit Master title style</a:t>
            </a:r>
            <a:endParaRPr lang="id-ID"/>
          </a:p>
        </p:txBody>
      </p:sp>
    </p:spTree>
    <p:extLst>
      <p:ext uri="{BB962C8B-B14F-4D97-AF65-F5344CB8AC3E}">
        <p14:creationId xmlns:p14="http://schemas.microsoft.com/office/powerpoint/2010/main" val="2089445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 descr="Background 02.jpg"/>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0" y="4764"/>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Placeholder 1"/>
          <p:cNvSpPr>
            <a:spLocks noGrp="1"/>
          </p:cNvSpPr>
          <p:nvPr>
            <p:ph type="title"/>
          </p:nvPr>
        </p:nvSpPr>
        <p:spPr>
          <a:xfrm>
            <a:off x="1619672" y="1484784"/>
            <a:ext cx="7067128" cy="1143000"/>
          </a:xfrm>
          <a:prstGeom prst="rect">
            <a:avLst/>
          </a:prstGeom>
        </p:spPr>
        <p:txBody>
          <a:bodyPr vert="horz" lIns="91440" tIns="45720" rIns="91440" bIns="45720" rtlCol="0" anchor="ctr">
            <a:normAutofit/>
          </a:bodyPr>
          <a:lstStyle/>
          <a:p>
            <a:r>
              <a:rPr lang="en-US"/>
              <a:t>Click to edit Master title style</a:t>
            </a:r>
            <a:endParaRPr lang="id-ID" dirty="0"/>
          </a:p>
        </p:txBody>
      </p:sp>
      <p:sp>
        <p:nvSpPr>
          <p:cNvPr id="3" name="Text Placeholder 2"/>
          <p:cNvSpPr>
            <a:spLocks noGrp="1"/>
          </p:cNvSpPr>
          <p:nvPr>
            <p:ph type="body" idx="1"/>
          </p:nvPr>
        </p:nvSpPr>
        <p:spPr>
          <a:xfrm>
            <a:off x="1619672" y="2636912"/>
            <a:ext cx="7067128" cy="34892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2"/>
          </p:nvPr>
        </p:nvSpPr>
        <p:spPr>
          <a:xfrm>
            <a:off x="457200" y="645333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D613A7DE-4529-4078-B095-609A054D8419}" type="datetime1">
              <a:rPr lang="en-US" smtClean="0"/>
              <a:pPr>
                <a:defRPr/>
              </a:pPr>
              <a:t>12/22/19</a:t>
            </a:fld>
            <a:r>
              <a:rPr lang="en-US"/>
              <a:t>Bina Nusantara University</a:t>
            </a:r>
          </a:p>
        </p:txBody>
      </p:sp>
      <p:sp>
        <p:nvSpPr>
          <p:cNvPr id="5" name="Footer Placeholder 4"/>
          <p:cNvSpPr>
            <a:spLocks noGrp="1"/>
          </p:cNvSpPr>
          <p:nvPr>
            <p:ph type="ftr" sz="quarter" idx="3"/>
          </p:nvPr>
        </p:nvSpPr>
        <p:spPr>
          <a:xfrm>
            <a:off x="3124200" y="645333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a:xfrm>
            <a:off x="6553200" y="645333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21EF0E02-90DE-4DDF-8E9F-438205EAE6E1}" type="slidenum">
              <a:rPr lang="en-US" smtClean="0"/>
              <a:pPr>
                <a:defRPr/>
              </a:pPr>
              <a:t>‹#›</a:t>
            </a:fld>
            <a:endParaRPr lang="en-US"/>
          </a:p>
        </p:txBody>
      </p:sp>
    </p:spTree>
    <p:extLst>
      <p:ext uri="{BB962C8B-B14F-4D97-AF65-F5344CB8AC3E}">
        <p14:creationId xmlns:p14="http://schemas.microsoft.com/office/powerpoint/2010/main" val="2818913940"/>
      </p:ext>
    </p:extLst>
  </p:cSld>
  <p:clrMap bg1="lt1" tx1="dk1" bg2="lt2" tx2="dk2" accent1="accent1" accent2="accent2" accent3="accent3" accent4="accent4" accent5="accent5" accent6="accent6" hlink="hlink" folHlink="folHlink"/>
  <p:sldLayoutIdLst>
    <p:sldLayoutId id="2147484092" r:id="rId1"/>
    <p:sldLayoutId id="2147484093" r:id="rId2"/>
    <p:sldLayoutId id="2147484094" r:id="rId3"/>
    <p:sldLayoutId id="2147484095" r:id="rId4"/>
    <p:sldLayoutId id="2147484096" r:id="rId5"/>
    <p:sldLayoutId id="2147484099" r:id="rId6"/>
    <p:sldLayoutId id="2147484100" r:id="rId7"/>
    <p:sldLayoutId id="2147484101" r:id="rId8"/>
  </p:sldLayoutIdLst>
  <p:hf hdr="0" dt="0"/>
  <p:txStyles>
    <p:titleStyle>
      <a:lvl1pPr algn="ctr" defTabSz="914400" rtl="0" eaLnBrk="1" latinLnBrk="0" hangingPunct="1">
        <a:spcBef>
          <a:spcPct val="0"/>
        </a:spcBef>
        <a:buNone/>
        <a:defRPr sz="3000" b="1" kern="1200">
          <a:solidFill>
            <a:srgbClr val="0079B8"/>
          </a:solidFill>
          <a:latin typeface="Open Sans"/>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173735F-2667-4028-B606-D96AABD86FDB}" type="slidenum">
              <a:rPr lang="id-ID" smtClean="0"/>
              <a:pPr/>
              <a:t>1</a:t>
            </a:fld>
            <a:endParaRPr lang="id-ID"/>
          </a:p>
        </p:txBody>
      </p:sp>
      <p:sp>
        <p:nvSpPr>
          <p:cNvPr id="11" name="Rectangle 6"/>
          <p:cNvSpPr>
            <a:spLocks noGrp="1" noChangeArrowheads="1"/>
          </p:cNvSpPr>
          <p:nvPr>
            <p:ph type="ctrTitle"/>
          </p:nvPr>
        </p:nvSpPr>
        <p:spPr>
          <a:xfrm>
            <a:off x="1676400" y="3352800"/>
            <a:ext cx="7467600" cy="2384425"/>
          </a:xfrm>
          <a:noFill/>
        </p:spPr>
        <p:txBody>
          <a:bodyPr>
            <a:normAutofit fontScale="90000"/>
          </a:bodyPr>
          <a:lstStyle/>
          <a:p>
            <a:r>
              <a:rPr lang="en-US" sz="4000" dirty="0"/>
              <a:t>Language, Style, Figures and Tables</a:t>
            </a:r>
            <a:br>
              <a:rPr lang="en-AU" dirty="0">
                <a:solidFill>
                  <a:schemeClr val="bg1"/>
                </a:solidFill>
                <a:latin typeface="Tahoma" panose="020B0604030504040204" pitchFamily="34" charset="0"/>
                <a:ea typeface="Tahoma" panose="020B0604030504040204" pitchFamily="34" charset="0"/>
                <a:cs typeface="Tahoma" panose="020B0604030504040204" pitchFamily="34" charset="0"/>
              </a:rPr>
            </a:br>
            <a:br>
              <a:rPr lang="en-AU"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2800" dirty="0">
                <a:solidFill>
                  <a:schemeClr val="bg1"/>
                </a:solidFill>
                <a:latin typeface="Tahoma" panose="020B0604030504040204" pitchFamily="34" charset="0"/>
                <a:ea typeface="Tahoma" panose="020B0604030504040204" pitchFamily="34" charset="0"/>
                <a:cs typeface="Tahoma" panose="020B0604030504040204" pitchFamily="34" charset="0"/>
              </a:rPr>
              <a:t>Session 08</a:t>
            </a:r>
          </a:p>
        </p:txBody>
      </p:sp>
      <p:sp>
        <p:nvSpPr>
          <p:cNvPr id="5" name="Rectangle 7">
            <a:extLst>
              <a:ext uri="{FF2B5EF4-FFF2-40B4-BE49-F238E27FC236}">
                <a16:creationId xmlns:a16="http://schemas.microsoft.com/office/drawing/2014/main" id="{20E2BB45-3A23-4211-9019-2D13A462E547}"/>
              </a:ext>
            </a:extLst>
          </p:cNvPr>
          <p:cNvSpPr>
            <a:spLocks noChangeArrowheads="1"/>
          </p:cNvSpPr>
          <p:nvPr/>
        </p:nvSpPr>
        <p:spPr bwMode="auto">
          <a:xfrm>
            <a:off x="1766887" y="1676400"/>
            <a:ext cx="7072313" cy="935038"/>
          </a:xfrm>
          <a:prstGeom prst="rect">
            <a:avLst/>
          </a:prstGeom>
          <a:noFill/>
          <a:ln w="9525">
            <a:noFill/>
            <a:miter lim="800000"/>
            <a:headEnd/>
            <a:tailEnd/>
          </a:ln>
        </p:spPr>
        <p:txBody>
          <a:bodyPr/>
          <a:lstStyle/>
          <a:p>
            <a:pPr>
              <a:spcBef>
                <a:spcPct val="20000"/>
              </a:spcBef>
              <a:tabLst>
                <a:tab pos="1320800" algn="l"/>
                <a:tab pos="2054225" algn="l"/>
              </a:tabLst>
            </a:pP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Course			: COMP6575 – Research</a:t>
            </a:r>
            <a:b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 			  Topics in Computer Science</a:t>
            </a:r>
          </a:p>
          <a:p>
            <a:pPr>
              <a:spcBef>
                <a:spcPct val="20000"/>
              </a:spcBef>
              <a:tabLst>
                <a:tab pos="1320800" algn="l"/>
                <a:tab pos="2054225" algn="l"/>
              </a:tabLst>
            </a:pP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Effective Period	: December 2019</a:t>
            </a:r>
            <a:endParaRPr lang="en-US" sz="1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179451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0DAF6-8B38-3F4A-A5CB-2DDB92F62B1C}"/>
              </a:ext>
            </a:extLst>
          </p:cNvPr>
          <p:cNvSpPr>
            <a:spLocks noGrp="1"/>
          </p:cNvSpPr>
          <p:nvPr>
            <p:ph type="title"/>
          </p:nvPr>
        </p:nvSpPr>
        <p:spPr/>
        <p:txBody>
          <a:bodyPr/>
          <a:lstStyle/>
          <a:p>
            <a:r>
              <a:rPr lang="en-US" dirty="0"/>
              <a:t>Thought and Language</a:t>
            </a:r>
          </a:p>
        </p:txBody>
      </p:sp>
      <p:sp>
        <p:nvSpPr>
          <p:cNvPr id="3" name="Footer Placeholder 2">
            <a:extLst>
              <a:ext uri="{FF2B5EF4-FFF2-40B4-BE49-F238E27FC236}">
                <a16:creationId xmlns:a16="http://schemas.microsoft.com/office/drawing/2014/main" id="{DF03FA8D-DEF6-9E42-8484-65B7C4C139B1}"/>
              </a:ext>
            </a:extLst>
          </p:cNvPr>
          <p:cNvSpPr>
            <a:spLocks noGrp="1"/>
          </p:cNvSpPr>
          <p:nvPr>
            <p:ph type="ftr" sz="quarter" idx="11"/>
          </p:nvPr>
        </p:nvSpPr>
        <p:spPr/>
        <p:txBody>
          <a:bodyPr/>
          <a:lstStyle/>
          <a:p>
            <a:endParaRPr lang="id-ID" dirty="0"/>
          </a:p>
        </p:txBody>
      </p:sp>
      <p:sp>
        <p:nvSpPr>
          <p:cNvPr id="4" name="Slide Number Placeholder 3">
            <a:extLst>
              <a:ext uri="{FF2B5EF4-FFF2-40B4-BE49-F238E27FC236}">
                <a16:creationId xmlns:a16="http://schemas.microsoft.com/office/drawing/2014/main" id="{D6D002CF-4DA5-9041-AFDE-6519B0203171}"/>
              </a:ext>
            </a:extLst>
          </p:cNvPr>
          <p:cNvSpPr>
            <a:spLocks noGrp="1"/>
          </p:cNvSpPr>
          <p:nvPr>
            <p:ph type="sldNum" sz="quarter" idx="12"/>
          </p:nvPr>
        </p:nvSpPr>
        <p:spPr/>
        <p:txBody>
          <a:bodyPr/>
          <a:lstStyle/>
          <a:p>
            <a:fld id="{F173735F-2667-4028-B606-D96AABD86FDB}" type="slidenum">
              <a:rPr lang="id-ID" smtClean="0"/>
              <a:pPr/>
              <a:t>10</a:t>
            </a:fld>
            <a:endParaRPr lang="id-ID"/>
          </a:p>
        </p:txBody>
      </p:sp>
      <p:sp>
        <p:nvSpPr>
          <p:cNvPr id="5" name="Content Placeholder 4">
            <a:extLst>
              <a:ext uri="{FF2B5EF4-FFF2-40B4-BE49-F238E27FC236}">
                <a16:creationId xmlns:a16="http://schemas.microsoft.com/office/drawing/2014/main" id="{CE1B8426-ED6E-4848-AABD-F32802FCF7B1}"/>
              </a:ext>
            </a:extLst>
          </p:cNvPr>
          <p:cNvSpPr>
            <a:spLocks noGrp="1"/>
          </p:cNvSpPr>
          <p:nvPr>
            <p:ph idx="1"/>
          </p:nvPr>
        </p:nvSpPr>
        <p:spPr/>
        <p:txBody>
          <a:bodyPr/>
          <a:lstStyle/>
          <a:p>
            <a:pPr algn="just"/>
            <a:r>
              <a:rPr lang="en-US" dirty="0"/>
              <a:t>There are no thoughts in the writer’s head that cannot be adequately expressed and understood with the right choice of words.</a:t>
            </a:r>
          </a:p>
          <a:p>
            <a:pPr algn="just"/>
            <a:r>
              <a:rPr lang="en-US" dirty="0"/>
              <a:t>Language (including mathematics notation) is fully up to the task of representing even the most complex concepts with accuracy and precision.</a:t>
            </a:r>
          </a:p>
        </p:txBody>
      </p:sp>
    </p:spTree>
    <p:extLst>
      <p:ext uri="{BB962C8B-B14F-4D97-AF65-F5344CB8AC3E}">
        <p14:creationId xmlns:p14="http://schemas.microsoft.com/office/powerpoint/2010/main" val="3158036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3ECC206-21C1-8E4E-AC39-98F10347ABFA}"/>
              </a:ext>
            </a:extLst>
          </p:cNvPr>
          <p:cNvSpPr>
            <a:spLocks noGrp="1"/>
          </p:cNvSpPr>
          <p:nvPr>
            <p:ph type="ftr" sz="quarter" idx="11"/>
          </p:nvPr>
        </p:nvSpPr>
        <p:spPr/>
        <p:txBody>
          <a:bodyPr/>
          <a:lstStyle/>
          <a:p>
            <a:endParaRPr lang="id-ID"/>
          </a:p>
        </p:txBody>
      </p:sp>
      <p:sp>
        <p:nvSpPr>
          <p:cNvPr id="3" name="Slide Number Placeholder 2">
            <a:extLst>
              <a:ext uri="{FF2B5EF4-FFF2-40B4-BE49-F238E27FC236}">
                <a16:creationId xmlns:a16="http://schemas.microsoft.com/office/drawing/2014/main" id="{ADD77EB8-8974-CF4A-A242-E05B93994DE8}"/>
              </a:ext>
            </a:extLst>
          </p:cNvPr>
          <p:cNvSpPr>
            <a:spLocks noGrp="1"/>
          </p:cNvSpPr>
          <p:nvPr>
            <p:ph type="sldNum" sz="quarter" idx="12"/>
          </p:nvPr>
        </p:nvSpPr>
        <p:spPr/>
        <p:txBody>
          <a:bodyPr/>
          <a:lstStyle/>
          <a:p>
            <a:fld id="{F173735F-2667-4028-B606-D96AABD86FDB}" type="slidenum">
              <a:rPr lang="id-ID" smtClean="0"/>
              <a:pPr/>
              <a:t>11</a:t>
            </a:fld>
            <a:endParaRPr lang="id-ID"/>
          </a:p>
        </p:txBody>
      </p:sp>
      <p:sp>
        <p:nvSpPr>
          <p:cNvPr id="4" name="Title 3">
            <a:extLst>
              <a:ext uri="{FF2B5EF4-FFF2-40B4-BE49-F238E27FC236}">
                <a16:creationId xmlns:a16="http://schemas.microsoft.com/office/drawing/2014/main" id="{3A373B6F-8F1B-3949-B69B-ACA699C1B744}"/>
              </a:ext>
            </a:extLst>
          </p:cNvPr>
          <p:cNvSpPr>
            <a:spLocks noGrp="1"/>
          </p:cNvSpPr>
          <p:nvPr>
            <p:ph type="title"/>
          </p:nvPr>
        </p:nvSpPr>
        <p:spPr/>
        <p:txBody>
          <a:bodyPr/>
          <a:lstStyle/>
          <a:p>
            <a:r>
              <a:rPr lang="en-US" dirty="0"/>
              <a:t>Figures and Tables</a:t>
            </a:r>
          </a:p>
        </p:txBody>
      </p:sp>
    </p:spTree>
    <p:extLst>
      <p:ext uri="{BB962C8B-B14F-4D97-AF65-F5344CB8AC3E}">
        <p14:creationId xmlns:p14="http://schemas.microsoft.com/office/powerpoint/2010/main" val="3394642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C316FD4-0996-0B4D-B07F-B716953B29DB}"/>
              </a:ext>
            </a:extLst>
          </p:cNvPr>
          <p:cNvSpPr>
            <a:spLocks noGrp="1"/>
          </p:cNvSpPr>
          <p:nvPr>
            <p:ph type="ftr" sz="quarter" idx="11"/>
          </p:nvPr>
        </p:nvSpPr>
        <p:spPr/>
        <p:txBody>
          <a:bodyPr/>
          <a:lstStyle/>
          <a:p>
            <a:endParaRPr lang="id-ID"/>
          </a:p>
        </p:txBody>
      </p:sp>
      <p:sp>
        <p:nvSpPr>
          <p:cNvPr id="3" name="Slide Number Placeholder 2">
            <a:extLst>
              <a:ext uri="{FF2B5EF4-FFF2-40B4-BE49-F238E27FC236}">
                <a16:creationId xmlns:a16="http://schemas.microsoft.com/office/drawing/2014/main" id="{618EEBD4-1B3C-FB4B-94A6-2E607D3721B7}"/>
              </a:ext>
            </a:extLst>
          </p:cNvPr>
          <p:cNvSpPr>
            <a:spLocks noGrp="1"/>
          </p:cNvSpPr>
          <p:nvPr>
            <p:ph type="sldNum" sz="quarter" idx="12"/>
          </p:nvPr>
        </p:nvSpPr>
        <p:spPr/>
        <p:txBody>
          <a:bodyPr/>
          <a:lstStyle/>
          <a:p>
            <a:fld id="{F173735F-2667-4028-B606-D96AABD86FDB}" type="slidenum">
              <a:rPr lang="id-ID" smtClean="0"/>
              <a:pPr/>
              <a:t>12</a:t>
            </a:fld>
            <a:endParaRPr lang="id-ID"/>
          </a:p>
        </p:txBody>
      </p:sp>
      <p:sp>
        <p:nvSpPr>
          <p:cNvPr id="4" name="Title 3">
            <a:extLst>
              <a:ext uri="{FF2B5EF4-FFF2-40B4-BE49-F238E27FC236}">
                <a16:creationId xmlns:a16="http://schemas.microsoft.com/office/drawing/2014/main" id="{63CED690-6B60-B240-8021-F708DDC375F4}"/>
              </a:ext>
            </a:extLst>
          </p:cNvPr>
          <p:cNvSpPr>
            <a:spLocks noGrp="1"/>
          </p:cNvSpPr>
          <p:nvPr>
            <p:ph type="title"/>
          </p:nvPr>
        </p:nvSpPr>
        <p:spPr/>
        <p:txBody>
          <a:bodyPr/>
          <a:lstStyle/>
          <a:p>
            <a:r>
              <a:rPr lang="en-US" dirty="0"/>
              <a:t>Figures</a:t>
            </a:r>
          </a:p>
        </p:txBody>
      </p:sp>
    </p:spTree>
    <p:extLst>
      <p:ext uri="{BB962C8B-B14F-4D97-AF65-F5344CB8AC3E}">
        <p14:creationId xmlns:p14="http://schemas.microsoft.com/office/powerpoint/2010/main" val="1366214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0DAF6-8B38-3F4A-A5CB-2DDB92F62B1C}"/>
              </a:ext>
            </a:extLst>
          </p:cNvPr>
          <p:cNvSpPr>
            <a:spLocks noGrp="1"/>
          </p:cNvSpPr>
          <p:nvPr>
            <p:ph type="title"/>
          </p:nvPr>
        </p:nvSpPr>
        <p:spPr/>
        <p:txBody>
          <a:bodyPr/>
          <a:lstStyle/>
          <a:p>
            <a:r>
              <a:rPr lang="en-US" dirty="0"/>
              <a:t>The Goals of Using Figures</a:t>
            </a:r>
          </a:p>
        </p:txBody>
      </p:sp>
      <p:sp>
        <p:nvSpPr>
          <p:cNvPr id="3" name="Footer Placeholder 2">
            <a:extLst>
              <a:ext uri="{FF2B5EF4-FFF2-40B4-BE49-F238E27FC236}">
                <a16:creationId xmlns:a16="http://schemas.microsoft.com/office/drawing/2014/main" id="{DF03FA8D-DEF6-9E42-8484-65B7C4C139B1}"/>
              </a:ext>
            </a:extLst>
          </p:cNvPr>
          <p:cNvSpPr>
            <a:spLocks noGrp="1"/>
          </p:cNvSpPr>
          <p:nvPr>
            <p:ph type="ftr" sz="quarter" idx="11"/>
          </p:nvPr>
        </p:nvSpPr>
        <p:spPr/>
        <p:txBody>
          <a:bodyPr/>
          <a:lstStyle/>
          <a:p>
            <a:endParaRPr lang="id-ID" dirty="0"/>
          </a:p>
        </p:txBody>
      </p:sp>
      <p:sp>
        <p:nvSpPr>
          <p:cNvPr id="4" name="Slide Number Placeholder 3">
            <a:extLst>
              <a:ext uri="{FF2B5EF4-FFF2-40B4-BE49-F238E27FC236}">
                <a16:creationId xmlns:a16="http://schemas.microsoft.com/office/drawing/2014/main" id="{D6D002CF-4DA5-9041-AFDE-6519B0203171}"/>
              </a:ext>
            </a:extLst>
          </p:cNvPr>
          <p:cNvSpPr>
            <a:spLocks noGrp="1"/>
          </p:cNvSpPr>
          <p:nvPr>
            <p:ph type="sldNum" sz="quarter" idx="12"/>
          </p:nvPr>
        </p:nvSpPr>
        <p:spPr/>
        <p:txBody>
          <a:bodyPr/>
          <a:lstStyle/>
          <a:p>
            <a:fld id="{F173735F-2667-4028-B606-D96AABD86FDB}" type="slidenum">
              <a:rPr lang="id-ID" smtClean="0"/>
              <a:pPr/>
              <a:t>13</a:t>
            </a:fld>
            <a:endParaRPr lang="id-ID"/>
          </a:p>
        </p:txBody>
      </p:sp>
      <p:sp>
        <p:nvSpPr>
          <p:cNvPr id="5" name="Content Placeholder 4">
            <a:extLst>
              <a:ext uri="{FF2B5EF4-FFF2-40B4-BE49-F238E27FC236}">
                <a16:creationId xmlns:a16="http://schemas.microsoft.com/office/drawing/2014/main" id="{CE1B8426-ED6E-4848-AABD-F32802FCF7B1}"/>
              </a:ext>
            </a:extLst>
          </p:cNvPr>
          <p:cNvSpPr>
            <a:spLocks noGrp="1"/>
          </p:cNvSpPr>
          <p:nvPr>
            <p:ph idx="1"/>
          </p:nvPr>
        </p:nvSpPr>
        <p:spPr/>
        <p:txBody>
          <a:bodyPr/>
          <a:lstStyle/>
          <a:p>
            <a:pPr algn="just"/>
            <a:r>
              <a:rPr lang="en-US" dirty="0"/>
              <a:t>As a form of communication, figures (and in particular, the graphical display of quantitative data) are uniquely suited to conveying information from complex data sets quickly and effectively.</a:t>
            </a:r>
          </a:p>
          <a:p>
            <a:pPr algn="just"/>
            <a:r>
              <a:rPr lang="en-US" dirty="0"/>
              <a:t>Graphs take advantage of the magnificent power of the human brain to recognize visual/spatial pattern and to quickly change focus from the big picture to small details.</a:t>
            </a:r>
          </a:p>
          <a:p>
            <a:pPr algn="just"/>
            <a:r>
              <a:rPr lang="en-US" dirty="0"/>
              <a:t>Graphs are extremely popular in scientific literature for the simple reason that they work so well.</a:t>
            </a:r>
          </a:p>
          <a:p>
            <a:pPr algn="just"/>
            <a:r>
              <a:rPr lang="en-US" dirty="0"/>
              <a:t>But like all the forms of communication, graphics can be used to explain and clarify but also to confuse or deceive.</a:t>
            </a:r>
          </a:p>
        </p:txBody>
      </p:sp>
    </p:spTree>
    <p:extLst>
      <p:ext uri="{BB962C8B-B14F-4D97-AF65-F5344CB8AC3E}">
        <p14:creationId xmlns:p14="http://schemas.microsoft.com/office/powerpoint/2010/main" val="4269430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FB598-0262-CE4A-AD56-9EC58852A278}"/>
              </a:ext>
            </a:extLst>
          </p:cNvPr>
          <p:cNvSpPr>
            <a:spLocks noGrp="1"/>
          </p:cNvSpPr>
          <p:nvPr>
            <p:ph type="title"/>
          </p:nvPr>
        </p:nvSpPr>
        <p:spPr/>
        <p:txBody>
          <a:bodyPr>
            <a:normAutofit fontScale="90000"/>
          </a:bodyPr>
          <a:lstStyle/>
          <a:p>
            <a:r>
              <a:rPr lang="en-US" dirty="0"/>
              <a:t>Important Goals of Using Graphics for Communication in a Scientific Publication</a:t>
            </a:r>
          </a:p>
        </p:txBody>
      </p:sp>
      <p:sp>
        <p:nvSpPr>
          <p:cNvPr id="3" name="Footer Placeholder 2">
            <a:extLst>
              <a:ext uri="{FF2B5EF4-FFF2-40B4-BE49-F238E27FC236}">
                <a16:creationId xmlns:a16="http://schemas.microsoft.com/office/drawing/2014/main" id="{E557E27B-9D0D-EB41-AEBA-888EF9C93FB9}"/>
              </a:ext>
            </a:extLst>
          </p:cNvPr>
          <p:cNvSpPr>
            <a:spLocks noGrp="1"/>
          </p:cNvSpPr>
          <p:nvPr>
            <p:ph type="ftr" sz="quarter" idx="11"/>
          </p:nvPr>
        </p:nvSpPr>
        <p:spPr/>
        <p:txBody>
          <a:bodyPr/>
          <a:lstStyle/>
          <a:p>
            <a:endParaRPr lang="id-ID" dirty="0"/>
          </a:p>
        </p:txBody>
      </p:sp>
      <p:sp>
        <p:nvSpPr>
          <p:cNvPr id="4" name="Slide Number Placeholder 3">
            <a:extLst>
              <a:ext uri="{FF2B5EF4-FFF2-40B4-BE49-F238E27FC236}">
                <a16:creationId xmlns:a16="http://schemas.microsoft.com/office/drawing/2014/main" id="{1A3C5D88-969D-4145-A995-D135EA627B28}"/>
              </a:ext>
            </a:extLst>
          </p:cNvPr>
          <p:cNvSpPr>
            <a:spLocks noGrp="1"/>
          </p:cNvSpPr>
          <p:nvPr>
            <p:ph type="sldNum" sz="quarter" idx="12"/>
          </p:nvPr>
        </p:nvSpPr>
        <p:spPr/>
        <p:txBody>
          <a:bodyPr/>
          <a:lstStyle/>
          <a:p>
            <a:fld id="{F173735F-2667-4028-B606-D96AABD86FDB}" type="slidenum">
              <a:rPr lang="id-ID" smtClean="0"/>
              <a:pPr/>
              <a:t>14</a:t>
            </a:fld>
            <a:endParaRPr lang="id-ID"/>
          </a:p>
        </p:txBody>
      </p:sp>
      <p:sp>
        <p:nvSpPr>
          <p:cNvPr id="5" name="Content Placeholder 4">
            <a:extLst>
              <a:ext uri="{FF2B5EF4-FFF2-40B4-BE49-F238E27FC236}">
                <a16:creationId xmlns:a16="http://schemas.microsoft.com/office/drawing/2014/main" id="{70833E62-BD40-CE49-BDD2-5E2602A20A48}"/>
              </a:ext>
            </a:extLst>
          </p:cNvPr>
          <p:cNvSpPr>
            <a:spLocks noGrp="1"/>
          </p:cNvSpPr>
          <p:nvPr>
            <p:ph idx="1"/>
          </p:nvPr>
        </p:nvSpPr>
        <p:spPr/>
        <p:txBody>
          <a:bodyPr/>
          <a:lstStyle/>
          <a:p>
            <a:pPr algn="just"/>
            <a:r>
              <a:rPr lang="en-US" dirty="0"/>
              <a:t>Document the data (a graph is often the only place the data get published)</a:t>
            </a:r>
          </a:p>
          <a:p>
            <a:pPr algn="just"/>
            <a:r>
              <a:rPr lang="en-US" dirty="0"/>
              <a:t>Make comparisons (Such as displaying trends)</a:t>
            </a:r>
          </a:p>
          <a:p>
            <a:pPr algn="just"/>
            <a:r>
              <a:rPr lang="en-US" dirty="0"/>
              <a:t>Allow for inferences of cause and effect</a:t>
            </a:r>
          </a:p>
          <a:p>
            <a:pPr algn="just"/>
            <a:r>
              <a:rPr lang="en-US" dirty="0"/>
              <a:t>Tell a story, or at least be an integral part of the tale; and</a:t>
            </a:r>
          </a:p>
          <a:p>
            <a:pPr algn="just"/>
            <a:r>
              <a:rPr lang="en-US" dirty="0"/>
              <a:t>Integrate with the text to enhance the overall communication of the paper</a:t>
            </a:r>
          </a:p>
        </p:txBody>
      </p:sp>
    </p:spTree>
    <p:extLst>
      <p:ext uri="{BB962C8B-B14F-4D97-AF65-F5344CB8AC3E}">
        <p14:creationId xmlns:p14="http://schemas.microsoft.com/office/powerpoint/2010/main" val="922434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F3916-424F-D949-B6D7-1A043EC8BEDC}"/>
              </a:ext>
            </a:extLst>
          </p:cNvPr>
          <p:cNvSpPr>
            <a:spLocks noGrp="1"/>
          </p:cNvSpPr>
          <p:nvPr>
            <p:ph type="title"/>
          </p:nvPr>
        </p:nvSpPr>
        <p:spPr/>
        <p:txBody>
          <a:bodyPr/>
          <a:lstStyle/>
          <a:p>
            <a:r>
              <a:rPr lang="en-US" dirty="0"/>
              <a:t>Graphs</a:t>
            </a:r>
          </a:p>
        </p:txBody>
      </p:sp>
      <p:sp>
        <p:nvSpPr>
          <p:cNvPr id="3" name="Footer Placeholder 2">
            <a:extLst>
              <a:ext uri="{FF2B5EF4-FFF2-40B4-BE49-F238E27FC236}">
                <a16:creationId xmlns:a16="http://schemas.microsoft.com/office/drawing/2014/main" id="{79E03F79-D9DF-2340-BDD0-A6E77C64932E}"/>
              </a:ext>
            </a:extLst>
          </p:cNvPr>
          <p:cNvSpPr>
            <a:spLocks noGrp="1"/>
          </p:cNvSpPr>
          <p:nvPr>
            <p:ph type="ftr" sz="quarter" idx="11"/>
          </p:nvPr>
        </p:nvSpPr>
        <p:spPr/>
        <p:txBody>
          <a:bodyPr/>
          <a:lstStyle/>
          <a:p>
            <a:endParaRPr lang="id-ID" dirty="0"/>
          </a:p>
        </p:txBody>
      </p:sp>
      <p:sp>
        <p:nvSpPr>
          <p:cNvPr id="4" name="Slide Number Placeholder 3">
            <a:extLst>
              <a:ext uri="{FF2B5EF4-FFF2-40B4-BE49-F238E27FC236}">
                <a16:creationId xmlns:a16="http://schemas.microsoft.com/office/drawing/2014/main" id="{AC63E2BF-C349-A748-AF35-AF43133D3C35}"/>
              </a:ext>
            </a:extLst>
          </p:cNvPr>
          <p:cNvSpPr>
            <a:spLocks noGrp="1"/>
          </p:cNvSpPr>
          <p:nvPr>
            <p:ph type="sldNum" sz="quarter" idx="12"/>
          </p:nvPr>
        </p:nvSpPr>
        <p:spPr/>
        <p:txBody>
          <a:bodyPr/>
          <a:lstStyle/>
          <a:p>
            <a:fld id="{F173735F-2667-4028-B606-D96AABD86FDB}" type="slidenum">
              <a:rPr lang="id-ID" smtClean="0"/>
              <a:pPr/>
              <a:t>15</a:t>
            </a:fld>
            <a:endParaRPr lang="id-ID"/>
          </a:p>
        </p:txBody>
      </p:sp>
      <p:sp>
        <p:nvSpPr>
          <p:cNvPr id="5" name="Content Placeholder 4">
            <a:extLst>
              <a:ext uri="{FF2B5EF4-FFF2-40B4-BE49-F238E27FC236}">
                <a16:creationId xmlns:a16="http://schemas.microsoft.com/office/drawing/2014/main" id="{48D81A8F-7C61-6C4D-B57F-1EE32F91BE8D}"/>
              </a:ext>
            </a:extLst>
          </p:cNvPr>
          <p:cNvSpPr>
            <a:spLocks noGrp="1"/>
          </p:cNvSpPr>
          <p:nvPr>
            <p:ph idx="1"/>
          </p:nvPr>
        </p:nvSpPr>
        <p:spPr/>
        <p:txBody>
          <a:bodyPr>
            <a:normAutofit lnSpcReduction="10000"/>
          </a:bodyPr>
          <a:lstStyle/>
          <a:p>
            <a:pPr algn="just"/>
            <a:r>
              <a:rPr lang="en-US" dirty="0"/>
              <a:t>The design of the graph it self should be driven by the structure in the data and what story the data have to tell</a:t>
            </a:r>
          </a:p>
          <a:p>
            <a:pPr algn="just"/>
            <a:r>
              <a:rPr lang="en-US" dirty="0"/>
              <a:t>However, between allowing the data to speak for themselves and forcing the story you want to tell.</a:t>
            </a:r>
          </a:p>
          <a:p>
            <a:pPr algn="just"/>
            <a:r>
              <a:rPr lang="en-US" dirty="0"/>
              <a:t>Well presented data should encourage the consideration of alternate explanations, not just for your preferred explanation.</a:t>
            </a:r>
          </a:p>
          <a:p>
            <a:pPr algn="just"/>
            <a:r>
              <a:rPr lang="en-US" dirty="0"/>
              <a:t>Overall, the process of creating a graphical display follows these basic steps:</a:t>
            </a:r>
          </a:p>
          <a:p>
            <a:pPr lvl="1" algn="just"/>
            <a:r>
              <a:rPr lang="en-US" dirty="0"/>
              <a:t>Choose the data to be presented</a:t>
            </a:r>
          </a:p>
          <a:p>
            <a:pPr lvl="1" algn="just"/>
            <a:r>
              <a:rPr lang="en-US" dirty="0"/>
              <a:t>Define the message to be conveyed</a:t>
            </a:r>
          </a:p>
          <a:p>
            <a:pPr lvl="1" algn="just"/>
            <a:r>
              <a:rPr lang="en-US" dirty="0"/>
              <a:t>Pick a style of graph that supports the message</a:t>
            </a:r>
          </a:p>
          <a:p>
            <a:pPr lvl="1" algn="just"/>
            <a:r>
              <a:rPr lang="en-US" dirty="0"/>
              <a:t>Construct the graph seeking clarity</a:t>
            </a:r>
          </a:p>
          <a:p>
            <a:pPr lvl="1" algn="just"/>
            <a:r>
              <a:rPr lang="en-US" dirty="0"/>
              <a:t>Revise it until it is right</a:t>
            </a:r>
          </a:p>
        </p:txBody>
      </p:sp>
    </p:spTree>
    <p:extLst>
      <p:ext uri="{BB962C8B-B14F-4D97-AF65-F5344CB8AC3E}">
        <p14:creationId xmlns:p14="http://schemas.microsoft.com/office/powerpoint/2010/main" val="2457723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F47A9-2109-324C-9716-75CC819C4FF8}"/>
              </a:ext>
            </a:extLst>
          </p:cNvPr>
          <p:cNvSpPr>
            <a:spLocks noGrp="1"/>
          </p:cNvSpPr>
          <p:nvPr>
            <p:ph type="title"/>
          </p:nvPr>
        </p:nvSpPr>
        <p:spPr/>
        <p:txBody>
          <a:bodyPr/>
          <a:lstStyle/>
          <a:p>
            <a:r>
              <a:rPr lang="en-US" dirty="0"/>
              <a:t>Error in Graphs</a:t>
            </a:r>
          </a:p>
        </p:txBody>
      </p:sp>
      <p:sp>
        <p:nvSpPr>
          <p:cNvPr id="3" name="Footer Placeholder 2">
            <a:extLst>
              <a:ext uri="{FF2B5EF4-FFF2-40B4-BE49-F238E27FC236}">
                <a16:creationId xmlns:a16="http://schemas.microsoft.com/office/drawing/2014/main" id="{9F8ADFA0-D9E4-D74B-AB01-9352E7D8CDAB}"/>
              </a:ext>
            </a:extLst>
          </p:cNvPr>
          <p:cNvSpPr>
            <a:spLocks noGrp="1"/>
          </p:cNvSpPr>
          <p:nvPr>
            <p:ph type="ftr" sz="quarter" idx="11"/>
          </p:nvPr>
        </p:nvSpPr>
        <p:spPr/>
        <p:txBody>
          <a:bodyPr/>
          <a:lstStyle/>
          <a:p>
            <a:endParaRPr lang="id-ID" dirty="0"/>
          </a:p>
        </p:txBody>
      </p:sp>
      <p:sp>
        <p:nvSpPr>
          <p:cNvPr id="4" name="Slide Number Placeholder 3">
            <a:extLst>
              <a:ext uri="{FF2B5EF4-FFF2-40B4-BE49-F238E27FC236}">
                <a16:creationId xmlns:a16="http://schemas.microsoft.com/office/drawing/2014/main" id="{17CF304E-12E7-5646-A30F-F569E65B47AF}"/>
              </a:ext>
            </a:extLst>
          </p:cNvPr>
          <p:cNvSpPr>
            <a:spLocks noGrp="1"/>
          </p:cNvSpPr>
          <p:nvPr>
            <p:ph type="sldNum" sz="quarter" idx="12"/>
          </p:nvPr>
        </p:nvSpPr>
        <p:spPr/>
        <p:txBody>
          <a:bodyPr/>
          <a:lstStyle/>
          <a:p>
            <a:fld id="{F173735F-2667-4028-B606-D96AABD86FDB}" type="slidenum">
              <a:rPr lang="id-ID" smtClean="0"/>
              <a:pPr/>
              <a:t>16</a:t>
            </a:fld>
            <a:endParaRPr lang="id-ID"/>
          </a:p>
        </p:txBody>
      </p:sp>
      <p:sp>
        <p:nvSpPr>
          <p:cNvPr id="5" name="Content Placeholder 4">
            <a:extLst>
              <a:ext uri="{FF2B5EF4-FFF2-40B4-BE49-F238E27FC236}">
                <a16:creationId xmlns:a16="http://schemas.microsoft.com/office/drawing/2014/main" id="{513E366E-6713-4E43-8710-17475527CD85}"/>
              </a:ext>
            </a:extLst>
          </p:cNvPr>
          <p:cNvSpPr>
            <a:spLocks noGrp="1"/>
          </p:cNvSpPr>
          <p:nvPr>
            <p:ph idx="1"/>
          </p:nvPr>
        </p:nvSpPr>
        <p:spPr/>
        <p:txBody>
          <a:bodyPr/>
          <a:lstStyle/>
          <a:p>
            <a:pPr algn="just"/>
            <a:r>
              <a:rPr lang="en-US" dirty="0"/>
              <a:t>According to William S. Cleveland that 30% of all graphs published in volume 207 of science contained errors.</a:t>
            </a:r>
          </a:p>
          <a:p>
            <a:pPr algn="just"/>
            <a:r>
              <a:rPr lang="en-US" dirty="0"/>
              <a:t>The error types he found were classified as mistakes of construction</a:t>
            </a:r>
          </a:p>
          <a:p>
            <a:pPr lvl="1" algn="just"/>
            <a:r>
              <a:rPr lang="en-US" dirty="0"/>
              <a:t>[6%] Mislabels, wrong tick marks or scales and missing item</a:t>
            </a:r>
          </a:p>
          <a:p>
            <a:pPr lvl="1" algn="just"/>
            <a:r>
              <a:rPr lang="en-US" dirty="0"/>
              <a:t>[6%] Poor reproduction (with some aspect of the graph missing as a result)</a:t>
            </a:r>
          </a:p>
          <a:p>
            <a:pPr lvl="1" algn="just"/>
            <a:r>
              <a:rPr lang="en-US" dirty="0"/>
              <a:t>[10%] Poor discrimination (items such as symbol types and line styles could not be distinguished)</a:t>
            </a:r>
          </a:p>
          <a:p>
            <a:pPr lvl="1" algn="just"/>
            <a:r>
              <a:rPr lang="en-US" dirty="0"/>
              <a:t>[15%] Poor explanation (Something on the graph is not explained, neither in the caption nor the text)</a:t>
            </a:r>
          </a:p>
        </p:txBody>
      </p:sp>
    </p:spTree>
    <p:extLst>
      <p:ext uri="{BB962C8B-B14F-4D97-AF65-F5344CB8AC3E}">
        <p14:creationId xmlns:p14="http://schemas.microsoft.com/office/powerpoint/2010/main" val="22994632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D8C6F-E7D8-5E44-ADDD-E16820356D09}"/>
              </a:ext>
            </a:extLst>
          </p:cNvPr>
          <p:cNvSpPr>
            <a:spLocks noGrp="1"/>
          </p:cNvSpPr>
          <p:nvPr>
            <p:ph type="title"/>
          </p:nvPr>
        </p:nvSpPr>
        <p:spPr/>
        <p:txBody>
          <a:bodyPr/>
          <a:lstStyle/>
          <a:p>
            <a:r>
              <a:rPr lang="en-US" dirty="0"/>
              <a:t>Examples</a:t>
            </a:r>
          </a:p>
        </p:txBody>
      </p:sp>
      <p:sp>
        <p:nvSpPr>
          <p:cNvPr id="3" name="Footer Placeholder 2">
            <a:extLst>
              <a:ext uri="{FF2B5EF4-FFF2-40B4-BE49-F238E27FC236}">
                <a16:creationId xmlns:a16="http://schemas.microsoft.com/office/drawing/2014/main" id="{23096BE4-5586-8C40-95D7-52A77BD24990}"/>
              </a:ext>
            </a:extLst>
          </p:cNvPr>
          <p:cNvSpPr>
            <a:spLocks noGrp="1"/>
          </p:cNvSpPr>
          <p:nvPr>
            <p:ph type="ftr" sz="quarter" idx="11"/>
          </p:nvPr>
        </p:nvSpPr>
        <p:spPr/>
        <p:txBody>
          <a:bodyPr/>
          <a:lstStyle/>
          <a:p>
            <a:endParaRPr lang="id-ID" dirty="0"/>
          </a:p>
        </p:txBody>
      </p:sp>
      <p:sp>
        <p:nvSpPr>
          <p:cNvPr id="4" name="Slide Number Placeholder 3">
            <a:extLst>
              <a:ext uri="{FF2B5EF4-FFF2-40B4-BE49-F238E27FC236}">
                <a16:creationId xmlns:a16="http://schemas.microsoft.com/office/drawing/2014/main" id="{1A144A20-EF95-6C4F-866B-6A0343DC9FC6}"/>
              </a:ext>
            </a:extLst>
          </p:cNvPr>
          <p:cNvSpPr>
            <a:spLocks noGrp="1"/>
          </p:cNvSpPr>
          <p:nvPr>
            <p:ph type="sldNum" sz="quarter" idx="12"/>
          </p:nvPr>
        </p:nvSpPr>
        <p:spPr/>
        <p:txBody>
          <a:bodyPr/>
          <a:lstStyle/>
          <a:p>
            <a:fld id="{F173735F-2667-4028-B606-D96AABD86FDB}" type="slidenum">
              <a:rPr lang="id-ID" smtClean="0"/>
              <a:pPr/>
              <a:t>17</a:t>
            </a:fld>
            <a:endParaRPr lang="id-ID"/>
          </a:p>
        </p:txBody>
      </p:sp>
      <p:pic>
        <p:nvPicPr>
          <p:cNvPr id="7" name="Content Placeholder 6" descr="A screenshot of a map&#10;&#10;Description automatically generated">
            <a:extLst>
              <a:ext uri="{FF2B5EF4-FFF2-40B4-BE49-F238E27FC236}">
                <a16:creationId xmlns:a16="http://schemas.microsoft.com/office/drawing/2014/main" id="{A4988800-262B-C443-8D11-759C8873DE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3300" y="2209800"/>
            <a:ext cx="5321300" cy="3835400"/>
          </a:xfrm>
        </p:spPr>
      </p:pic>
      <p:sp>
        <p:nvSpPr>
          <p:cNvPr id="8" name="Content Placeholder 4">
            <a:extLst>
              <a:ext uri="{FF2B5EF4-FFF2-40B4-BE49-F238E27FC236}">
                <a16:creationId xmlns:a16="http://schemas.microsoft.com/office/drawing/2014/main" id="{53EEDE79-3AA8-864D-8CFA-829248045825}"/>
              </a:ext>
            </a:extLst>
          </p:cNvPr>
          <p:cNvSpPr txBox="1">
            <a:spLocks/>
          </p:cNvSpPr>
          <p:nvPr/>
        </p:nvSpPr>
        <p:spPr>
          <a:xfrm>
            <a:off x="6614864" y="2011288"/>
            <a:ext cx="2133600" cy="445813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fontAlgn="auto">
              <a:spcAft>
                <a:spcPts val="0"/>
              </a:spcAft>
              <a:buNone/>
            </a:pPr>
            <a:r>
              <a:rPr lang="en-US" dirty="0"/>
              <a:t>A wasted graph</a:t>
            </a:r>
          </a:p>
          <a:p>
            <a:pPr marL="0" indent="0" algn="just" fontAlgn="auto">
              <a:spcAft>
                <a:spcPts val="0"/>
              </a:spcAft>
              <a:buNone/>
            </a:pPr>
            <a:endParaRPr lang="en-US" dirty="0"/>
          </a:p>
          <a:p>
            <a:pPr marL="0" indent="0" algn="just" fontAlgn="auto">
              <a:spcAft>
                <a:spcPts val="0"/>
              </a:spcAft>
              <a:buNone/>
            </a:pPr>
            <a:r>
              <a:rPr lang="en-US" dirty="0"/>
              <a:t>The y axis is chosen to give the impression that there is little variation in the output, but if we cannot see any variation in the data, why show the graph?</a:t>
            </a:r>
          </a:p>
        </p:txBody>
      </p:sp>
    </p:spTree>
    <p:extLst>
      <p:ext uri="{BB962C8B-B14F-4D97-AF65-F5344CB8AC3E}">
        <p14:creationId xmlns:p14="http://schemas.microsoft.com/office/powerpoint/2010/main" val="4203073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C316FD4-0996-0B4D-B07F-B716953B29DB}"/>
              </a:ext>
            </a:extLst>
          </p:cNvPr>
          <p:cNvSpPr>
            <a:spLocks noGrp="1"/>
          </p:cNvSpPr>
          <p:nvPr>
            <p:ph type="ftr" sz="quarter" idx="11"/>
          </p:nvPr>
        </p:nvSpPr>
        <p:spPr/>
        <p:txBody>
          <a:bodyPr/>
          <a:lstStyle/>
          <a:p>
            <a:endParaRPr lang="id-ID"/>
          </a:p>
        </p:txBody>
      </p:sp>
      <p:sp>
        <p:nvSpPr>
          <p:cNvPr id="3" name="Slide Number Placeholder 2">
            <a:extLst>
              <a:ext uri="{FF2B5EF4-FFF2-40B4-BE49-F238E27FC236}">
                <a16:creationId xmlns:a16="http://schemas.microsoft.com/office/drawing/2014/main" id="{618EEBD4-1B3C-FB4B-94A6-2E607D3721B7}"/>
              </a:ext>
            </a:extLst>
          </p:cNvPr>
          <p:cNvSpPr>
            <a:spLocks noGrp="1"/>
          </p:cNvSpPr>
          <p:nvPr>
            <p:ph type="sldNum" sz="quarter" idx="12"/>
          </p:nvPr>
        </p:nvSpPr>
        <p:spPr/>
        <p:txBody>
          <a:bodyPr/>
          <a:lstStyle/>
          <a:p>
            <a:fld id="{F173735F-2667-4028-B606-D96AABD86FDB}" type="slidenum">
              <a:rPr lang="id-ID" smtClean="0"/>
              <a:pPr/>
              <a:t>18</a:t>
            </a:fld>
            <a:endParaRPr lang="id-ID"/>
          </a:p>
        </p:txBody>
      </p:sp>
      <p:sp>
        <p:nvSpPr>
          <p:cNvPr id="4" name="Title 3">
            <a:extLst>
              <a:ext uri="{FF2B5EF4-FFF2-40B4-BE49-F238E27FC236}">
                <a16:creationId xmlns:a16="http://schemas.microsoft.com/office/drawing/2014/main" id="{63CED690-6B60-B240-8021-F708DDC375F4}"/>
              </a:ext>
            </a:extLst>
          </p:cNvPr>
          <p:cNvSpPr>
            <a:spLocks noGrp="1"/>
          </p:cNvSpPr>
          <p:nvPr>
            <p:ph type="title"/>
          </p:nvPr>
        </p:nvSpPr>
        <p:spPr/>
        <p:txBody>
          <a:bodyPr/>
          <a:lstStyle/>
          <a:p>
            <a:r>
              <a:rPr lang="en-US" dirty="0"/>
              <a:t>Tables</a:t>
            </a:r>
          </a:p>
        </p:txBody>
      </p:sp>
    </p:spTree>
    <p:extLst>
      <p:ext uri="{BB962C8B-B14F-4D97-AF65-F5344CB8AC3E}">
        <p14:creationId xmlns:p14="http://schemas.microsoft.com/office/powerpoint/2010/main" val="16390134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F47A9-2109-324C-9716-75CC819C4FF8}"/>
              </a:ext>
            </a:extLst>
          </p:cNvPr>
          <p:cNvSpPr>
            <a:spLocks noGrp="1"/>
          </p:cNvSpPr>
          <p:nvPr>
            <p:ph type="title"/>
          </p:nvPr>
        </p:nvSpPr>
        <p:spPr/>
        <p:txBody>
          <a:bodyPr/>
          <a:lstStyle/>
          <a:p>
            <a:r>
              <a:rPr lang="en-US" dirty="0"/>
              <a:t>Tables</a:t>
            </a:r>
          </a:p>
        </p:txBody>
      </p:sp>
      <p:sp>
        <p:nvSpPr>
          <p:cNvPr id="3" name="Footer Placeholder 2">
            <a:extLst>
              <a:ext uri="{FF2B5EF4-FFF2-40B4-BE49-F238E27FC236}">
                <a16:creationId xmlns:a16="http://schemas.microsoft.com/office/drawing/2014/main" id="{9F8ADFA0-D9E4-D74B-AB01-9352E7D8CDAB}"/>
              </a:ext>
            </a:extLst>
          </p:cNvPr>
          <p:cNvSpPr>
            <a:spLocks noGrp="1"/>
          </p:cNvSpPr>
          <p:nvPr>
            <p:ph type="ftr" sz="quarter" idx="11"/>
          </p:nvPr>
        </p:nvSpPr>
        <p:spPr/>
        <p:txBody>
          <a:bodyPr/>
          <a:lstStyle/>
          <a:p>
            <a:endParaRPr lang="id-ID" dirty="0"/>
          </a:p>
        </p:txBody>
      </p:sp>
      <p:sp>
        <p:nvSpPr>
          <p:cNvPr id="4" name="Slide Number Placeholder 3">
            <a:extLst>
              <a:ext uri="{FF2B5EF4-FFF2-40B4-BE49-F238E27FC236}">
                <a16:creationId xmlns:a16="http://schemas.microsoft.com/office/drawing/2014/main" id="{17CF304E-12E7-5646-A30F-F569E65B47AF}"/>
              </a:ext>
            </a:extLst>
          </p:cNvPr>
          <p:cNvSpPr>
            <a:spLocks noGrp="1"/>
          </p:cNvSpPr>
          <p:nvPr>
            <p:ph type="sldNum" sz="quarter" idx="12"/>
          </p:nvPr>
        </p:nvSpPr>
        <p:spPr/>
        <p:txBody>
          <a:bodyPr/>
          <a:lstStyle/>
          <a:p>
            <a:fld id="{F173735F-2667-4028-B606-D96AABD86FDB}" type="slidenum">
              <a:rPr lang="id-ID" smtClean="0"/>
              <a:pPr/>
              <a:t>19</a:t>
            </a:fld>
            <a:endParaRPr lang="id-ID"/>
          </a:p>
        </p:txBody>
      </p:sp>
      <p:sp>
        <p:nvSpPr>
          <p:cNvPr id="5" name="Content Placeholder 4">
            <a:extLst>
              <a:ext uri="{FF2B5EF4-FFF2-40B4-BE49-F238E27FC236}">
                <a16:creationId xmlns:a16="http://schemas.microsoft.com/office/drawing/2014/main" id="{513E366E-6713-4E43-8710-17475527CD85}"/>
              </a:ext>
            </a:extLst>
          </p:cNvPr>
          <p:cNvSpPr>
            <a:spLocks noGrp="1"/>
          </p:cNvSpPr>
          <p:nvPr>
            <p:ph idx="1"/>
          </p:nvPr>
        </p:nvSpPr>
        <p:spPr/>
        <p:txBody>
          <a:bodyPr/>
          <a:lstStyle/>
          <a:p>
            <a:pPr algn="just"/>
            <a:r>
              <a:rPr lang="en-US" dirty="0"/>
              <a:t>Tables present data directly and are preferred over graphs when the exact numerical values of the data are needed</a:t>
            </a:r>
          </a:p>
          <a:p>
            <a:pPr algn="just"/>
            <a:r>
              <a:rPr lang="en-US" dirty="0"/>
              <a:t>Still, tables often have a goal similar to that for figures: enabling comparison</a:t>
            </a:r>
          </a:p>
          <a:p>
            <a:pPr algn="just"/>
            <a:r>
              <a:rPr lang="en-US" dirty="0"/>
              <a:t>As with figures, tables should be made comprehensible on their own, without reference to the text of the paper, if possible</a:t>
            </a:r>
          </a:p>
          <a:p>
            <a:pPr algn="just"/>
            <a:r>
              <a:rPr lang="en-US" dirty="0"/>
              <a:t>Table should have a good caption, and the items presented should be clearly defined within the table</a:t>
            </a:r>
          </a:p>
          <a:p>
            <a:pPr algn="just"/>
            <a:r>
              <a:rPr lang="en-US" dirty="0"/>
              <a:t>Do not forget units and uncertainty estimates</a:t>
            </a:r>
          </a:p>
        </p:txBody>
      </p:sp>
    </p:spTree>
    <p:extLst>
      <p:ext uri="{BB962C8B-B14F-4D97-AF65-F5344CB8AC3E}">
        <p14:creationId xmlns:p14="http://schemas.microsoft.com/office/powerpoint/2010/main" val="3344071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Learning Outcomes</a:t>
            </a:r>
          </a:p>
        </p:txBody>
      </p:sp>
      <p:sp>
        <p:nvSpPr>
          <p:cNvPr id="3" name="Content Placeholder 2"/>
          <p:cNvSpPr>
            <a:spLocks noGrp="1"/>
          </p:cNvSpPr>
          <p:nvPr>
            <p:ph idx="1"/>
          </p:nvPr>
        </p:nvSpPr>
        <p:spPr/>
        <p:txBody>
          <a:bodyPr/>
          <a:lstStyle/>
          <a:p>
            <a:pPr algn="just">
              <a:lnSpc>
                <a:spcPct val="150000"/>
              </a:lnSpc>
              <a:buNone/>
              <a:defRPr/>
            </a:pPr>
            <a:r>
              <a:rPr lang="en-US" dirty="0">
                <a:latin typeface="Tahoma" panose="020B0604030504040204" pitchFamily="34" charset="0"/>
                <a:ea typeface="Tahoma" panose="020B0604030504040204" pitchFamily="34" charset="0"/>
                <a:cs typeface="Tahoma" panose="020B0604030504040204" pitchFamily="34" charset="0"/>
              </a:rPr>
              <a:t>At the end of this session, students will be able to:</a:t>
            </a:r>
          </a:p>
          <a:p>
            <a:pPr algn="just">
              <a:lnSpc>
                <a:spcPct val="150000"/>
              </a:lnSpc>
              <a:buFont typeface="Wingdings" panose="05000000000000000000" pitchFamily="2" charset="2"/>
              <a:buChar char="§"/>
              <a:defRPr/>
            </a:pPr>
            <a:r>
              <a:rPr lang="en-US" dirty="0">
                <a:latin typeface="Tahoma" panose="020B0604030504040204" pitchFamily="34" charset="0"/>
                <a:ea typeface="Tahoma" panose="020B0604030504040204" pitchFamily="34" charset="0"/>
                <a:cs typeface="Tahoma" panose="020B0604030504040204" pitchFamily="34" charset="0"/>
              </a:rPr>
              <a:t>LO 3: Analyze the results from the research study</a:t>
            </a:r>
          </a:p>
        </p:txBody>
      </p:sp>
      <p:sp>
        <p:nvSpPr>
          <p:cNvPr id="5" name="Slide Number Placeholder 4"/>
          <p:cNvSpPr>
            <a:spLocks noGrp="1"/>
          </p:cNvSpPr>
          <p:nvPr>
            <p:ph type="sldNum" sz="quarter" idx="12"/>
          </p:nvPr>
        </p:nvSpPr>
        <p:spPr/>
        <p:txBody>
          <a:bodyPr/>
          <a:lstStyle/>
          <a:p>
            <a:fld id="{F173735F-2667-4028-B606-D96AABD86FDB}" type="slidenum">
              <a:rPr lang="id-ID" smtClean="0"/>
              <a:pPr/>
              <a:t>2</a:t>
            </a:fld>
            <a:endParaRPr lang="id-ID"/>
          </a:p>
        </p:txBody>
      </p:sp>
    </p:spTree>
    <p:extLst>
      <p:ext uri="{BB962C8B-B14F-4D97-AF65-F5344CB8AC3E}">
        <p14:creationId xmlns:p14="http://schemas.microsoft.com/office/powerpoint/2010/main" val="16760609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References</a:t>
            </a:r>
          </a:p>
        </p:txBody>
      </p:sp>
      <p:sp>
        <p:nvSpPr>
          <p:cNvPr id="3" name="Slide Number Placeholder 2"/>
          <p:cNvSpPr>
            <a:spLocks noGrp="1"/>
          </p:cNvSpPr>
          <p:nvPr>
            <p:ph type="sldNum" sz="quarter" idx="12"/>
          </p:nvPr>
        </p:nvSpPr>
        <p:spPr/>
        <p:txBody>
          <a:bodyPr/>
          <a:lstStyle/>
          <a:p>
            <a:fld id="{F173735F-2667-4028-B606-D96AABD86FDB}" type="slidenum">
              <a:rPr lang="id-ID" smtClean="0"/>
              <a:pPr/>
              <a:t>20</a:t>
            </a:fld>
            <a:endParaRPr lang="id-ID"/>
          </a:p>
        </p:txBody>
      </p:sp>
      <p:sp>
        <p:nvSpPr>
          <p:cNvPr id="4" name="Content Placeholder 3"/>
          <p:cNvSpPr>
            <a:spLocks noGrp="1"/>
          </p:cNvSpPr>
          <p:nvPr>
            <p:ph idx="1"/>
          </p:nvPr>
        </p:nvSpPr>
        <p:spPr/>
        <p:txBody>
          <a:bodyPr>
            <a:normAutofit/>
          </a:bodyPr>
          <a:lstStyle/>
          <a:p>
            <a:pPr algn="just"/>
            <a:r>
              <a:rPr lang="en-ID" dirty="0">
                <a:latin typeface="Tahoma" panose="020B0604030504040204" pitchFamily="34" charset="0"/>
                <a:ea typeface="Tahoma" panose="020B0604030504040204" pitchFamily="34" charset="0"/>
                <a:cs typeface="Tahoma" panose="020B0604030504040204" pitchFamily="34" charset="0"/>
              </a:rPr>
              <a:t>Chris A. Mack. (2018). How to Write a Good Scientific Paper. Society of Photo-Optical Instrumentation Engineers (SPIE). ISBN: 978-1-5106-1913-5</a:t>
            </a: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636113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E4EDD9D-5F79-F64A-8361-CBC200DC4FAA}"/>
              </a:ext>
            </a:extLst>
          </p:cNvPr>
          <p:cNvSpPr>
            <a:spLocks noGrp="1"/>
          </p:cNvSpPr>
          <p:nvPr>
            <p:ph type="ftr" sz="quarter" idx="11"/>
          </p:nvPr>
        </p:nvSpPr>
        <p:spPr/>
        <p:txBody>
          <a:bodyPr/>
          <a:lstStyle/>
          <a:p>
            <a:endParaRPr lang="id-ID"/>
          </a:p>
        </p:txBody>
      </p:sp>
      <p:sp>
        <p:nvSpPr>
          <p:cNvPr id="4" name="Slide Number Placeholder 3">
            <a:extLst>
              <a:ext uri="{FF2B5EF4-FFF2-40B4-BE49-F238E27FC236}">
                <a16:creationId xmlns:a16="http://schemas.microsoft.com/office/drawing/2014/main" id="{CDB6FB9F-542F-1F40-B395-EEA5CF956E93}"/>
              </a:ext>
            </a:extLst>
          </p:cNvPr>
          <p:cNvSpPr>
            <a:spLocks noGrp="1"/>
          </p:cNvSpPr>
          <p:nvPr>
            <p:ph type="sldNum" sz="quarter" idx="12"/>
          </p:nvPr>
        </p:nvSpPr>
        <p:spPr/>
        <p:txBody>
          <a:bodyPr/>
          <a:lstStyle/>
          <a:p>
            <a:fld id="{F173735F-2667-4028-B606-D96AABD86FDB}" type="slidenum">
              <a:rPr lang="id-ID" smtClean="0"/>
              <a:pPr/>
              <a:t>21</a:t>
            </a:fld>
            <a:endParaRPr lang="id-ID"/>
          </a:p>
        </p:txBody>
      </p:sp>
      <p:sp>
        <p:nvSpPr>
          <p:cNvPr id="6" name="Title 5">
            <a:extLst>
              <a:ext uri="{FF2B5EF4-FFF2-40B4-BE49-F238E27FC236}">
                <a16:creationId xmlns:a16="http://schemas.microsoft.com/office/drawing/2014/main" id="{3C15830C-D10B-344E-9DA1-5E6E5404EC04}"/>
              </a:ext>
            </a:extLst>
          </p:cNvPr>
          <p:cNvSpPr>
            <a:spLocks noGrp="1"/>
          </p:cNvSpPr>
          <p:nvPr>
            <p:ph type="title"/>
          </p:nvPr>
        </p:nvSpPr>
        <p:spPr/>
        <p:txBody>
          <a:bodyPr/>
          <a:lstStyle/>
          <a:p>
            <a:r>
              <a:rPr lang="en-US" dirty="0"/>
              <a:t>In Class Assignment</a:t>
            </a:r>
          </a:p>
        </p:txBody>
      </p:sp>
    </p:spTree>
    <p:extLst>
      <p:ext uri="{BB962C8B-B14F-4D97-AF65-F5344CB8AC3E}">
        <p14:creationId xmlns:p14="http://schemas.microsoft.com/office/powerpoint/2010/main" val="3086646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E8F721E-7FA2-214A-A68E-51F3BAC16AD4}"/>
              </a:ext>
            </a:extLst>
          </p:cNvPr>
          <p:cNvSpPr>
            <a:spLocks noGrp="1"/>
          </p:cNvSpPr>
          <p:nvPr>
            <p:ph type="title"/>
          </p:nvPr>
        </p:nvSpPr>
        <p:spPr/>
        <p:txBody>
          <a:bodyPr/>
          <a:lstStyle/>
          <a:p>
            <a:endParaRPr lang="en-US" dirty="0"/>
          </a:p>
        </p:txBody>
      </p:sp>
      <p:sp>
        <p:nvSpPr>
          <p:cNvPr id="2" name="Footer Placeholder 1">
            <a:extLst>
              <a:ext uri="{FF2B5EF4-FFF2-40B4-BE49-F238E27FC236}">
                <a16:creationId xmlns:a16="http://schemas.microsoft.com/office/drawing/2014/main" id="{27C3D589-90B4-A946-9DBD-4125F0C2A590}"/>
              </a:ext>
            </a:extLst>
          </p:cNvPr>
          <p:cNvSpPr>
            <a:spLocks noGrp="1"/>
          </p:cNvSpPr>
          <p:nvPr>
            <p:ph type="ftr" sz="quarter" idx="11"/>
          </p:nvPr>
        </p:nvSpPr>
        <p:spPr/>
        <p:txBody>
          <a:bodyPr/>
          <a:lstStyle/>
          <a:p>
            <a:endParaRPr lang="id-ID"/>
          </a:p>
        </p:txBody>
      </p:sp>
      <p:sp>
        <p:nvSpPr>
          <p:cNvPr id="3" name="Slide Number Placeholder 2">
            <a:extLst>
              <a:ext uri="{FF2B5EF4-FFF2-40B4-BE49-F238E27FC236}">
                <a16:creationId xmlns:a16="http://schemas.microsoft.com/office/drawing/2014/main" id="{C0F24B68-98F0-FD49-B2D8-6095E720DA90}"/>
              </a:ext>
            </a:extLst>
          </p:cNvPr>
          <p:cNvSpPr>
            <a:spLocks noGrp="1"/>
          </p:cNvSpPr>
          <p:nvPr>
            <p:ph type="sldNum" sz="quarter" idx="12"/>
          </p:nvPr>
        </p:nvSpPr>
        <p:spPr/>
        <p:txBody>
          <a:bodyPr/>
          <a:lstStyle/>
          <a:p>
            <a:fld id="{F173735F-2667-4028-B606-D96AABD86FDB}" type="slidenum">
              <a:rPr lang="id-ID" smtClean="0"/>
              <a:pPr/>
              <a:t>22</a:t>
            </a:fld>
            <a:endParaRPr lang="id-ID"/>
          </a:p>
        </p:txBody>
      </p:sp>
      <p:sp>
        <p:nvSpPr>
          <p:cNvPr id="6" name="Content Placeholder 5">
            <a:extLst>
              <a:ext uri="{FF2B5EF4-FFF2-40B4-BE49-F238E27FC236}">
                <a16:creationId xmlns:a16="http://schemas.microsoft.com/office/drawing/2014/main" id="{14EC8280-E65A-D742-9307-6BD09CBC0E5A}"/>
              </a:ext>
            </a:extLst>
          </p:cNvPr>
          <p:cNvSpPr>
            <a:spLocks noGrp="1"/>
          </p:cNvSpPr>
          <p:nvPr>
            <p:ph idx="1"/>
          </p:nvPr>
        </p:nvSpPr>
        <p:spPr/>
        <p:txBody>
          <a:bodyPr>
            <a:normAutofit/>
          </a:bodyPr>
          <a:lstStyle/>
          <a:p>
            <a:pPr algn="just"/>
            <a:r>
              <a:rPr lang="en-US" sz="4000" dirty="0"/>
              <a:t>List all details of your graphs and figures, discuss it with your lecturer!</a:t>
            </a:r>
          </a:p>
        </p:txBody>
      </p:sp>
    </p:spTree>
    <p:extLst>
      <p:ext uri="{BB962C8B-B14F-4D97-AF65-F5344CB8AC3E}">
        <p14:creationId xmlns:p14="http://schemas.microsoft.com/office/powerpoint/2010/main" val="866334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173735F-2667-4028-B606-D96AABD86FDB}" type="slidenum">
              <a:rPr lang="id-ID" smtClean="0"/>
              <a:pPr/>
              <a:t>23</a:t>
            </a:fld>
            <a:endParaRPr lang="id-ID"/>
          </a:p>
        </p:txBody>
      </p:sp>
      <p:sp>
        <p:nvSpPr>
          <p:cNvPr id="2" name="Title 1"/>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Thank you</a:t>
            </a:r>
          </a:p>
        </p:txBody>
      </p:sp>
    </p:spTree>
    <p:extLst>
      <p:ext uri="{BB962C8B-B14F-4D97-AF65-F5344CB8AC3E}">
        <p14:creationId xmlns:p14="http://schemas.microsoft.com/office/powerpoint/2010/main" val="3948867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Outline</a:t>
            </a:r>
          </a:p>
        </p:txBody>
      </p:sp>
      <p:sp>
        <p:nvSpPr>
          <p:cNvPr id="3" name="Slide Number Placeholder 2"/>
          <p:cNvSpPr>
            <a:spLocks noGrp="1"/>
          </p:cNvSpPr>
          <p:nvPr>
            <p:ph type="sldNum" sz="quarter" idx="12"/>
          </p:nvPr>
        </p:nvSpPr>
        <p:spPr/>
        <p:txBody>
          <a:bodyPr/>
          <a:lstStyle/>
          <a:p>
            <a:fld id="{F173735F-2667-4028-B606-D96AABD86FDB}" type="slidenum">
              <a:rPr lang="id-ID" smtClean="0"/>
              <a:pPr/>
              <a:t>3</a:t>
            </a:fld>
            <a:endParaRPr lang="id-ID"/>
          </a:p>
        </p:txBody>
      </p:sp>
      <p:sp>
        <p:nvSpPr>
          <p:cNvPr id="7" name="Content Placeholder 2"/>
          <p:cNvSpPr>
            <a:spLocks noGrp="1"/>
          </p:cNvSpPr>
          <p:nvPr>
            <p:ph idx="1"/>
          </p:nvPr>
        </p:nvSpPr>
        <p:spPr>
          <a:xfrm>
            <a:off x="1143000" y="2011288"/>
            <a:ext cx="7605464" cy="4458135"/>
          </a:xfrm>
        </p:spPr>
        <p:txBody>
          <a:bodyPr>
            <a:normAutofit lnSpcReduction="10000"/>
          </a:bodyPr>
          <a:lstStyle/>
          <a:p>
            <a:pPr marL="457200" indent="-457200" algn="just">
              <a:lnSpc>
                <a:spcPct val="120000"/>
              </a:lnSpc>
              <a:buFont typeface="+mj-lt"/>
              <a:buAutoNum type="arabicPeriod"/>
              <a:defRPr/>
            </a:pPr>
            <a:r>
              <a:rPr lang="en-US" dirty="0">
                <a:latin typeface="Tahoma" panose="020B0604030504040204" pitchFamily="34" charset="0"/>
                <a:ea typeface="Tahoma" panose="020B0604030504040204" pitchFamily="34" charset="0"/>
                <a:cs typeface="Tahoma" panose="020B0604030504040204" pitchFamily="34" charset="0"/>
              </a:rPr>
              <a:t>The Scientific Style</a:t>
            </a:r>
          </a:p>
          <a:p>
            <a:pPr marL="457200" indent="-457200" algn="just">
              <a:lnSpc>
                <a:spcPct val="120000"/>
              </a:lnSpc>
              <a:buFont typeface="+mj-lt"/>
              <a:buAutoNum type="arabicPeriod"/>
              <a:defRPr/>
            </a:pPr>
            <a:r>
              <a:rPr lang="en-US" dirty="0">
                <a:latin typeface="Tahoma" panose="020B0604030504040204" pitchFamily="34" charset="0"/>
                <a:ea typeface="Tahoma" panose="020B0604030504040204" pitchFamily="34" charset="0"/>
                <a:cs typeface="Tahoma" panose="020B0604030504040204" pitchFamily="34" charset="0"/>
              </a:rPr>
              <a:t>Truth</a:t>
            </a:r>
          </a:p>
          <a:p>
            <a:pPr marL="457200" indent="-457200" algn="just">
              <a:lnSpc>
                <a:spcPct val="120000"/>
              </a:lnSpc>
              <a:buFont typeface="+mj-lt"/>
              <a:buAutoNum type="arabicPeriod"/>
              <a:defRPr/>
            </a:pPr>
            <a:r>
              <a:rPr lang="en-US" dirty="0">
                <a:latin typeface="Tahoma" panose="020B0604030504040204" pitchFamily="34" charset="0"/>
                <a:ea typeface="Tahoma" panose="020B0604030504040204" pitchFamily="34" charset="0"/>
                <a:cs typeface="Tahoma" panose="020B0604030504040204" pitchFamily="34" charset="0"/>
              </a:rPr>
              <a:t>Presentation</a:t>
            </a:r>
          </a:p>
          <a:p>
            <a:pPr marL="457200" indent="-457200" algn="just">
              <a:lnSpc>
                <a:spcPct val="120000"/>
              </a:lnSpc>
              <a:buFont typeface="+mj-lt"/>
              <a:buAutoNum type="arabicPeriod"/>
              <a:defRPr/>
            </a:pPr>
            <a:r>
              <a:rPr lang="en-US" dirty="0">
                <a:latin typeface="Tahoma" panose="020B0604030504040204" pitchFamily="34" charset="0"/>
                <a:ea typeface="Tahoma" panose="020B0604030504040204" pitchFamily="34" charset="0"/>
                <a:cs typeface="Tahoma" panose="020B0604030504040204" pitchFamily="34" charset="0"/>
              </a:rPr>
              <a:t>Scene</a:t>
            </a:r>
          </a:p>
          <a:p>
            <a:pPr marL="457200" indent="-457200" algn="just">
              <a:lnSpc>
                <a:spcPct val="120000"/>
              </a:lnSpc>
              <a:buFont typeface="+mj-lt"/>
              <a:buAutoNum type="arabicPeriod"/>
              <a:defRPr/>
            </a:pPr>
            <a:r>
              <a:rPr lang="en-US" dirty="0">
                <a:latin typeface="Tahoma" panose="020B0604030504040204" pitchFamily="34" charset="0"/>
                <a:ea typeface="Tahoma" panose="020B0604030504040204" pitchFamily="34" charset="0"/>
                <a:cs typeface="Tahoma" panose="020B0604030504040204" pitchFamily="34" charset="0"/>
              </a:rPr>
              <a:t>Cast</a:t>
            </a:r>
          </a:p>
          <a:p>
            <a:pPr marL="457200" indent="-457200" algn="just">
              <a:lnSpc>
                <a:spcPct val="120000"/>
              </a:lnSpc>
              <a:buFont typeface="+mj-lt"/>
              <a:buAutoNum type="arabicPeriod"/>
              <a:defRPr/>
            </a:pPr>
            <a:r>
              <a:rPr lang="en-US" dirty="0">
                <a:latin typeface="Tahoma" panose="020B0604030504040204" pitchFamily="34" charset="0"/>
                <a:ea typeface="Tahoma" panose="020B0604030504040204" pitchFamily="34" charset="0"/>
                <a:cs typeface="Tahoma" panose="020B0604030504040204" pitchFamily="34" charset="0"/>
              </a:rPr>
              <a:t>Thought and Language</a:t>
            </a:r>
          </a:p>
          <a:p>
            <a:pPr marL="457200" indent="-457200" algn="just">
              <a:lnSpc>
                <a:spcPct val="120000"/>
              </a:lnSpc>
              <a:buFont typeface="+mj-lt"/>
              <a:buAutoNum type="arabicPeriod"/>
              <a:defRPr/>
            </a:pPr>
            <a:r>
              <a:rPr lang="en-US" dirty="0">
                <a:latin typeface="Tahoma" panose="020B0604030504040204" pitchFamily="34" charset="0"/>
                <a:ea typeface="Tahoma" panose="020B0604030504040204" pitchFamily="34" charset="0"/>
                <a:cs typeface="Tahoma" panose="020B0604030504040204" pitchFamily="34" charset="0"/>
              </a:rPr>
              <a:t>The Goals of Using Figures</a:t>
            </a:r>
          </a:p>
          <a:p>
            <a:pPr marL="457200" indent="-457200" algn="just">
              <a:lnSpc>
                <a:spcPct val="120000"/>
              </a:lnSpc>
              <a:buFont typeface="+mj-lt"/>
              <a:buAutoNum type="arabicPeriod"/>
              <a:defRPr/>
            </a:pPr>
            <a:r>
              <a:rPr lang="en-US" dirty="0">
                <a:latin typeface="Tahoma" panose="020B0604030504040204" pitchFamily="34" charset="0"/>
                <a:ea typeface="Tahoma" panose="020B0604030504040204" pitchFamily="34" charset="0"/>
                <a:cs typeface="Tahoma" panose="020B0604030504040204" pitchFamily="34" charset="0"/>
              </a:rPr>
              <a:t>Important Goals of Using Graphics for Communication in a Scientific Publication</a:t>
            </a:r>
          </a:p>
          <a:p>
            <a:pPr marL="457200" indent="-457200" algn="just">
              <a:lnSpc>
                <a:spcPct val="120000"/>
              </a:lnSpc>
              <a:buFont typeface="+mj-lt"/>
              <a:buAutoNum type="arabicPeriod"/>
              <a:defRPr/>
            </a:pPr>
            <a:r>
              <a:rPr lang="en-US" dirty="0">
                <a:latin typeface="Tahoma" panose="020B0604030504040204" pitchFamily="34" charset="0"/>
                <a:ea typeface="Tahoma" panose="020B0604030504040204" pitchFamily="34" charset="0"/>
                <a:cs typeface="Tahoma" panose="020B0604030504040204" pitchFamily="34" charset="0"/>
              </a:rPr>
              <a:t>Error in Graphs</a:t>
            </a:r>
          </a:p>
          <a:p>
            <a:pPr marL="457200" indent="-457200" algn="just">
              <a:lnSpc>
                <a:spcPct val="120000"/>
              </a:lnSpc>
              <a:buFont typeface="+mj-lt"/>
              <a:buAutoNum type="arabicPeriod"/>
              <a:defRPr/>
            </a:pPr>
            <a:r>
              <a:rPr lang="en-US" dirty="0">
                <a:latin typeface="Tahoma" panose="020B0604030504040204" pitchFamily="34" charset="0"/>
                <a:ea typeface="Tahoma" panose="020B0604030504040204" pitchFamily="34" charset="0"/>
                <a:cs typeface="Tahoma" panose="020B0604030504040204" pitchFamily="34" charset="0"/>
              </a:rPr>
              <a:t>Tables</a:t>
            </a:r>
          </a:p>
        </p:txBody>
      </p:sp>
    </p:spTree>
    <p:extLst>
      <p:ext uri="{BB962C8B-B14F-4D97-AF65-F5344CB8AC3E}">
        <p14:creationId xmlns:p14="http://schemas.microsoft.com/office/powerpoint/2010/main" val="1543618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D37B38B-DF0F-144E-8B46-5E65D5331E7A}"/>
              </a:ext>
            </a:extLst>
          </p:cNvPr>
          <p:cNvSpPr>
            <a:spLocks noGrp="1"/>
          </p:cNvSpPr>
          <p:nvPr>
            <p:ph type="ftr" sz="quarter" idx="11"/>
          </p:nvPr>
        </p:nvSpPr>
        <p:spPr/>
        <p:txBody>
          <a:bodyPr/>
          <a:lstStyle/>
          <a:p>
            <a:endParaRPr lang="id-ID"/>
          </a:p>
        </p:txBody>
      </p:sp>
      <p:sp>
        <p:nvSpPr>
          <p:cNvPr id="3" name="Slide Number Placeholder 2">
            <a:extLst>
              <a:ext uri="{FF2B5EF4-FFF2-40B4-BE49-F238E27FC236}">
                <a16:creationId xmlns:a16="http://schemas.microsoft.com/office/drawing/2014/main" id="{9A70BD75-757E-2448-A973-6AF2FD2274CD}"/>
              </a:ext>
            </a:extLst>
          </p:cNvPr>
          <p:cNvSpPr>
            <a:spLocks noGrp="1"/>
          </p:cNvSpPr>
          <p:nvPr>
            <p:ph type="sldNum" sz="quarter" idx="12"/>
          </p:nvPr>
        </p:nvSpPr>
        <p:spPr/>
        <p:txBody>
          <a:bodyPr/>
          <a:lstStyle/>
          <a:p>
            <a:fld id="{F173735F-2667-4028-B606-D96AABD86FDB}" type="slidenum">
              <a:rPr lang="id-ID" smtClean="0"/>
              <a:pPr/>
              <a:t>4</a:t>
            </a:fld>
            <a:endParaRPr lang="id-ID"/>
          </a:p>
        </p:txBody>
      </p:sp>
      <p:sp>
        <p:nvSpPr>
          <p:cNvPr id="4" name="Title 3">
            <a:extLst>
              <a:ext uri="{FF2B5EF4-FFF2-40B4-BE49-F238E27FC236}">
                <a16:creationId xmlns:a16="http://schemas.microsoft.com/office/drawing/2014/main" id="{DBE6239C-3B61-5842-915C-A6C686C9BADE}"/>
              </a:ext>
            </a:extLst>
          </p:cNvPr>
          <p:cNvSpPr>
            <a:spLocks noGrp="1"/>
          </p:cNvSpPr>
          <p:nvPr>
            <p:ph type="title"/>
          </p:nvPr>
        </p:nvSpPr>
        <p:spPr/>
        <p:txBody>
          <a:bodyPr/>
          <a:lstStyle/>
          <a:p>
            <a:r>
              <a:rPr lang="en-US" dirty="0"/>
              <a:t>Language and Style</a:t>
            </a:r>
          </a:p>
        </p:txBody>
      </p:sp>
    </p:spTree>
    <p:extLst>
      <p:ext uri="{BB962C8B-B14F-4D97-AF65-F5344CB8AC3E}">
        <p14:creationId xmlns:p14="http://schemas.microsoft.com/office/powerpoint/2010/main" val="3358654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BCCCD63-2707-8341-A57B-797CE73F3C0D}"/>
              </a:ext>
            </a:extLst>
          </p:cNvPr>
          <p:cNvSpPr>
            <a:spLocks noGrp="1"/>
          </p:cNvSpPr>
          <p:nvPr>
            <p:ph type="title"/>
          </p:nvPr>
        </p:nvSpPr>
        <p:spPr/>
        <p:txBody>
          <a:bodyPr/>
          <a:lstStyle/>
          <a:p>
            <a:r>
              <a:rPr lang="en-US" dirty="0"/>
              <a:t>The Scientific Style</a:t>
            </a:r>
          </a:p>
        </p:txBody>
      </p:sp>
      <p:sp>
        <p:nvSpPr>
          <p:cNvPr id="2" name="Footer Placeholder 1">
            <a:extLst>
              <a:ext uri="{FF2B5EF4-FFF2-40B4-BE49-F238E27FC236}">
                <a16:creationId xmlns:a16="http://schemas.microsoft.com/office/drawing/2014/main" id="{6CA31E8F-D0BC-5A45-BC07-66DEA15AF261}"/>
              </a:ext>
            </a:extLst>
          </p:cNvPr>
          <p:cNvSpPr>
            <a:spLocks noGrp="1"/>
          </p:cNvSpPr>
          <p:nvPr>
            <p:ph type="ftr" sz="quarter" idx="11"/>
          </p:nvPr>
        </p:nvSpPr>
        <p:spPr/>
        <p:txBody>
          <a:bodyPr/>
          <a:lstStyle/>
          <a:p>
            <a:endParaRPr lang="id-ID"/>
          </a:p>
        </p:txBody>
      </p:sp>
      <p:sp>
        <p:nvSpPr>
          <p:cNvPr id="3" name="Slide Number Placeholder 2">
            <a:extLst>
              <a:ext uri="{FF2B5EF4-FFF2-40B4-BE49-F238E27FC236}">
                <a16:creationId xmlns:a16="http://schemas.microsoft.com/office/drawing/2014/main" id="{74C7D4BB-8897-AD41-B86D-35A99A0DF07A}"/>
              </a:ext>
            </a:extLst>
          </p:cNvPr>
          <p:cNvSpPr>
            <a:spLocks noGrp="1"/>
          </p:cNvSpPr>
          <p:nvPr>
            <p:ph type="sldNum" sz="quarter" idx="12"/>
          </p:nvPr>
        </p:nvSpPr>
        <p:spPr/>
        <p:txBody>
          <a:bodyPr/>
          <a:lstStyle/>
          <a:p>
            <a:fld id="{F173735F-2667-4028-B606-D96AABD86FDB}" type="slidenum">
              <a:rPr lang="id-ID" smtClean="0"/>
              <a:pPr/>
              <a:t>5</a:t>
            </a:fld>
            <a:endParaRPr lang="id-ID"/>
          </a:p>
        </p:txBody>
      </p:sp>
      <p:sp>
        <p:nvSpPr>
          <p:cNvPr id="6" name="Content Placeholder 5">
            <a:extLst>
              <a:ext uri="{FF2B5EF4-FFF2-40B4-BE49-F238E27FC236}">
                <a16:creationId xmlns:a16="http://schemas.microsoft.com/office/drawing/2014/main" id="{B7E69A93-81EE-EE4D-86C9-4F3F4A0CD44F}"/>
              </a:ext>
            </a:extLst>
          </p:cNvPr>
          <p:cNvSpPr>
            <a:spLocks noGrp="1"/>
          </p:cNvSpPr>
          <p:nvPr>
            <p:ph idx="1"/>
          </p:nvPr>
        </p:nvSpPr>
        <p:spPr/>
        <p:txBody>
          <a:bodyPr/>
          <a:lstStyle/>
          <a:p>
            <a:pPr algn="just"/>
            <a:r>
              <a:rPr lang="en-US" dirty="0"/>
              <a:t>According to Thomas and Turner, a writing style is defined by the stand taken on 5 issues:</a:t>
            </a:r>
          </a:p>
          <a:p>
            <a:pPr lvl="1" algn="just"/>
            <a:r>
              <a:rPr lang="en-US" dirty="0"/>
              <a:t>Truth</a:t>
            </a:r>
          </a:p>
          <a:p>
            <a:pPr lvl="1" algn="just"/>
            <a:r>
              <a:rPr lang="en-US" dirty="0"/>
              <a:t>Presentation</a:t>
            </a:r>
          </a:p>
          <a:p>
            <a:pPr lvl="1" algn="just"/>
            <a:r>
              <a:rPr lang="en-US" dirty="0"/>
              <a:t>Scene</a:t>
            </a:r>
          </a:p>
          <a:p>
            <a:pPr lvl="1" algn="just"/>
            <a:r>
              <a:rPr lang="en-US" dirty="0"/>
              <a:t>Cast</a:t>
            </a:r>
          </a:p>
          <a:p>
            <a:pPr lvl="1" algn="just"/>
            <a:r>
              <a:rPr lang="en-US" dirty="0"/>
              <a:t>Thought and Language</a:t>
            </a:r>
          </a:p>
        </p:txBody>
      </p:sp>
    </p:spTree>
    <p:extLst>
      <p:ext uri="{BB962C8B-B14F-4D97-AF65-F5344CB8AC3E}">
        <p14:creationId xmlns:p14="http://schemas.microsoft.com/office/powerpoint/2010/main" val="3484648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EF4C7-CAC9-4D4E-8B74-51F71C40C4CC}"/>
              </a:ext>
            </a:extLst>
          </p:cNvPr>
          <p:cNvSpPr>
            <a:spLocks noGrp="1"/>
          </p:cNvSpPr>
          <p:nvPr>
            <p:ph type="title"/>
          </p:nvPr>
        </p:nvSpPr>
        <p:spPr/>
        <p:txBody>
          <a:bodyPr/>
          <a:lstStyle/>
          <a:p>
            <a:r>
              <a:rPr lang="en-US" dirty="0"/>
              <a:t>Truth</a:t>
            </a:r>
          </a:p>
        </p:txBody>
      </p:sp>
      <p:sp>
        <p:nvSpPr>
          <p:cNvPr id="3" name="Footer Placeholder 2">
            <a:extLst>
              <a:ext uri="{FF2B5EF4-FFF2-40B4-BE49-F238E27FC236}">
                <a16:creationId xmlns:a16="http://schemas.microsoft.com/office/drawing/2014/main" id="{E0AA01AF-B825-7744-B782-537C67730C1B}"/>
              </a:ext>
            </a:extLst>
          </p:cNvPr>
          <p:cNvSpPr>
            <a:spLocks noGrp="1"/>
          </p:cNvSpPr>
          <p:nvPr>
            <p:ph type="ftr" sz="quarter" idx="11"/>
          </p:nvPr>
        </p:nvSpPr>
        <p:spPr/>
        <p:txBody>
          <a:bodyPr/>
          <a:lstStyle/>
          <a:p>
            <a:endParaRPr lang="id-ID" dirty="0"/>
          </a:p>
        </p:txBody>
      </p:sp>
      <p:sp>
        <p:nvSpPr>
          <p:cNvPr id="4" name="Slide Number Placeholder 3">
            <a:extLst>
              <a:ext uri="{FF2B5EF4-FFF2-40B4-BE49-F238E27FC236}">
                <a16:creationId xmlns:a16="http://schemas.microsoft.com/office/drawing/2014/main" id="{AF4C15D4-2866-BC48-8DF1-4A2501356B13}"/>
              </a:ext>
            </a:extLst>
          </p:cNvPr>
          <p:cNvSpPr>
            <a:spLocks noGrp="1"/>
          </p:cNvSpPr>
          <p:nvPr>
            <p:ph type="sldNum" sz="quarter" idx="12"/>
          </p:nvPr>
        </p:nvSpPr>
        <p:spPr/>
        <p:txBody>
          <a:bodyPr/>
          <a:lstStyle/>
          <a:p>
            <a:fld id="{F173735F-2667-4028-B606-D96AABD86FDB}" type="slidenum">
              <a:rPr lang="id-ID" smtClean="0"/>
              <a:pPr/>
              <a:t>6</a:t>
            </a:fld>
            <a:endParaRPr lang="id-ID"/>
          </a:p>
        </p:txBody>
      </p:sp>
      <p:sp>
        <p:nvSpPr>
          <p:cNvPr id="5" name="Content Placeholder 4">
            <a:extLst>
              <a:ext uri="{FF2B5EF4-FFF2-40B4-BE49-F238E27FC236}">
                <a16:creationId xmlns:a16="http://schemas.microsoft.com/office/drawing/2014/main" id="{7D7F9C5A-B5B6-B44D-95BA-81A92BA8BE6A}"/>
              </a:ext>
            </a:extLst>
          </p:cNvPr>
          <p:cNvSpPr>
            <a:spLocks noGrp="1"/>
          </p:cNvSpPr>
          <p:nvPr>
            <p:ph idx="1"/>
          </p:nvPr>
        </p:nvSpPr>
        <p:spPr/>
        <p:txBody>
          <a:bodyPr/>
          <a:lstStyle/>
          <a:p>
            <a:pPr algn="just"/>
            <a:r>
              <a:rPr lang="en-US" dirty="0"/>
              <a:t>The scientific style assumes a universal and objective reality that exists independent of the writer or reader</a:t>
            </a:r>
          </a:p>
          <a:p>
            <a:pPr algn="just"/>
            <a:r>
              <a:rPr lang="en-US" dirty="0"/>
              <a:t>There is a truth concerning this reality, but it is not manifest</a:t>
            </a:r>
          </a:p>
          <a:p>
            <a:pPr algn="just"/>
            <a:r>
              <a:rPr lang="en-US" dirty="0"/>
              <a:t>It takes hard work to get close to this truth, and in the end we can only comment on the accuracy of our scientific models, not their correctness in some absolute sense.</a:t>
            </a:r>
          </a:p>
          <a:p>
            <a:pPr algn="just"/>
            <a:r>
              <a:rPr lang="en-US" dirty="0"/>
              <a:t>The truth is independent of both writer and reader</a:t>
            </a:r>
          </a:p>
          <a:p>
            <a:pPr algn="just"/>
            <a:r>
              <a:rPr lang="en-US" dirty="0"/>
              <a:t>Scientific knowledge is not invented or created, it is discovered.</a:t>
            </a:r>
          </a:p>
          <a:p>
            <a:pPr algn="just"/>
            <a:r>
              <a:rPr lang="en-US" dirty="0"/>
              <a:t>Then after it is discovered, it is verified by other scientists.</a:t>
            </a:r>
          </a:p>
        </p:txBody>
      </p:sp>
    </p:spTree>
    <p:extLst>
      <p:ext uri="{BB962C8B-B14F-4D97-AF65-F5344CB8AC3E}">
        <p14:creationId xmlns:p14="http://schemas.microsoft.com/office/powerpoint/2010/main" val="2953033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9AC00-E928-1D4F-B03A-A748DCFC4B74}"/>
              </a:ext>
            </a:extLst>
          </p:cNvPr>
          <p:cNvSpPr>
            <a:spLocks noGrp="1"/>
          </p:cNvSpPr>
          <p:nvPr>
            <p:ph type="title"/>
          </p:nvPr>
        </p:nvSpPr>
        <p:spPr/>
        <p:txBody>
          <a:bodyPr/>
          <a:lstStyle/>
          <a:p>
            <a:r>
              <a:rPr lang="en-US" dirty="0"/>
              <a:t>Presentation</a:t>
            </a:r>
          </a:p>
        </p:txBody>
      </p:sp>
      <p:sp>
        <p:nvSpPr>
          <p:cNvPr id="3" name="Footer Placeholder 2">
            <a:extLst>
              <a:ext uri="{FF2B5EF4-FFF2-40B4-BE49-F238E27FC236}">
                <a16:creationId xmlns:a16="http://schemas.microsoft.com/office/drawing/2014/main" id="{0E9132F3-0417-9748-A9F1-957E6766A96A}"/>
              </a:ext>
            </a:extLst>
          </p:cNvPr>
          <p:cNvSpPr>
            <a:spLocks noGrp="1"/>
          </p:cNvSpPr>
          <p:nvPr>
            <p:ph type="ftr" sz="quarter" idx="11"/>
          </p:nvPr>
        </p:nvSpPr>
        <p:spPr/>
        <p:txBody>
          <a:bodyPr/>
          <a:lstStyle/>
          <a:p>
            <a:endParaRPr lang="id-ID" dirty="0"/>
          </a:p>
        </p:txBody>
      </p:sp>
      <p:sp>
        <p:nvSpPr>
          <p:cNvPr id="4" name="Slide Number Placeholder 3">
            <a:extLst>
              <a:ext uri="{FF2B5EF4-FFF2-40B4-BE49-F238E27FC236}">
                <a16:creationId xmlns:a16="http://schemas.microsoft.com/office/drawing/2014/main" id="{B3005B3C-A1F2-3F43-9D41-AFF39A967884}"/>
              </a:ext>
            </a:extLst>
          </p:cNvPr>
          <p:cNvSpPr>
            <a:spLocks noGrp="1"/>
          </p:cNvSpPr>
          <p:nvPr>
            <p:ph type="sldNum" sz="quarter" idx="12"/>
          </p:nvPr>
        </p:nvSpPr>
        <p:spPr/>
        <p:txBody>
          <a:bodyPr/>
          <a:lstStyle/>
          <a:p>
            <a:fld id="{F173735F-2667-4028-B606-D96AABD86FDB}" type="slidenum">
              <a:rPr lang="id-ID" smtClean="0"/>
              <a:pPr/>
              <a:t>7</a:t>
            </a:fld>
            <a:endParaRPr lang="id-ID"/>
          </a:p>
        </p:txBody>
      </p:sp>
      <p:sp>
        <p:nvSpPr>
          <p:cNvPr id="5" name="Content Placeholder 4">
            <a:extLst>
              <a:ext uri="{FF2B5EF4-FFF2-40B4-BE49-F238E27FC236}">
                <a16:creationId xmlns:a16="http://schemas.microsoft.com/office/drawing/2014/main" id="{B6E3F0E7-2140-7340-90B1-3A587E8E0F55}"/>
              </a:ext>
            </a:extLst>
          </p:cNvPr>
          <p:cNvSpPr>
            <a:spLocks noGrp="1"/>
          </p:cNvSpPr>
          <p:nvPr>
            <p:ph idx="1"/>
          </p:nvPr>
        </p:nvSpPr>
        <p:spPr/>
        <p:txBody>
          <a:bodyPr/>
          <a:lstStyle/>
          <a:p>
            <a:pPr algn="just"/>
            <a:r>
              <a:rPr lang="en-US" dirty="0"/>
              <a:t>In the scientific style, the most valued attributes are accuracy, precision, clarity, concision, and grace (int that order)</a:t>
            </a:r>
          </a:p>
          <a:p>
            <a:pPr algn="just"/>
            <a:r>
              <a:rPr lang="en-US" dirty="0"/>
              <a:t>Accuracy means that all new knowledge claims are justified and verifiable</a:t>
            </a:r>
          </a:p>
          <a:p>
            <a:pPr algn="just"/>
            <a:r>
              <a:rPr lang="en-US" dirty="0"/>
              <a:t>The point of research is to claim new knowledge</a:t>
            </a:r>
          </a:p>
          <a:p>
            <a:pPr algn="just"/>
            <a:r>
              <a:rPr lang="en-US" dirty="0"/>
              <a:t>Claiming too little gives question to the value of the paper</a:t>
            </a:r>
          </a:p>
          <a:p>
            <a:pPr algn="just"/>
            <a:r>
              <a:rPr lang="en-US" dirty="0"/>
              <a:t>Claiming too much gives question to the competence or integrity of the author</a:t>
            </a:r>
          </a:p>
          <a:p>
            <a:pPr algn="just"/>
            <a:r>
              <a:rPr lang="en-US" dirty="0"/>
              <a:t>Precise means that the meaning understood by the reader matcher the meaning intended by the writer</a:t>
            </a:r>
          </a:p>
        </p:txBody>
      </p:sp>
    </p:spTree>
    <p:extLst>
      <p:ext uri="{BB962C8B-B14F-4D97-AF65-F5344CB8AC3E}">
        <p14:creationId xmlns:p14="http://schemas.microsoft.com/office/powerpoint/2010/main" val="2979605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3A24F-3AB7-AF4C-B288-0A3FEC5E818E}"/>
              </a:ext>
            </a:extLst>
          </p:cNvPr>
          <p:cNvSpPr>
            <a:spLocks noGrp="1"/>
          </p:cNvSpPr>
          <p:nvPr>
            <p:ph type="title"/>
          </p:nvPr>
        </p:nvSpPr>
        <p:spPr/>
        <p:txBody>
          <a:bodyPr/>
          <a:lstStyle/>
          <a:p>
            <a:r>
              <a:rPr lang="en-US" dirty="0"/>
              <a:t>Scene</a:t>
            </a:r>
          </a:p>
        </p:txBody>
      </p:sp>
      <p:sp>
        <p:nvSpPr>
          <p:cNvPr id="3" name="Footer Placeholder 2">
            <a:extLst>
              <a:ext uri="{FF2B5EF4-FFF2-40B4-BE49-F238E27FC236}">
                <a16:creationId xmlns:a16="http://schemas.microsoft.com/office/drawing/2014/main" id="{4BCBF52E-E2BE-334A-AAAD-DA632AA0CA9B}"/>
              </a:ext>
            </a:extLst>
          </p:cNvPr>
          <p:cNvSpPr>
            <a:spLocks noGrp="1"/>
          </p:cNvSpPr>
          <p:nvPr>
            <p:ph type="ftr" sz="quarter" idx="11"/>
          </p:nvPr>
        </p:nvSpPr>
        <p:spPr/>
        <p:txBody>
          <a:bodyPr/>
          <a:lstStyle/>
          <a:p>
            <a:endParaRPr lang="id-ID" dirty="0"/>
          </a:p>
        </p:txBody>
      </p:sp>
      <p:sp>
        <p:nvSpPr>
          <p:cNvPr id="4" name="Slide Number Placeholder 3">
            <a:extLst>
              <a:ext uri="{FF2B5EF4-FFF2-40B4-BE49-F238E27FC236}">
                <a16:creationId xmlns:a16="http://schemas.microsoft.com/office/drawing/2014/main" id="{D0E7067F-7279-1644-98F2-A762FFFFD7FD}"/>
              </a:ext>
            </a:extLst>
          </p:cNvPr>
          <p:cNvSpPr>
            <a:spLocks noGrp="1"/>
          </p:cNvSpPr>
          <p:nvPr>
            <p:ph type="sldNum" sz="quarter" idx="12"/>
          </p:nvPr>
        </p:nvSpPr>
        <p:spPr/>
        <p:txBody>
          <a:bodyPr/>
          <a:lstStyle/>
          <a:p>
            <a:fld id="{F173735F-2667-4028-B606-D96AABD86FDB}" type="slidenum">
              <a:rPr lang="id-ID" smtClean="0"/>
              <a:pPr/>
              <a:t>8</a:t>
            </a:fld>
            <a:endParaRPr lang="id-ID"/>
          </a:p>
        </p:txBody>
      </p:sp>
      <p:sp>
        <p:nvSpPr>
          <p:cNvPr id="5" name="Content Placeholder 4">
            <a:extLst>
              <a:ext uri="{FF2B5EF4-FFF2-40B4-BE49-F238E27FC236}">
                <a16:creationId xmlns:a16="http://schemas.microsoft.com/office/drawing/2014/main" id="{74E02156-3442-3046-BFC0-DD310B6CF474}"/>
              </a:ext>
            </a:extLst>
          </p:cNvPr>
          <p:cNvSpPr>
            <a:spLocks noGrp="1"/>
          </p:cNvSpPr>
          <p:nvPr>
            <p:ph idx="1"/>
          </p:nvPr>
        </p:nvSpPr>
        <p:spPr/>
        <p:txBody>
          <a:bodyPr/>
          <a:lstStyle/>
          <a:p>
            <a:pPr algn="just"/>
            <a:r>
              <a:rPr lang="en-US" dirty="0"/>
              <a:t>The imagined scene for communicating between author and reader is a presentation at a scientific meeting</a:t>
            </a:r>
          </a:p>
          <a:p>
            <a:pPr algn="just"/>
            <a:r>
              <a:rPr lang="en-US" dirty="0"/>
              <a:t>The audience is there because they are interested in your topic, and they will save their questions until the end.</a:t>
            </a:r>
          </a:p>
          <a:p>
            <a:pPr algn="just"/>
            <a:r>
              <a:rPr lang="en-US" dirty="0"/>
              <a:t>Our job is to teach the audience what you learned in the course of your investigations.</a:t>
            </a:r>
          </a:p>
        </p:txBody>
      </p:sp>
    </p:spTree>
    <p:extLst>
      <p:ext uri="{BB962C8B-B14F-4D97-AF65-F5344CB8AC3E}">
        <p14:creationId xmlns:p14="http://schemas.microsoft.com/office/powerpoint/2010/main" val="1475749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F0EF8-839C-674A-B51B-3ABDFB54A75E}"/>
              </a:ext>
            </a:extLst>
          </p:cNvPr>
          <p:cNvSpPr>
            <a:spLocks noGrp="1"/>
          </p:cNvSpPr>
          <p:nvPr>
            <p:ph type="title"/>
          </p:nvPr>
        </p:nvSpPr>
        <p:spPr/>
        <p:txBody>
          <a:bodyPr/>
          <a:lstStyle/>
          <a:p>
            <a:r>
              <a:rPr lang="en-US" dirty="0"/>
              <a:t>Cast</a:t>
            </a:r>
          </a:p>
        </p:txBody>
      </p:sp>
      <p:sp>
        <p:nvSpPr>
          <p:cNvPr id="3" name="Footer Placeholder 2">
            <a:extLst>
              <a:ext uri="{FF2B5EF4-FFF2-40B4-BE49-F238E27FC236}">
                <a16:creationId xmlns:a16="http://schemas.microsoft.com/office/drawing/2014/main" id="{F264B358-05AA-3246-B44B-60378B153A81}"/>
              </a:ext>
            </a:extLst>
          </p:cNvPr>
          <p:cNvSpPr>
            <a:spLocks noGrp="1"/>
          </p:cNvSpPr>
          <p:nvPr>
            <p:ph type="ftr" sz="quarter" idx="11"/>
          </p:nvPr>
        </p:nvSpPr>
        <p:spPr/>
        <p:txBody>
          <a:bodyPr/>
          <a:lstStyle/>
          <a:p>
            <a:endParaRPr lang="id-ID" dirty="0"/>
          </a:p>
        </p:txBody>
      </p:sp>
      <p:sp>
        <p:nvSpPr>
          <p:cNvPr id="4" name="Slide Number Placeholder 3">
            <a:extLst>
              <a:ext uri="{FF2B5EF4-FFF2-40B4-BE49-F238E27FC236}">
                <a16:creationId xmlns:a16="http://schemas.microsoft.com/office/drawing/2014/main" id="{D466CC37-5454-0149-A050-FCEFCA7152AE}"/>
              </a:ext>
            </a:extLst>
          </p:cNvPr>
          <p:cNvSpPr>
            <a:spLocks noGrp="1"/>
          </p:cNvSpPr>
          <p:nvPr>
            <p:ph type="sldNum" sz="quarter" idx="12"/>
          </p:nvPr>
        </p:nvSpPr>
        <p:spPr/>
        <p:txBody>
          <a:bodyPr/>
          <a:lstStyle/>
          <a:p>
            <a:fld id="{F173735F-2667-4028-B606-D96AABD86FDB}" type="slidenum">
              <a:rPr lang="id-ID" smtClean="0"/>
              <a:pPr/>
              <a:t>9</a:t>
            </a:fld>
            <a:endParaRPr lang="id-ID"/>
          </a:p>
        </p:txBody>
      </p:sp>
      <p:sp>
        <p:nvSpPr>
          <p:cNvPr id="5" name="Content Placeholder 4">
            <a:extLst>
              <a:ext uri="{FF2B5EF4-FFF2-40B4-BE49-F238E27FC236}">
                <a16:creationId xmlns:a16="http://schemas.microsoft.com/office/drawing/2014/main" id="{6EEAEF5B-7C47-6846-87E3-31ACAF22AB2B}"/>
              </a:ext>
            </a:extLst>
          </p:cNvPr>
          <p:cNvSpPr>
            <a:spLocks noGrp="1"/>
          </p:cNvSpPr>
          <p:nvPr>
            <p:ph idx="1"/>
          </p:nvPr>
        </p:nvSpPr>
        <p:spPr/>
        <p:txBody>
          <a:bodyPr/>
          <a:lstStyle/>
          <a:p>
            <a:pPr algn="just"/>
            <a:r>
              <a:rPr lang="en-US" dirty="0"/>
              <a:t>Your readers are like the audience of your imagined symposium talk</a:t>
            </a:r>
          </a:p>
          <a:p>
            <a:pPr algn="just"/>
            <a:r>
              <a:rPr lang="en-US" dirty="0"/>
              <a:t>They are interested in your topic and generally familiar with this field. </a:t>
            </a:r>
          </a:p>
          <a:p>
            <a:pPr algn="just"/>
            <a:r>
              <a:rPr lang="en-US" dirty="0"/>
              <a:t>They are enthusiastic graduate students and experienced veterans</a:t>
            </a:r>
          </a:p>
          <a:p>
            <a:pPr algn="just"/>
            <a:r>
              <a:rPr lang="en-US" dirty="0"/>
              <a:t>They are intelligent and willing to put the effort into understanding what you have to say, but only if you make it worth their while.</a:t>
            </a:r>
          </a:p>
        </p:txBody>
      </p:sp>
    </p:spTree>
    <p:extLst>
      <p:ext uri="{BB962C8B-B14F-4D97-AF65-F5344CB8AC3E}">
        <p14:creationId xmlns:p14="http://schemas.microsoft.com/office/powerpoint/2010/main" val="1994248045"/>
      </p:ext>
    </p:extLst>
  </p:cSld>
  <p:clrMapOvr>
    <a:masterClrMapping/>
  </p:clrMapOvr>
</p:sld>
</file>

<file path=ppt/theme/theme1.xml><?xml version="1.0" encoding="utf-8"?>
<a:theme xmlns:a="http://schemas.openxmlformats.org/drawingml/2006/main" name="TemplateB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Presentation1</Template>
  <TotalTime>25630</TotalTime>
  <Words>1064</Words>
  <Application>Microsoft Macintosh PowerPoint</Application>
  <PresentationFormat>On-screen Show (4:3)</PresentationFormat>
  <Paragraphs>120</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Open Sans</vt:lpstr>
      <vt:lpstr>Tahoma</vt:lpstr>
      <vt:lpstr>Wingdings</vt:lpstr>
      <vt:lpstr>TemplateBM</vt:lpstr>
      <vt:lpstr>Language, Style, Figures and Tables  Session 08</vt:lpstr>
      <vt:lpstr>Learning Outcomes</vt:lpstr>
      <vt:lpstr>Outline</vt:lpstr>
      <vt:lpstr>Language and Style</vt:lpstr>
      <vt:lpstr>The Scientific Style</vt:lpstr>
      <vt:lpstr>Truth</vt:lpstr>
      <vt:lpstr>Presentation</vt:lpstr>
      <vt:lpstr>Scene</vt:lpstr>
      <vt:lpstr>Cast</vt:lpstr>
      <vt:lpstr>Thought and Language</vt:lpstr>
      <vt:lpstr>Figures and Tables</vt:lpstr>
      <vt:lpstr>Figures</vt:lpstr>
      <vt:lpstr>The Goals of Using Figures</vt:lpstr>
      <vt:lpstr>Important Goals of Using Graphics for Communication in a Scientific Publication</vt:lpstr>
      <vt:lpstr>Graphs</vt:lpstr>
      <vt:lpstr>Error in Graphs</vt:lpstr>
      <vt:lpstr>Examples</vt:lpstr>
      <vt:lpstr>Tables</vt:lpstr>
      <vt:lpstr>Tables</vt:lpstr>
      <vt:lpstr>References</vt:lpstr>
      <vt:lpstr>In Class Assignment</vt:lpstr>
      <vt:lpstr>PowerPoint Presentation</vt:lpstr>
      <vt:lpstr>Thank you</vt:lpstr>
    </vt:vector>
  </TitlesOfParts>
  <Company>Bina Nusantara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DS_1</dc:title>
  <dc:creator>rwongso@binus.edu</dc:creator>
  <cp:lastModifiedBy>Hanry Ham</cp:lastModifiedBy>
  <cp:revision>154</cp:revision>
  <dcterms:created xsi:type="dcterms:W3CDTF">2009-07-15T08:07:45Z</dcterms:created>
  <dcterms:modified xsi:type="dcterms:W3CDTF">2019-12-22T10:04:53Z</dcterms:modified>
</cp:coreProperties>
</file>