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notesMasterIdLst>
    <p:notesMasterId r:id="rId27"/>
  </p:notesMasterIdLst>
  <p:handoutMasterIdLst>
    <p:handoutMasterId r:id="rId28"/>
  </p:handoutMasterIdLst>
  <p:sldIdLst>
    <p:sldId id="349" r:id="rId2"/>
    <p:sldId id="350" r:id="rId3"/>
    <p:sldId id="351" r:id="rId4"/>
    <p:sldId id="414" r:id="rId5"/>
    <p:sldId id="419" r:id="rId6"/>
    <p:sldId id="420" r:id="rId7"/>
    <p:sldId id="421" r:id="rId8"/>
    <p:sldId id="422" r:id="rId9"/>
    <p:sldId id="423" r:id="rId10"/>
    <p:sldId id="424" r:id="rId11"/>
    <p:sldId id="416" r:id="rId12"/>
    <p:sldId id="425" r:id="rId13"/>
    <p:sldId id="418" r:id="rId14"/>
    <p:sldId id="426" r:id="rId15"/>
    <p:sldId id="427" r:id="rId16"/>
    <p:sldId id="417" r:id="rId17"/>
    <p:sldId id="415" r:id="rId18"/>
    <p:sldId id="428" r:id="rId19"/>
    <p:sldId id="429" r:id="rId20"/>
    <p:sldId id="430" r:id="rId21"/>
    <p:sldId id="431" r:id="rId22"/>
    <p:sldId id="411" r:id="rId23"/>
    <p:sldId id="395" r:id="rId24"/>
    <p:sldId id="396" r:id="rId25"/>
    <p:sldId id="389" r:id="rId26"/>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76" autoAdjust="0"/>
    <p:restoredTop sz="94731"/>
  </p:normalViewPr>
  <p:slideViewPr>
    <p:cSldViewPr>
      <p:cViewPr varScale="1">
        <p:scale>
          <a:sx n="144" d="100"/>
          <a:sy n="144" d="100"/>
        </p:scale>
        <p:origin x="227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3CB13A9-B817-47BC-BF28-44F1DAC0A9F3}" type="slidenum">
              <a:rPr lang="en-US"/>
              <a:pPr>
                <a:defRPr/>
              </a:pPr>
              <a:t>‹#›</a:t>
            </a:fld>
            <a:endParaRPr lang="en-US"/>
          </a:p>
        </p:txBody>
      </p:sp>
    </p:spTree>
    <p:extLst>
      <p:ext uri="{BB962C8B-B14F-4D97-AF65-F5344CB8AC3E}">
        <p14:creationId xmlns:p14="http://schemas.microsoft.com/office/powerpoint/2010/main" val="111347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79AA5398-C5FC-44A4-BE40-14B7E609EB14}" type="slidenum">
              <a:rPr lang="en-US"/>
              <a:pPr>
                <a:defRPr/>
              </a:pPr>
              <a:t>‹#›</a:t>
            </a:fld>
            <a:endParaRPr lang="en-US"/>
          </a:p>
        </p:txBody>
      </p:sp>
    </p:spTree>
    <p:extLst>
      <p:ext uri="{BB962C8B-B14F-4D97-AF65-F5344CB8AC3E}">
        <p14:creationId xmlns:p14="http://schemas.microsoft.com/office/powerpoint/2010/main" val="237328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F735FE1A-7713-4D53-A503-60ED0D938C40}" type="datetime1">
              <a:rPr lang="en-US" smtClean="0"/>
              <a:pPr>
                <a:defRPr/>
              </a:pPr>
              <a:t>12/21/19</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B25C547B-6502-4305-AB1D-DC75BD8B95F2}"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D613A7DE-4529-4078-B095-609A054D8419}" type="datetime1">
              <a:rPr lang="en-US" smtClean="0"/>
              <a:pPr>
                <a:defRPr/>
              </a:pPr>
              <a:t>12/21/19</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21EF0E02-90DE-4DDF-8E9F-438205EAE6E1}"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pPr>
              <a:defRPr/>
            </a:pPr>
            <a:fld id="{CD7BD76F-6914-4CF6-838D-B2233DFD55E0}" type="datetime1">
              <a:rPr lang="en-US" smtClean="0"/>
              <a:pPr>
                <a:defRPr/>
              </a:pPr>
              <a:t>12/21/19</a:t>
            </a:fld>
            <a:r>
              <a:rPr lang="en-US"/>
              <a:t>Bina Nusantara University</a:t>
            </a:r>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267CA0D-3B9F-49E7-A5DF-A0D1B5CFE3C6}"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pPr>
              <a:defRPr/>
            </a:pPr>
            <a:fld id="{068ADC5C-0CF0-404E-8B17-3EEF8544AE5E}" type="datetime1">
              <a:rPr lang="en-US" smtClean="0"/>
              <a:pPr>
                <a:defRPr/>
              </a:pPr>
              <a:t>12/21/19</a:t>
            </a:fld>
            <a:r>
              <a:rPr lang="en-US"/>
              <a:t>Bina Nusantara University</a:t>
            </a:r>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77757363-A6AD-4D3A-9425-B1C190F20FED}"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CE890CFA-7BC8-4A8E-B035-833E05FB01B5}" type="datetime1">
              <a:rPr lang="en-US" smtClean="0"/>
              <a:pPr>
                <a:defRPr/>
              </a:pPr>
              <a:t>12/21/19</a:t>
            </a:fld>
            <a:r>
              <a:rPr lang="en-US"/>
              <a:t>Bina Nusantara University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E92F5638-D2E2-455B-9264-79AA7A6A399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21/12/19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dirty="0"/>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3782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21/12/19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59601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21/12/19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08944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13A7DE-4529-4078-B095-609A054D8419}" type="datetime1">
              <a:rPr lang="en-US" smtClean="0"/>
              <a:pPr>
                <a:defRPr/>
              </a:pPr>
              <a:t>12/21/19</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EF0E02-90DE-4DDF-8E9F-438205EAE6E1}"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9" r:id="rId6"/>
    <p:sldLayoutId id="2147484100" r:id="rId7"/>
    <p:sldLayoutId id="2147484101" r:id="rId8"/>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fontScale="90000"/>
          </a:bodyPr>
          <a:lstStyle/>
          <a:p>
            <a:r>
              <a:rPr lang="en-US" sz="4000" dirty="0"/>
              <a:t>The Ethics of Publication, Authorship and Plagiarism</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a:t>
            </a:r>
            <a:r>
              <a:rPr lang="en-US" sz="2800" dirty="0">
                <a:latin typeface="Tahoma" panose="020B0604030504040204" pitchFamily="34" charset="0"/>
                <a:ea typeface="Tahoma" panose="020B0604030504040204" pitchFamily="34" charset="0"/>
                <a:cs typeface="Tahoma" panose="020B0604030504040204" pitchFamily="34" charset="0"/>
              </a:rPr>
              <a:t>10</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COMP6575 – Research</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Topics in Computer Science</a:t>
            </a:r>
          </a:p>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2019</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4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EBE0-4182-AE4C-AF8A-9ABB6544AC63}"/>
              </a:ext>
            </a:extLst>
          </p:cNvPr>
          <p:cNvSpPr>
            <a:spLocks noGrp="1"/>
          </p:cNvSpPr>
          <p:nvPr>
            <p:ph type="title"/>
          </p:nvPr>
        </p:nvSpPr>
        <p:spPr/>
        <p:txBody>
          <a:bodyPr/>
          <a:lstStyle/>
          <a:p>
            <a:r>
              <a:rPr lang="en-US" dirty="0"/>
              <a:t>Author Responsibilities after Publication</a:t>
            </a:r>
          </a:p>
        </p:txBody>
      </p:sp>
      <p:sp>
        <p:nvSpPr>
          <p:cNvPr id="3" name="Footer Placeholder 2">
            <a:extLst>
              <a:ext uri="{FF2B5EF4-FFF2-40B4-BE49-F238E27FC236}">
                <a16:creationId xmlns:a16="http://schemas.microsoft.com/office/drawing/2014/main" id="{7CEB2AD8-1D16-5E4B-91AE-69FB380867F7}"/>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E2C4892E-E086-9340-A172-135EEADF1C24}"/>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5" name="Content Placeholder 4">
            <a:extLst>
              <a:ext uri="{FF2B5EF4-FFF2-40B4-BE49-F238E27FC236}">
                <a16:creationId xmlns:a16="http://schemas.microsoft.com/office/drawing/2014/main" id="{A8EFB4DB-FACF-2A45-AEC3-E5E7AEF44236}"/>
              </a:ext>
            </a:extLst>
          </p:cNvPr>
          <p:cNvSpPr>
            <a:spLocks noGrp="1"/>
          </p:cNvSpPr>
          <p:nvPr>
            <p:ph idx="1"/>
          </p:nvPr>
        </p:nvSpPr>
        <p:spPr/>
        <p:txBody>
          <a:bodyPr/>
          <a:lstStyle/>
          <a:p>
            <a:pPr algn="just"/>
            <a:r>
              <a:rPr lang="en-US" dirty="0"/>
              <a:t>Authors are responsible for responding to well-considered criticisms of their work after it has been published</a:t>
            </a:r>
          </a:p>
          <a:p>
            <a:pPr algn="just"/>
            <a:r>
              <a:rPr lang="en-US" dirty="0"/>
              <a:t>Be prepared to share the data found in your paper (or that your results rely upon) to other researchers upon request. Once published, you must consider these data to be open source and not proprietary</a:t>
            </a:r>
          </a:p>
          <a:p>
            <a:pPr algn="just"/>
            <a:r>
              <a:rPr lang="en-US" dirty="0"/>
              <a:t>Because you might have to share them, all data that the paper relied upon should be carefully organized and archived for as long as practically possible (a minimum of three years is a good goal)</a:t>
            </a:r>
          </a:p>
        </p:txBody>
      </p:sp>
    </p:spTree>
    <p:extLst>
      <p:ext uri="{BB962C8B-B14F-4D97-AF65-F5344CB8AC3E}">
        <p14:creationId xmlns:p14="http://schemas.microsoft.com/office/powerpoint/2010/main" val="18273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38B-DF0F-144E-8B46-5E65D5331E7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A70BD75-757E-2448-A973-6AF2FD2274CD}"/>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Title 3">
            <a:extLst>
              <a:ext uri="{FF2B5EF4-FFF2-40B4-BE49-F238E27FC236}">
                <a16:creationId xmlns:a16="http://schemas.microsoft.com/office/drawing/2014/main" id="{DBE6239C-3B61-5842-915C-A6C686C9BADE}"/>
              </a:ext>
            </a:extLst>
          </p:cNvPr>
          <p:cNvSpPr>
            <a:spLocks noGrp="1"/>
          </p:cNvSpPr>
          <p:nvPr>
            <p:ph type="title"/>
          </p:nvPr>
        </p:nvSpPr>
        <p:spPr/>
        <p:txBody>
          <a:bodyPr/>
          <a:lstStyle/>
          <a:p>
            <a:r>
              <a:rPr lang="en-US" dirty="0"/>
              <a:t>Authorship</a:t>
            </a:r>
          </a:p>
        </p:txBody>
      </p:sp>
    </p:spTree>
    <p:extLst>
      <p:ext uri="{BB962C8B-B14F-4D97-AF65-F5344CB8AC3E}">
        <p14:creationId xmlns:p14="http://schemas.microsoft.com/office/powerpoint/2010/main" val="178244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65072A-018E-2D42-BD6D-9C1C87631E59}"/>
              </a:ext>
            </a:extLst>
          </p:cNvPr>
          <p:cNvSpPr>
            <a:spLocks noGrp="1"/>
          </p:cNvSpPr>
          <p:nvPr>
            <p:ph type="title"/>
          </p:nvPr>
        </p:nvSpPr>
        <p:spPr/>
        <p:txBody>
          <a:bodyPr>
            <a:normAutofit fontScale="90000"/>
          </a:bodyPr>
          <a:lstStyle/>
          <a:p>
            <a:r>
              <a:rPr lang="en-US" dirty="0"/>
              <a:t>Who deserves credit for the work reported in a scientific paper?</a:t>
            </a:r>
          </a:p>
        </p:txBody>
      </p:sp>
      <p:sp>
        <p:nvSpPr>
          <p:cNvPr id="2" name="Footer Placeholder 1">
            <a:extLst>
              <a:ext uri="{FF2B5EF4-FFF2-40B4-BE49-F238E27FC236}">
                <a16:creationId xmlns:a16="http://schemas.microsoft.com/office/drawing/2014/main" id="{B2E323F9-852E-8040-9EC9-E7FB8BD55864}"/>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8C0F3AD5-11BB-2A48-B7D5-F1F46588A639}"/>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6" name="Content Placeholder 5">
            <a:extLst>
              <a:ext uri="{FF2B5EF4-FFF2-40B4-BE49-F238E27FC236}">
                <a16:creationId xmlns:a16="http://schemas.microsoft.com/office/drawing/2014/main" id="{9A8193D1-B86D-C842-B82F-F8A5028B0DAE}"/>
              </a:ext>
            </a:extLst>
          </p:cNvPr>
          <p:cNvSpPr>
            <a:spLocks noGrp="1"/>
          </p:cNvSpPr>
          <p:nvPr>
            <p:ph idx="1"/>
          </p:nvPr>
        </p:nvSpPr>
        <p:spPr/>
        <p:txBody>
          <a:bodyPr/>
          <a:lstStyle/>
          <a:p>
            <a:pPr algn="just"/>
            <a:r>
              <a:rPr lang="en-US" dirty="0"/>
              <a:t>That is the basic question of scientific authorship </a:t>
            </a:r>
          </a:p>
          <a:p>
            <a:pPr algn="just"/>
            <a:r>
              <a:rPr lang="en-US" dirty="0"/>
              <a:t>because unlike authorship credit in the world of creative writing, what matters most for scientific papers are the ideas rather than the words</a:t>
            </a:r>
          </a:p>
          <a:p>
            <a:pPr algn="just"/>
            <a:r>
              <a:rPr lang="en-US" dirty="0"/>
              <a:t>On the surface, it would seem that deciding who belongs in the list of authors would not be a difficult task</a:t>
            </a:r>
          </a:p>
          <a:p>
            <a:pPr algn="just"/>
            <a:r>
              <a:rPr lang="en-US" dirty="0"/>
              <a:t>But the affairs of humans are rarely straightforward, and authorship controversies are not uncommon in the world of science and engineering</a:t>
            </a:r>
          </a:p>
        </p:txBody>
      </p:sp>
    </p:spTree>
    <p:extLst>
      <p:ext uri="{BB962C8B-B14F-4D97-AF65-F5344CB8AC3E}">
        <p14:creationId xmlns:p14="http://schemas.microsoft.com/office/powerpoint/2010/main" val="44517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1DF5-BBAB-B245-91D7-D8FEF32910F8}"/>
              </a:ext>
            </a:extLst>
          </p:cNvPr>
          <p:cNvSpPr>
            <a:spLocks noGrp="1"/>
          </p:cNvSpPr>
          <p:nvPr>
            <p:ph type="title"/>
          </p:nvPr>
        </p:nvSpPr>
        <p:spPr/>
        <p:txBody>
          <a:bodyPr/>
          <a:lstStyle/>
          <a:p>
            <a:r>
              <a:rPr lang="en-US" dirty="0"/>
              <a:t>Defining Authorship</a:t>
            </a:r>
          </a:p>
        </p:txBody>
      </p:sp>
      <p:sp>
        <p:nvSpPr>
          <p:cNvPr id="3" name="Footer Placeholder 2">
            <a:extLst>
              <a:ext uri="{FF2B5EF4-FFF2-40B4-BE49-F238E27FC236}">
                <a16:creationId xmlns:a16="http://schemas.microsoft.com/office/drawing/2014/main" id="{58FBCA95-6274-264E-B7A4-5D433B6B920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4CB9746-C145-9D4A-ACB3-FD24EC6D70D8}"/>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5" name="Content Placeholder 4">
            <a:extLst>
              <a:ext uri="{FF2B5EF4-FFF2-40B4-BE49-F238E27FC236}">
                <a16:creationId xmlns:a16="http://schemas.microsoft.com/office/drawing/2014/main" id="{3125A991-DA79-E849-A286-8E5B989A7F0F}"/>
              </a:ext>
            </a:extLst>
          </p:cNvPr>
          <p:cNvSpPr>
            <a:spLocks noGrp="1"/>
          </p:cNvSpPr>
          <p:nvPr>
            <p:ph idx="1"/>
          </p:nvPr>
        </p:nvSpPr>
        <p:spPr/>
        <p:txBody>
          <a:bodyPr/>
          <a:lstStyle/>
          <a:p>
            <a:pPr algn="just"/>
            <a:r>
              <a:rPr lang="en-US" dirty="0"/>
              <a:t>An author of a scientific paper is anyone who has made a creative contribution to the words or ideas being presented that are claimed to be novel</a:t>
            </a:r>
          </a:p>
          <a:p>
            <a:pPr algn="just"/>
            <a:r>
              <a:rPr lang="en-US" dirty="0"/>
              <a:t>Obviously, authorship of the words and figures used in the paper (the conventional definition of authorship) counts as authorship for a scientific paper</a:t>
            </a:r>
          </a:p>
          <a:p>
            <a:pPr algn="just"/>
            <a:r>
              <a:rPr lang="en-US" dirty="0"/>
              <a:t>If using a person’s words in the paper would amount to plagiarism without that person being listed as an author, then that person must be listed as an author or must be quoted and cited</a:t>
            </a:r>
          </a:p>
          <a:p>
            <a:pPr algn="just"/>
            <a:r>
              <a:rPr lang="en-US" dirty="0"/>
              <a:t>But contributions to the concept, design, execution, or interpretation of the work also count. Most definitions of authorship claim that such contributions must be “significant.”</a:t>
            </a:r>
          </a:p>
        </p:txBody>
      </p:sp>
    </p:spTree>
    <p:extLst>
      <p:ext uri="{BB962C8B-B14F-4D97-AF65-F5344CB8AC3E}">
        <p14:creationId xmlns:p14="http://schemas.microsoft.com/office/powerpoint/2010/main" val="423965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3E9A-5E20-3846-8B2C-79C138E5250F}"/>
              </a:ext>
            </a:extLst>
          </p:cNvPr>
          <p:cNvSpPr>
            <a:spLocks noGrp="1"/>
          </p:cNvSpPr>
          <p:nvPr>
            <p:ph type="title"/>
          </p:nvPr>
        </p:nvSpPr>
        <p:spPr/>
        <p:txBody>
          <a:bodyPr/>
          <a:lstStyle/>
          <a:p>
            <a:r>
              <a:rPr lang="en-US" dirty="0"/>
              <a:t>Guests or Ghosts</a:t>
            </a:r>
          </a:p>
        </p:txBody>
      </p:sp>
      <p:sp>
        <p:nvSpPr>
          <p:cNvPr id="3" name="Footer Placeholder 2">
            <a:extLst>
              <a:ext uri="{FF2B5EF4-FFF2-40B4-BE49-F238E27FC236}">
                <a16:creationId xmlns:a16="http://schemas.microsoft.com/office/drawing/2014/main" id="{DD14C436-64CE-6442-A84D-D53A988ACB17}"/>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D6E0CC8A-D0F9-BE46-95A2-9D94FA897CCF}"/>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5" name="Content Placeholder 4">
            <a:extLst>
              <a:ext uri="{FF2B5EF4-FFF2-40B4-BE49-F238E27FC236}">
                <a16:creationId xmlns:a16="http://schemas.microsoft.com/office/drawing/2014/main" id="{82DA1966-7141-4C42-BFD0-E29F0C802684}"/>
              </a:ext>
            </a:extLst>
          </p:cNvPr>
          <p:cNvSpPr>
            <a:spLocks noGrp="1"/>
          </p:cNvSpPr>
          <p:nvPr>
            <p:ph idx="1"/>
          </p:nvPr>
        </p:nvSpPr>
        <p:spPr/>
        <p:txBody>
          <a:bodyPr/>
          <a:lstStyle/>
          <a:p>
            <a:pPr algn="just"/>
            <a:r>
              <a:rPr lang="en-US" dirty="0"/>
              <a:t>There are two ways to err in listing the authors for a manuscript: leaving off someone who belongs on the list (a ghost author) and including someone who does not belong on the list (a guest author)</a:t>
            </a:r>
          </a:p>
          <a:p>
            <a:pPr algn="just"/>
            <a:r>
              <a:rPr lang="en-US" dirty="0"/>
              <a:t>Both errors are reasonably common in scientific publishing for different reasons, and both can be serious problems with different consequences</a:t>
            </a:r>
          </a:p>
          <a:p>
            <a:pPr algn="just"/>
            <a:r>
              <a:rPr lang="en-US" dirty="0"/>
              <a:t>Usually, such mistakes are unintentional and are often the result of not fully knowing the requirements for authorship</a:t>
            </a:r>
          </a:p>
          <a:p>
            <a:pPr algn="just"/>
            <a:r>
              <a:rPr lang="en-US" dirty="0"/>
              <a:t>Guest authorship is not always so innocent. Sometimes a supervisor, lab director, or some other person of authority insists that their name be included on all publications under their control</a:t>
            </a:r>
          </a:p>
        </p:txBody>
      </p:sp>
    </p:spTree>
    <p:extLst>
      <p:ext uri="{BB962C8B-B14F-4D97-AF65-F5344CB8AC3E}">
        <p14:creationId xmlns:p14="http://schemas.microsoft.com/office/powerpoint/2010/main" val="234824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FDD5-969C-7D4D-8C14-F919D9DE262A}"/>
              </a:ext>
            </a:extLst>
          </p:cNvPr>
          <p:cNvSpPr>
            <a:spLocks noGrp="1"/>
          </p:cNvSpPr>
          <p:nvPr>
            <p:ph type="title"/>
          </p:nvPr>
        </p:nvSpPr>
        <p:spPr/>
        <p:txBody>
          <a:bodyPr/>
          <a:lstStyle/>
          <a:p>
            <a:r>
              <a:rPr lang="en-US" dirty="0"/>
              <a:t>Author Order</a:t>
            </a:r>
          </a:p>
        </p:txBody>
      </p:sp>
      <p:sp>
        <p:nvSpPr>
          <p:cNvPr id="3" name="Footer Placeholder 2">
            <a:extLst>
              <a:ext uri="{FF2B5EF4-FFF2-40B4-BE49-F238E27FC236}">
                <a16:creationId xmlns:a16="http://schemas.microsoft.com/office/drawing/2014/main" id="{5627A969-53C2-6148-B5AF-9A205EB3AE4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96490B5F-06CA-3D45-9F88-AD296E03E3DD}"/>
              </a:ext>
            </a:extLst>
          </p:cNvPr>
          <p:cNvSpPr>
            <a:spLocks noGrp="1"/>
          </p:cNvSpPr>
          <p:nvPr>
            <p:ph type="sldNum" sz="quarter" idx="12"/>
          </p:nvPr>
        </p:nvSpPr>
        <p:spPr/>
        <p:txBody>
          <a:bodyPr/>
          <a:lstStyle/>
          <a:p>
            <a:fld id="{F173735F-2667-4028-B606-D96AABD86FDB}" type="slidenum">
              <a:rPr lang="id-ID" smtClean="0"/>
              <a:pPr/>
              <a:t>15</a:t>
            </a:fld>
            <a:endParaRPr lang="id-ID"/>
          </a:p>
        </p:txBody>
      </p:sp>
      <p:sp>
        <p:nvSpPr>
          <p:cNvPr id="5" name="Content Placeholder 4">
            <a:extLst>
              <a:ext uri="{FF2B5EF4-FFF2-40B4-BE49-F238E27FC236}">
                <a16:creationId xmlns:a16="http://schemas.microsoft.com/office/drawing/2014/main" id="{9FBC8C82-5AB2-CD49-88F0-8779011482F3}"/>
              </a:ext>
            </a:extLst>
          </p:cNvPr>
          <p:cNvSpPr>
            <a:spLocks noGrp="1"/>
          </p:cNvSpPr>
          <p:nvPr>
            <p:ph idx="1"/>
          </p:nvPr>
        </p:nvSpPr>
        <p:spPr/>
        <p:txBody>
          <a:bodyPr/>
          <a:lstStyle/>
          <a:p>
            <a:pPr algn="just"/>
            <a:r>
              <a:rPr lang="en-US" dirty="0"/>
              <a:t>The work generally represents the thesis project of one student, who is then assigned the first author spot</a:t>
            </a:r>
          </a:p>
          <a:p>
            <a:pPr algn="just"/>
            <a:r>
              <a:rPr lang="en-US" dirty="0"/>
              <a:t>That student’s supervisor is assigned the last author position</a:t>
            </a:r>
          </a:p>
          <a:p>
            <a:pPr algn="just"/>
            <a:r>
              <a:rPr lang="en-US" dirty="0"/>
              <a:t>In between, author order is determined by the level of contribution, but with students generally listed first and professors last</a:t>
            </a:r>
          </a:p>
        </p:txBody>
      </p:sp>
    </p:spTree>
    <p:extLst>
      <p:ext uri="{BB962C8B-B14F-4D97-AF65-F5344CB8AC3E}">
        <p14:creationId xmlns:p14="http://schemas.microsoft.com/office/powerpoint/2010/main" val="189275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38B-DF0F-144E-8B46-5E65D5331E7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A70BD75-757E-2448-A973-6AF2FD2274CD}"/>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4" name="Title 3">
            <a:extLst>
              <a:ext uri="{FF2B5EF4-FFF2-40B4-BE49-F238E27FC236}">
                <a16:creationId xmlns:a16="http://schemas.microsoft.com/office/drawing/2014/main" id="{DBE6239C-3B61-5842-915C-A6C686C9BADE}"/>
              </a:ext>
            </a:extLst>
          </p:cNvPr>
          <p:cNvSpPr>
            <a:spLocks noGrp="1"/>
          </p:cNvSpPr>
          <p:nvPr>
            <p:ph type="title"/>
          </p:nvPr>
        </p:nvSpPr>
        <p:spPr/>
        <p:txBody>
          <a:bodyPr/>
          <a:lstStyle/>
          <a:p>
            <a:r>
              <a:rPr lang="en-US" dirty="0"/>
              <a:t>Plagiarism</a:t>
            </a:r>
          </a:p>
        </p:txBody>
      </p:sp>
    </p:spTree>
    <p:extLst>
      <p:ext uri="{BB962C8B-B14F-4D97-AF65-F5344CB8AC3E}">
        <p14:creationId xmlns:p14="http://schemas.microsoft.com/office/powerpoint/2010/main" val="351634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1DF5-BBAB-B245-91D7-D8FEF32910F8}"/>
              </a:ext>
            </a:extLst>
          </p:cNvPr>
          <p:cNvSpPr>
            <a:spLocks noGrp="1"/>
          </p:cNvSpPr>
          <p:nvPr>
            <p:ph type="title"/>
          </p:nvPr>
        </p:nvSpPr>
        <p:spPr/>
        <p:txBody>
          <a:bodyPr/>
          <a:lstStyle/>
          <a:p>
            <a:r>
              <a:rPr lang="en-US" dirty="0"/>
              <a:t>Plagiarism</a:t>
            </a:r>
          </a:p>
        </p:txBody>
      </p:sp>
      <p:sp>
        <p:nvSpPr>
          <p:cNvPr id="3" name="Footer Placeholder 2">
            <a:extLst>
              <a:ext uri="{FF2B5EF4-FFF2-40B4-BE49-F238E27FC236}">
                <a16:creationId xmlns:a16="http://schemas.microsoft.com/office/drawing/2014/main" id="{58FBCA95-6274-264E-B7A4-5D433B6B920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4CB9746-C145-9D4A-ACB3-FD24EC6D70D8}"/>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5" name="Content Placeholder 4">
            <a:extLst>
              <a:ext uri="{FF2B5EF4-FFF2-40B4-BE49-F238E27FC236}">
                <a16:creationId xmlns:a16="http://schemas.microsoft.com/office/drawing/2014/main" id="{3125A991-DA79-E849-A286-8E5B989A7F0F}"/>
              </a:ext>
            </a:extLst>
          </p:cNvPr>
          <p:cNvSpPr>
            <a:spLocks noGrp="1"/>
          </p:cNvSpPr>
          <p:nvPr>
            <p:ph idx="1"/>
          </p:nvPr>
        </p:nvSpPr>
        <p:spPr/>
        <p:txBody>
          <a:bodyPr/>
          <a:lstStyle/>
          <a:p>
            <a:pPr algn="just"/>
            <a:r>
              <a:rPr lang="en-US" dirty="0"/>
              <a:t>Plagiarism remains a difficult and important issue in scientific publishing</a:t>
            </a:r>
          </a:p>
          <a:p>
            <a:pPr algn="just"/>
            <a:r>
              <a:rPr lang="en-US" dirty="0"/>
              <a:t>Plagiarism is generally defined as taking another’s ideas, images, or words and representing them as one’s own. It is intellectual theft</a:t>
            </a:r>
          </a:p>
          <a:p>
            <a:pPr algn="just"/>
            <a:r>
              <a:rPr lang="en-US" dirty="0"/>
              <a:t>SPIE, with its many peer-reviewed journals and conference proceeding publications, deals with a number of plagiarism cases each year, ranging from the minor (fixable with editing and education) to the major (sometimes requiring retraction and author sanctions)</a:t>
            </a:r>
          </a:p>
          <a:p>
            <a:pPr algn="just"/>
            <a:r>
              <a:rPr lang="en-US" dirty="0"/>
              <a:t>And even though copying is easier than ever to detect using automated tools such as Similarity Check, the problem persists. </a:t>
            </a:r>
          </a:p>
        </p:txBody>
      </p:sp>
    </p:spTree>
    <p:extLst>
      <p:ext uri="{BB962C8B-B14F-4D97-AF65-F5344CB8AC3E}">
        <p14:creationId xmlns:p14="http://schemas.microsoft.com/office/powerpoint/2010/main" val="233772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E7A-5107-EC45-A77D-0F1A10D8F74F}"/>
              </a:ext>
            </a:extLst>
          </p:cNvPr>
          <p:cNvSpPr>
            <a:spLocks noGrp="1"/>
          </p:cNvSpPr>
          <p:nvPr>
            <p:ph type="title"/>
          </p:nvPr>
        </p:nvSpPr>
        <p:spPr/>
        <p:txBody>
          <a:bodyPr/>
          <a:lstStyle/>
          <a:p>
            <a:r>
              <a:rPr lang="en-US" dirty="0"/>
              <a:t>Copying Another’s Ideas</a:t>
            </a:r>
          </a:p>
        </p:txBody>
      </p:sp>
      <p:sp>
        <p:nvSpPr>
          <p:cNvPr id="3" name="Footer Placeholder 2">
            <a:extLst>
              <a:ext uri="{FF2B5EF4-FFF2-40B4-BE49-F238E27FC236}">
                <a16:creationId xmlns:a16="http://schemas.microsoft.com/office/drawing/2014/main" id="{DA51991C-550B-6240-9972-A70FD949C28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6CB07AFF-771B-2043-B5D1-272B500F7C70}"/>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5" name="Content Placeholder 4">
            <a:extLst>
              <a:ext uri="{FF2B5EF4-FFF2-40B4-BE49-F238E27FC236}">
                <a16:creationId xmlns:a16="http://schemas.microsoft.com/office/drawing/2014/main" id="{88EB000C-FDA0-5546-9C99-1C598AB6F9F4}"/>
              </a:ext>
            </a:extLst>
          </p:cNvPr>
          <p:cNvSpPr>
            <a:spLocks noGrp="1"/>
          </p:cNvSpPr>
          <p:nvPr>
            <p:ph idx="1"/>
          </p:nvPr>
        </p:nvSpPr>
        <p:spPr/>
        <p:txBody>
          <a:bodyPr/>
          <a:lstStyle/>
          <a:p>
            <a:pPr algn="just"/>
            <a:r>
              <a:rPr lang="en-US" dirty="0"/>
              <a:t>It is a bedrock principle of science that each new work builds on the foundation of past work, so that making use of another’s ideas is not only allowed but encouraged</a:t>
            </a:r>
          </a:p>
          <a:p>
            <a:pPr algn="just"/>
            <a:r>
              <a:rPr lang="en-US" dirty="0"/>
              <a:t>Such misrepresentation can be explicit (“We present here for the first time…”) but is most often implicit</a:t>
            </a:r>
          </a:p>
          <a:p>
            <a:pPr algn="just"/>
            <a:r>
              <a:rPr lang="en-US" dirty="0"/>
              <a:t>By presenting ideas, designs, models, processes, or results without citations, there is a clear implication that these ideas are original</a:t>
            </a:r>
          </a:p>
          <a:p>
            <a:pPr algn="just"/>
            <a:r>
              <a:rPr lang="en-US" dirty="0"/>
              <a:t>Thus, the plagiarism of ideas can also be considered a lapse in proper citation practices</a:t>
            </a:r>
          </a:p>
          <a:p>
            <a:pPr algn="just"/>
            <a:r>
              <a:rPr lang="en-US" dirty="0"/>
              <a:t>Authors are expected to make a concerted effort to find relevant literature and cite appropriately, but missing citations are generally dealt with during the review and editing process without any implications of wrongdoing</a:t>
            </a:r>
          </a:p>
        </p:txBody>
      </p:sp>
    </p:spTree>
    <p:extLst>
      <p:ext uri="{BB962C8B-B14F-4D97-AF65-F5344CB8AC3E}">
        <p14:creationId xmlns:p14="http://schemas.microsoft.com/office/powerpoint/2010/main" val="143639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386D-D5A1-CC4F-A050-6DCC1F79327F}"/>
              </a:ext>
            </a:extLst>
          </p:cNvPr>
          <p:cNvSpPr>
            <a:spLocks noGrp="1"/>
          </p:cNvSpPr>
          <p:nvPr>
            <p:ph type="title"/>
          </p:nvPr>
        </p:nvSpPr>
        <p:spPr/>
        <p:txBody>
          <a:bodyPr/>
          <a:lstStyle/>
          <a:p>
            <a:r>
              <a:rPr lang="en-US" dirty="0"/>
              <a:t>Copying Another’s Images</a:t>
            </a:r>
          </a:p>
        </p:txBody>
      </p:sp>
      <p:sp>
        <p:nvSpPr>
          <p:cNvPr id="3" name="Footer Placeholder 2">
            <a:extLst>
              <a:ext uri="{FF2B5EF4-FFF2-40B4-BE49-F238E27FC236}">
                <a16:creationId xmlns:a16="http://schemas.microsoft.com/office/drawing/2014/main" id="{ED0536B6-B993-CF49-AD43-D4E01433A3C5}"/>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48AEA460-29E2-6149-8989-AD5FA1BF2120}"/>
              </a:ext>
            </a:extLst>
          </p:cNvPr>
          <p:cNvSpPr>
            <a:spLocks noGrp="1"/>
          </p:cNvSpPr>
          <p:nvPr>
            <p:ph type="sldNum" sz="quarter" idx="12"/>
          </p:nvPr>
        </p:nvSpPr>
        <p:spPr/>
        <p:txBody>
          <a:bodyPr/>
          <a:lstStyle/>
          <a:p>
            <a:fld id="{F173735F-2667-4028-B606-D96AABD86FDB}" type="slidenum">
              <a:rPr lang="id-ID" smtClean="0"/>
              <a:pPr/>
              <a:t>19</a:t>
            </a:fld>
            <a:endParaRPr lang="id-ID"/>
          </a:p>
        </p:txBody>
      </p:sp>
      <p:sp>
        <p:nvSpPr>
          <p:cNvPr id="5" name="Content Placeholder 4">
            <a:extLst>
              <a:ext uri="{FF2B5EF4-FFF2-40B4-BE49-F238E27FC236}">
                <a16:creationId xmlns:a16="http://schemas.microsoft.com/office/drawing/2014/main" id="{ADC9879F-0447-174C-B62D-ABDBF5229D9E}"/>
              </a:ext>
            </a:extLst>
          </p:cNvPr>
          <p:cNvSpPr>
            <a:spLocks noGrp="1"/>
          </p:cNvSpPr>
          <p:nvPr>
            <p:ph idx="1"/>
          </p:nvPr>
        </p:nvSpPr>
        <p:spPr/>
        <p:txBody>
          <a:bodyPr/>
          <a:lstStyle/>
          <a:p>
            <a:pPr algn="just"/>
            <a:r>
              <a:rPr lang="en-US" dirty="0"/>
              <a:t>Figures are an important part of scientific communication, and the generation of a figure or other image is generally a creative act. </a:t>
            </a:r>
          </a:p>
          <a:p>
            <a:pPr algn="just"/>
            <a:r>
              <a:rPr lang="en-US" dirty="0"/>
              <a:t>As such, the use of another’s figure requires not only a reference to its original publication, but permission from the figure’s author (and possibly the publisher) as well</a:t>
            </a:r>
          </a:p>
        </p:txBody>
      </p:sp>
    </p:spTree>
    <p:extLst>
      <p:ext uri="{BB962C8B-B14F-4D97-AF65-F5344CB8AC3E}">
        <p14:creationId xmlns:p14="http://schemas.microsoft.com/office/powerpoint/2010/main" val="16146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Content Placeholder 2"/>
          <p:cNvSpPr>
            <a:spLocks noGrp="1"/>
          </p:cNvSpPr>
          <p:nvPr>
            <p:ph idx="1"/>
          </p:nvPr>
        </p:nvSpPr>
        <p:spPr/>
        <p:txBody>
          <a:bodyPr/>
          <a:lstStyle/>
          <a:p>
            <a:pPr algn="just">
              <a:lnSpc>
                <a:spcPct val="150000"/>
              </a:lnSpc>
              <a:buNone/>
              <a:defRPr/>
            </a:pPr>
            <a:r>
              <a:rPr lang="en-US" dirty="0">
                <a:latin typeface="Tahoma" panose="020B0604030504040204" pitchFamily="34" charset="0"/>
                <a:ea typeface="Tahoma" panose="020B0604030504040204" pitchFamily="34" charset="0"/>
                <a:cs typeface="Tahoma" panose="020B0604030504040204" pitchFamily="34" charset="0"/>
              </a:rPr>
              <a:t>At the end of this session, students will be able to:</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3: Analyze the results from the research study </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4: Write a research paper with the appropriate format </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extLst>
      <p:ext uri="{BB962C8B-B14F-4D97-AF65-F5344CB8AC3E}">
        <p14:creationId xmlns:p14="http://schemas.microsoft.com/office/powerpoint/2010/main" val="16760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E2DB-D2BC-5B47-8C44-BF13632AB447}"/>
              </a:ext>
            </a:extLst>
          </p:cNvPr>
          <p:cNvSpPr>
            <a:spLocks noGrp="1"/>
          </p:cNvSpPr>
          <p:nvPr>
            <p:ph type="title"/>
          </p:nvPr>
        </p:nvSpPr>
        <p:spPr/>
        <p:txBody>
          <a:bodyPr/>
          <a:lstStyle/>
          <a:p>
            <a:r>
              <a:rPr lang="en-US" dirty="0"/>
              <a:t>Copying Another’s Words</a:t>
            </a:r>
          </a:p>
        </p:txBody>
      </p:sp>
      <p:sp>
        <p:nvSpPr>
          <p:cNvPr id="3" name="Footer Placeholder 2">
            <a:extLst>
              <a:ext uri="{FF2B5EF4-FFF2-40B4-BE49-F238E27FC236}">
                <a16:creationId xmlns:a16="http://schemas.microsoft.com/office/drawing/2014/main" id="{FF1806DF-5CFA-4241-9137-CCA20CD19AD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DD0FE922-1349-9C41-AFBF-BFD886C6FCCC}"/>
              </a:ext>
            </a:extLst>
          </p:cNvPr>
          <p:cNvSpPr>
            <a:spLocks noGrp="1"/>
          </p:cNvSpPr>
          <p:nvPr>
            <p:ph type="sldNum" sz="quarter" idx="12"/>
          </p:nvPr>
        </p:nvSpPr>
        <p:spPr/>
        <p:txBody>
          <a:bodyPr/>
          <a:lstStyle/>
          <a:p>
            <a:fld id="{F173735F-2667-4028-B606-D96AABD86FDB}" type="slidenum">
              <a:rPr lang="id-ID" smtClean="0"/>
              <a:pPr/>
              <a:t>20</a:t>
            </a:fld>
            <a:endParaRPr lang="id-ID"/>
          </a:p>
        </p:txBody>
      </p:sp>
      <p:sp>
        <p:nvSpPr>
          <p:cNvPr id="5" name="Content Placeholder 4">
            <a:extLst>
              <a:ext uri="{FF2B5EF4-FFF2-40B4-BE49-F238E27FC236}">
                <a16:creationId xmlns:a16="http://schemas.microsoft.com/office/drawing/2014/main" id="{C64CFBF7-AED5-E342-9281-FEA7B65B50BB}"/>
              </a:ext>
            </a:extLst>
          </p:cNvPr>
          <p:cNvSpPr>
            <a:spLocks noGrp="1"/>
          </p:cNvSpPr>
          <p:nvPr>
            <p:ph idx="1"/>
          </p:nvPr>
        </p:nvSpPr>
        <p:spPr/>
        <p:txBody>
          <a:bodyPr/>
          <a:lstStyle/>
          <a:p>
            <a:pPr algn="just"/>
            <a:r>
              <a:rPr lang="en-US" dirty="0"/>
              <a:t>According Chris A. Mack, By far the most common plagiarism problem that he forced to deal with as an editor is the copying of another’s words. </a:t>
            </a:r>
          </a:p>
          <a:p>
            <a:pPr algn="just"/>
            <a:r>
              <a:rPr lang="en-US" dirty="0"/>
              <a:t>Thus, stealing words—taking the credit that rightly belongs to another—besides being inherently dishonest, can rob an author of the reward that may have justified the original effort</a:t>
            </a:r>
          </a:p>
          <a:p>
            <a:pPr algn="just"/>
            <a:endParaRPr lang="en-US" dirty="0"/>
          </a:p>
        </p:txBody>
      </p:sp>
    </p:spTree>
    <p:extLst>
      <p:ext uri="{BB962C8B-B14F-4D97-AF65-F5344CB8AC3E}">
        <p14:creationId xmlns:p14="http://schemas.microsoft.com/office/powerpoint/2010/main" val="315380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4570-7A86-674B-A3D8-5D65066D6708}"/>
              </a:ext>
            </a:extLst>
          </p:cNvPr>
          <p:cNvSpPr>
            <a:spLocks noGrp="1"/>
          </p:cNvSpPr>
          <p:nvPr>
            <p:ph type="title"/>
          </p:nvPr>
        </p:nvSpPr>
        <p:spPr/>
        <p:txBody>
          <a:bodyPr/>
          <a:lstStyle/>
          <a:p>
            <a:r>
              <a:rPr lang="en-US" dirty="0"/>
              <a:t>Duplicate Publication, or Self-Plagiarism</a:t>
            </a:r>
          </a:p>
        </p:txBody>
      </p:sp>
      <p:sp>
        <p:nvSpPr>
          <p:cNvPr id="3" name="Footer Placeholder 2">
            <a:extLst>
              <a:ext uri="{FF2B5EF4-FFF2-40B4-BE49-F238E27FC236}">
                <a16:creationId xmlns:a16="http://schemas.microsoft.com/office/drawing/2014/main" id="{0EA671F3-347F-2C42-8881-764C1392FCE7}"/>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283E52A4-EBC4-5846-B2E5-6F48BFB4923F}"/>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5" name="Content Placeholder 4">
            <a:extLst>
              <a:ext uri="{FF2B5EF4-FFF2-40B4-BE49-F238E27FC236}">
                <a16:creationId xmlns:a16="http://schemas.microsoft.com/office/drawing/2014/main" id="{A54D9374-939F-D74C-8B21-6BC118FEF7ED}"/>
              </a:ext>
            </a:extLst>
          </p:cNvPr>
          <p:cNvSpPr>
            <a:spLocks noGrp="1"/>
          </p:cNvSpPr>
          <p:nvPr>
            <p:ph idx="1"/>
          </p:nvPr>
        </p:nvSpPr>
        <p:spPr/>
        <p:txBody>
          <a:bodyPr/>
          <a:lstStyle/>
          <a:p>
            <a:pPr algn="just"/>
            <a:r>
              <a:rPr lang="en-US" dirty="0"/>
              <a:t>Such duplicate publication without proper citation is sometimes used by authors to increase their publication counts, hoping that editors and reviewers will not notice the lack of novelty in their latest submission</a:t>
            </a:r>
          </a:p>
          <a:p>
            <a:pPr algn="just"/>
            <a:r>
              <a:rPr lang="en-US" dirty="0"/>
              <a:t>The harm here is to the journal and its readers, who waste their time reviewing and reading old work, thinking that there is something new to learn</a:t>
            </a:r>
          </a:p>
          <a:p>
            <a:pPr algn="just"/>
            <a:r>
              <a:rPr lang="en-US" dirty="0"/>
              <a:t>If your new work is a continuation of your old work, cite it. Make sure the reader can easily distinguish between what is new and what is old</a:t>
            </a:r>
          </a:p>
        </p:txBody>
      </p:sp>
    </p:spTree>
    <p:extLst>
      <p:ext uri="{BB962C8B-B14F-4D97-AF65-F5344CB8AC3E}">
        <p14:creationId xmlns:p14="http://schemas.microsoft.com/office/powerpoint/2010/main" val="272880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p:cNvSpPr>
            <a:spLocks noGrp="1"/>
          </p:cNvSpPr>
          <p:nvPr>
            <p:ph idx="1"/>
          </p:nvPr>
        </p:nvSpPr>
        <p:spPr/>
        <p:txBody>
          <a:bodyPr>
            <a:normAutofit/>
          </a:bodyPr>
          <a:lstStyle/>
          <a:p>
            <a:pPr lvl="0" algn="just"/>
            <a:r>
              <a:rPr lang="en-ID" dirty="0">
                <a:latin typeface="Tahoma" panose="020B0604030504040204" pitchFamily="34" charset="0"/>
                <a:ea typeface="Tahoma" panose="020B0604030504040204" pitchFamily="34" charset="0"/>
                <a:cs typeface="Tahoma" panose="020B0604030504040204" pitchFamily="34" charset="0"/>
              </a:rPr>
              <a:t>Chris A. Mack. (2018). How to Write a Good Scientific Paper. Society of Photo-Optical Instrumentation Engineers (SPIE). ISBN: 978-1-5106-1913-5</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61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4EDD9D-5F79-F64A-8361-CBC200DC4FA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CDB6FB9F-542F-1F40-B395-EEA5CF956E93}"/>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6" name="Title 5">
            <a:extLst>
              <a:ext uri="{FF2B5EF4-FFF2-40B4-BE49-F238E27FC236}">
                <a16:creationId xmlns:a16="http://schemas.microsoft.com/office/drawing/2014/main" id="{3C15830C-D10B-344E-9DA1-5E6E5404EC04}"/>
              </a:ext>
            </a:extLst>
          </p:cNvPr>
          <p:cNvSpPr>
            <a:spLocks noGrp="1"/>
          </p:cNvSpPr>
          <p:nvPr>
            <p:ph type="title"/>
          </p:nvPr>
        </p:nvSpPr>
        <p:spPr/>
        <p:txBody>
          <a:bodyPr/>
          <a:lstStyle/>
          <a:p>
            <a:r>
              <a:rPr lang="en-US" dirty="0"/>
              <a:t>In Class Assignment</a:t>
            </a:r>
          </a:p>
        </p:txBody>
      </p:sp>
    </p:spTree>
    <p:extLst>
      <p:ext uri="{BB962C8B-B14F-4D97-AF65-F5344CB8AC3E}">
        <p14:creationId xmlns:p14="http://schemas.microsoft.com/office/powerpoint/2010/main" val="308664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8F721E-7FA2-214A-A68E-51F3BAC16AD4}"/>
              </a:ext>
            </a:extLst>
          </p:cNvPr>
          <p:cNvSpPr>
            <a:spLocks noGrp="1"/>
          </p:cNvSpPr>
          <p:nvPr>
            <p:ph type="title"/>
          </p:nvPr>
        </p:nvSpPr>
        <p:spPr/>
        <p:txBody>
          <a:bodyPr/>
          <a:lstStyle/>
          <a:p>
            <a:endParaRPr lang="en-US" dirty="0"/>
          </a:p>
        </p:txBody>
      </p:sp>
      <p:sp>
        <p:nvSpPr>
          <p:cNvPr id="2" name="Footer Placeholder 1">
            <a:extLst>
              <a:ext uri="{FF2B5EF4-FFF2-40B4-BE49-F238E27FC236}">
                <a16:creationId xmlns:a16="http://schemas.microsoft.com/office/drawing/2014/main" id="{27C3D589-90B4-A946-9DBD-4125F0C2A590}"/>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C0F24B68-98F0-FD49-B2D8-6095E720DA90}"/>
              </a:ext>
            </a:extLst>
          </p:cNvPr>
          <p:cNvSpPr>
            <a:spLocks noGrp="1"/>
          </p:cNvSpPr>
          <p:nvPr>
            <p:ph type="sldNum" sz="quarter" idx="12"/>
          </p:nvPr>
        </p:nvSpPr>
        <p:spPr/>
        <p:txBody>
          <a:bodyPr/>
          <a:lstStyle/>
          <a:p>
            <a:fld id="{F173735F-2667-4028-B606-D96AABD86FDB}" type="slidenum">
              <a:rPr lang="id-ID" smtClean="0"/>
              <a:pPr/>
              <a:t>24</a:t>
            </a:fld>
            <a:endParaRPr lang="id-ID"/>
          </a:p>
        </p:txBody>
      </p:sp>
      <p:sp>
        <p:nvSpPr>
          <p:cNvPr id="6" name="Content Placeholder 5">
            <a:extLst>
              <a:ext uri="{FF2B5EF4-FFF2-40B4-BE49-F238E27FC236}">
                <a16:creationId xmlns:a16="http://schemas.microsoft.com/office/drawing/2014/main" id="{14EC8280-E65A-D742-9307-6BD09CBC0E5A}"/>
              </a:ext>
            </a:extLst>
          </p:cNvPr>
          <p:cNvSpPr>
            <a:spLocks noGrp="1"/>
          </p:cNvSpPr>
          <p:nvPr>
            <p:ph idx="1"/>
          </p:nvPr>
        </p:nvSpPr>
        <p:spPr/>
        <p:txBody>
          <a:bodyPr>
            <a:normAutofit/>
          </a:bodyPr>
          <a:lstStyle/>
          <a:p>
            <a:pPr algn="just"/>
            <a:r>
              <a:rPr lang="en-US" sz="4000" dirty="0"/>
              <a:t>How many percentage is your plagiarism checking?</a:t>
            </a:r>
          </a:p>
          <a:p>
            <a:pPr algn="just"/>
            <a:endParaRPr lang="en-US" sz="4000" dirty="0"/>
          </a:p>
          <a:p>
            <a:pPr algn="just"/>
            <a:r>
              <a:rPr lang="en-US" dirty="0"/>
              <a:t>Notes: Usually the paper submission accept around 10-15% similarity.</a:t>
            </a:r>
          </a:p>
        </p:txBody>
      </p:sp>
    </p:spTree>
    <p:extLst>
      <p:ext uri="{BB962C8B-B14F-4D97-AF65-F5344CB8AC3E}">
        <p14:creationId xmlns:p14="http://schemas.microsoft.com/office/powerpoint/2010/main" val="86633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73735F-2667-4028-B606-D96AABD86FDB}" type="slidenum">
              <a:rPr lang="id-ID" smtClean="0"/>
              <a:pPr/>
              <a:t>25</a:t>
            </a:fld>
            <a:endParaRPr lang="id-ID"/>
          </a:p>
        </p:txBody>
      </p:sp>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9488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Slide Number Placeholder 2"/>
          <p:cNvSpPr>
            <a:spLocks noGrp="1"/>
          </p:cNvSpPr>
          <p:nvPr>
            <p:ph type="sldNum" sz="quarter" idx="12"/>
          </p:nvPr>
        </p:nvSpPr>
        <p:spPr/>
        <p:txBody>
          <a:bodyPr/>
          <a:lstStyle/>
          <a:p>
            <a:fld id="{F173735F-2667-4028-B606-D96AABD86FDB}" type="slidenum">
              <a:rPr lang="id-ID" smtClean="0"/>
              <a:pPr/>
              <a:t>3</a:t>
            </a:fld>
            <a:endParaRPr lang="id-ID"/>
          </a:p>
        </p:txBody>
      </p:sp>
      <p:sp>
        <p:nvSpPr>
          <p:cNvPr id="7" name="Content Placeholder 2"/>
          <p:cNvSpPr>
            <a:spLocks noGrp="1"/>
          </p:cNvSpPr>
          <p:nvPr>
            <p:ph idx="1"/>
          </p:nvPr>
        </p:nvSpPr>
        <p:spPr>
          <a:xfrm>
            <a:off x="1143000" y="2011288"/>
            <a:ext cx="7605464" cy="4458135"/>
          </a:xfrm>
        </p:spPr>
        <p:txBody>
          <a:bodyPr>
            <a:normAutofit fontScale="85000" lnSpcReduction="20000"/>
          </a:bodyPr>
          <a:lstStyle/>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The Ethics of Scientific Publication</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Commercial Issues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Author Responsibilities Before Publication</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Author Responsibilities During the Peer-Review Process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Author Responsibilities after Publication</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Who deserves credit for the work reported in a scientific paper?</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Defining Authorship</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Guests or Ghosts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Author Order</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Plagiarism</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Copying Another’s Ideas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Copying Another’s Images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Copying Another’s Words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Duplicate Publication, or Self-Plagiarism</a:t>
            </a:r>
          </a:p>
          <a:p>
            <a:pPr marL="457200" indent="-457200" algn="just">
              <a:lnSpc>
                <a:spcPct val="120000"/>
              </a:lnSpc>
              <a:buFont typeface="+mj-lt"/>
              <a:buAutoNum type="arabicPeriod"/>
              <a:defRPr/>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36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38B-DF0F-144E-8B46-5E65D5331E7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A70BD75-757E-2448-A973-6AF2FD2274CD}"/>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Title 3">
            <a:extLst>
              <a:ext uri="{FF2B5EF4-FFF2-40B4-BE49-F238E27FC236}">
                <a16:creationId xmlns:a16="http://schemas.microsoft.com/office/drawing/2014/main" id="{DBE6239C-3B61-5842-915C-A6C686C9BADE}"/>
              </a:ext>
            </a:extLst>
          </p:cNvPr>
          <p:cNvSpPr>
            <a:spLocks noGrp="1"/>
          </p:cNvSpPr>
          <p:nvPr>
            <p:ph type="title"/>
          </p:nvPr>
        </p:nvSpPr>
        <p:spPr/>
        <p:txBody>
          <a:bodyPr/>
          <a:lstStyle/>
          <a:p>
            <a:r>
              <a:rPr lang="en-US" dirty="0"/>
              <a:t>The Ethics of Scientific Publication</a:t>
            </a:r>
          </a:p>
        </p:txBody>
      </p:sp>
    </p:spTree>
    <p:extLst>
      <p:ext uri="{BB962C8B-B14F-4D97-AF65-F5344CB8AC3E}">
        <p14:creationId xmlns:p14="http://schemas.microsoft.com/office/powerpoint/2010/main" val="335865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1DF5-BBAB-B245-91D7-D8FEF32910F8}"/>
              </a:ext>
            </a:extLst>
          </p:cNvPr>
          <p:cNvSpPr>
            <a:spLocks noGrp="1"/>
          </p:cNvSpPr>
          <p:nvPr>
            <p:ph type="title"/>
          </p:nvPr>
        </p:nvSpPr>
        <p:spPr/>
        <p:txBody>
          <a:bodyPr/>
          <a:lstStyle/>
          <a:p>
            <a:r>
              <a:rPr lang="en-US" dirty="0"/>
              <a:t>The Ethics of Scientific Publication (1)</a:t>
            </a:r>
          </a:p>
        </p:txBody>
      </p:sp>
      <p:sp>
        <p:nvSpPr>
          <p:cNvPr id="3" name="Footer Placeholder 2">
            <a:extLst>
              <a:ext uri="{FF2B5EF4-FFF2-40B4-BE49-F238E27FC236}">
                <a16:creationId xmlns:a16="http://schemas.microsoft.com/office/drawing/2014/main" id="{58FBCA95-6274-264E-B7A4-5D433B6B920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4CB9746-C145-9D4A-ACB3-FD24EC6D70D8}"/>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5" name="Content Placeholder 4">
            <a:extLst>
              <a:ext uri="{FF2B5EF4-FFF2-40B4-BE49-F238E27FC236}">
                <a16:creationId xmlns:a16="http://schemas.microsoft.com/office/drawing/2014/main" id="{3125A991-DA79-E849-A286-8E5B989A7F0F}"/>
              </a:ext>
            </a:extLst>
          </p:cNvPr>
          <p:cNvSpPr>
            <a:spLocks noGrp="1"/>
          </p:cNvSpPr>
          <p:nvPr>
            <p:ph idx="1"/>
          </p:nvPr>
        </p:nvSpPr>
        <p:spPr/>
        <p:txBody>
          <a:bodyPr/>
          <a:lstStyle/>
          <a:p>
            <a:pPr algn="just"/>
            <a:r>
              <a:rPr lang="en-US" dirty="0"/>
              <a:t>For a result to be scientific, and contribute to the body of scientific knowledge, it must be described sufficiently so that the paper’s conclusions can be validated by others. These are the primary ethic of scientific publication.</a:t>
            </a:r>
          </a:p>
          <a:p>
            <a:pPr algn="just"/>
            <a:r>
              <a:rPr lang="en-US" dirty="0"/>
              <a:t>It requires openness, honesty, and integrity on the part of the authors, all traits that most scientist readily exhibit.</a:t>
            </a:r>
          </a:p>
          <a:p>
            <a:pPr algn="just"/>
            <a:endParaRPr lang="en-US" dirty="0"/>
          </a:p>
        </p:txBody>
      </p:sp>
    </p:spTree>
    <p:extLst>
      <p:ext uri="{BB962C8B-B14F-4D97-AF65-F5344CB8AC3E}">
        <p14:creationId xmlns:p14="http://schemas.microsoft.com/office/powerpoint/2010/main" val="25676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52D6-824B-4A42-93DA-F62A3BAE494B}"/>
              </a:ext>
            </a:extLst>
          </p:cNvPr>
          <p:cNvSpPr>
            <a:spLocks noGrp="1"/>
          </p:cNvSpPr>
          <p:nvPr>
            <p:ph type="title"/>
          </p:nvPr>
        </p:nvSpPr>
        <p:spPr/>
        <p:txBody>
          <a:bodyPr/>
          <a:lstStyle/>
          <a:p>
            <a:r>
              <a:rPr lang="en-US" dirty="0"/>
              <a:t>Commercial Issues</a:t>
            </a:r>
          </a:p>
        </p:txBody>
      </p:sp>
      <p:sp>
        <p:nvSpPr>
          <p:cNvPr id="3" name="Footer Placeholder 2">
            <a:extLst>
              <a:ext uri="{FF2B5EF4-FFF2-40B4-BE49-F238E27FC236}">
                <a16:creationId xmlns:a16="http://schemas.microsoft.com/office/drawing/2014/main" id="{5A4CFB11-5F6E-4A4B-87BD-A25E8AB7B08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644625E1-9351-004E-8400-37F7426E98E3}"/>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5" name="Content Placeholder 4">
            <a:extLst>
              <a:ext uri="{FF2B5EF4-FFF2-40B4-BE49-F238E27FC236}">
                <a16:creationId xmlns:a16="http://schemas.microsoft.com/office/drawing/2014/main" id="{BE85A6DA-DE89-FF41-80CD-577CD2011E6E}"/>
              </a:ext>
            </a:extLst>
          </p:cNvPr>
          <p:cNvSpPr>
            <a:spLocks noGrp="1"/>
          </p:cNvSpPr>
          <p:nvPr>
            <p:ph idx="1"/>
          </p:nvPr>
        </p:nvSpPr>
        <p:spPr/>
        <p:txBody>
          <a:bodyPr/>
          <a:lstStyle/>
          <a:p>
            <a:pPr algn="just"/>
            <a:r>
              <a:rPr lang="en-US" dirty="0"/>
              <a:t>When commercial or competitive interests intrude, there may be pressure on authors not to provide sufficient detail in a paper</a:t>
            </a:r>
          </a:p>
          <a:p>
            <a:pPr algn="just"/>
            <a:r>
              <a:rPr lang="en-US" dirty="0"/>
              <a:t>Companies may want to keep certain ideas trade secrets</a:t>
            </a:r>
          </a:p>
          <a:p>
            <a:pPr algn="just"/>
            <a:r>
              <a:rPr lang="en-US" dirty="0"/>
              <a:t>Authors may want to keep flaws hidden, to increase the chance of publication and to maximize claims of significance</a:t>
            </a:r>
          </a:p>
          <a:p>
            <a:pPr algn="just"/>
            <a:r>
              <a:rPr lang="en-US" dirty="0"/>
              <a:t>Authors may also want to keep certain techniques to themselves in order to keep ahead of rival research groups in generating new results</a:t>
            </a:r>
          </a:p>
          <a:p>
            <a:pPr algn="just"/>
            <a:r>
              <a:rPr lang="en-US" dirty="0"/>
              <a:t>Secrets may be desirable, or even necessary but they are not a part of science</a:t>
            </a:r>
          </a:p>
          <a:p>
            <a:pPr algn="just"/>
            <a:endParaRPr lang="en-US" dirty="0"/>
          </a:p>
        </p:txBody>
      </p:sp>
    </p:spTree>
    <p:extLst>
      <p:ext uri="{BB962C8B-B14F-4D97-AF65-F5344CB8AC3E}">
        <p14:creationId xmlns:p14="http://schemas.microsoft.com/office/powerpoint/2010/main" val="290110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2A1D-3073-EF41-8E0F-71C73F3097BC}"/>
              </a:ext>
            </a:extLst>
          </p:cNvPr>
          <p:cNvSpPr>
            <a:spLocks noGrp="1"/>
          </p:cNvSpPr>
          <p:nvPr>
            <p:ph type="title"/>
          </p:nvPr>
        </p:nvSpPr>
        <p:spPr/>
        <p:txBody>
          <a:bodyPr/>
          <a:lstStyle/>
          <a:p>
            <a:r>
              <a:rPr lang="en-US" dirty="0"/>
              <a:t>Author Responsibilities Before Publication</a:t>
            </a:r>
          </a:p>
        </p:txBody>
      </p:sp>
      <p:sp>
        <p:nvSpPr>
          <p:cNvPr id="3" name="Footer Placeholder 2">
            <a:extLst>
              <a:ext uri="{FF2B5EF4-FFF2-40B4-BE49-F238E27FC236}">
                <a16:creationId xmlns:a16="http://schemas.microsoft.com/office/drawing/2014/main" id="{BDA49020-6426-DD4C-A846-865084EBAF62}"/>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6FBF1A19-AB7D-D140-A217-48783C27434B}"/>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5" name="Content Placeholder 4">
            <a:extLst>
              <a:ext uri="{FF2B5EF4-FFF2-40B4-BE49-F238E27FC236}">
                <a16:creationId xmlns:a16="http://schemas.microsoft.com/office/drawing/2014/main" id="{D759061A-BBA4-1C4E-9D89-3DC6F3191FD7}"/>
              </a:ext>
            </a:extLst>
          </p:cNvPr>
          <p:cNvSpPr>
            <a:spLocks noGrp="1"/>
          </p:cNvSpPr>
          <p:nvPr>
            <p:ph idx="1"/>
          </p:nvPr>
        </p:nvSpPr>
        <p:spPr/>
        <p:txBody>
          <a:bodyPr>
            <a:normAutofit lnSpcReduction="10000"/>
          </a:bodyPr>
          <a:lstStyle/>
          <a:p>
            <a:pPr algn="just"/>
            <a:r>
              <a:rPr lang="en-US" dirty="0"/>
              <a:t>Carry out the research leading to publication in an ethical manner</a:t>
            </a:r>
          </a:p>
          <a:p>
            <a:pPr algn="just"/>
            <a:r>
              <a:rPr lang="en-US" dirty="0"/>
              <a:t>Write your paper with openness and honesty</a:t>
            </a:r>
          </a:p>
          <a:p>
            <a:pPr algn="just"/>
            <a:r>
              <a:rPr lang="en-US" dirty="0"/>
              <a:t>Cite as you write to avoid plagiarism through sloppy citation practice</a:t>
            </a:r>
          </a:p>
          <a:p>
            <a:pPr algn="just"/>
            <a:r>
              <a:rPr lang="en-US" dirty="0"/>
              <a:t>Ensure that the work is original and has not been previously published or submitted for publication elsewhere</a:t>
            </a:r>
          </a:p>
          <a:p>
            <a:pPr algn="just"/>
            <a:r>
              <a:rPr lang="en-US" dirty="0"/>
              <a:t>Select the list of authors appropriately with full approval of the submission by all authors</a:t>
            </a:r>
          </a:p>
          <a:p>
            <a:pPr algn="just"/>
            <a:r>
              <a:rPr lang="en-US" dirty="0"/>
              <a:t>Choose the most appropriate journal and submit the best manuscript possible.</a:t>
            </a:r>
          </a:p>
          <a:p>
            <a:pPr algn="just"/>
            <a:r>
              <a:rPr lang="en-US" dirty="0"/>
              <a:t>Never knowingly submit a poor manuscript with the hope that the editors and reviewers will help you fix it</a:t>
            </a:r>
          </a:p>
          <a:p>
            <a:pPr algn="just"/>
            <a:r>
              <a:rPr lang="en-US" dirty="0"/>
              <a:t>Spend the time to understand the submission requirements of the chosen journal and comply with those requirements</a:t>
            </a:r>
          </a:p>
        </p:txBody>
      </p:sp>
    </p:spTree>
    <p:extLst>
      <p:ext uri="{BB962C8B-B14F-4D97-AF65-F5344CB8AC3E}">
        <p14:creationId xmlns:p14="http://schemas.microsoft.com/office/powerpoint/2010/main" val="350517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CC1D-0E7A-6247-8BC8-5FC1B35AD4CA}"/>
              </a:ext>
            </a:extLst>
          </p:cNvPr>
          <p:cNvSpPr>
            <a:spLocks noGrp="1"/>
          </p:cNvSpPr>
          <p:nvPr>
            <p:ph type="title"/>
          </p:nvPr>
        </p:nvSpPr>
        <p:spPr/>
        <p:txBody>
          <a:bodyPr>
            <a:normAutofit fontScale="90000"/>
          </a:bodyPr>
          <a:lstStyle/>
          <a:p>
            <a:r>
              <a:rPr lang="en-US" dirty="0"/>
              <a:t>Author Responsibilities during the Peer-Review Process (1)</a:t>
            </a:r>
          </a:p>
        </p:txBody>
      </p:sp>
      <p:sp>
        <p:nvSpPr>
          <p:cNvPr id="3" name="Footer Placeholder 2">
            <a:extLst>
              <a:ext uri="{FF2B5EF4-FFF2-40B4-BE49-F238E27FC236}">
                <a16:creationId xmlns:a16="http://schemas.microsoft.com/office/drawing/2014/main" id="{9AAB8CE3-E0C2-5640-9B8F-FC7563FBC0B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B5964421-107D-7E46-8E56-E73B00E6B946}"/>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5" name="Content Placeholder 4">
            <a:extLst>
              <a:ext uri="{FF2B5EF4-FFF2-40B4-BE49-F238E27FC236}">
                <a16:creationId xmlns:a16="http://schemas.microsoft.com/office/drawing/2014/main" id="{019D81DD-9952-864B-952C-34C00B4D96B6}"/>
              </a:ext>
            </a:extLst>
          </p:cNvPr>
          <p:cNvSpPr>
            <a:spLocks noGrp="1"/>
          </p:cNvSpPr>
          <p:nvPr>
            <p:ph idx="1"/>
          </p:nvPr>
        </p:nvSpPr>
        <p:spPr/>
        <p:txBody>
          <a:bodyPr>
            <a:normAutofit lnSpcReduction="10000"/>
          </a:bodyPr>
          <a:lstStyle/>
          <a:p>
            <a:pPr algn="just"/>
            <a:r>
              <a:rPr lang="en-US" dirty="0"/>
              <a:t>Treat editors and publication staff with respect throughout the publication process</a:t>
            </a:r>
          </a:p>
          <a:p>
            <a:pPr algn="just"/>
            <a:r>
              <a:rPr lang="en-US" dirty="0"/>
              <a:t>Do not take critical reviews personally (this can be hard advice to follow), and never respond to a review while angry or upset</a:t>
            </a:r>
          </a:p>
          <a:p>
            <a:pPr algn="just"/>
            <a:r>
              <a:rPr lang="en-US" dirty="0"/>
              <a:t>Almost always, revisions in response to reviews will make the paper better</a:t>
            </a:r>
          </a:p>
          <a:p>
            <a:pPr algn="just"/>
            <a:r>
              <a:rPr lang="en-US" dirty="0"/>
              <a:t>Reply to a journal request for manuscript revision by providing a point-by point response to every item brought up by reviewers and editors</a:t>
            </a:r>
          </a:p>
          <a:p>
            <a:pPr algn="just"/>
            <a:r>
              <a:rPr lang="en-US" dirty="0"/>
              <a:t>Before submitting a revised manuscript to the journal, make sure that every author has approved all changes</a:t>
            </a:r>
          </a:p>
          <a:p>
            <a:pPr algn="just"/>
            <a:r>
              <a:rPr lang="en-US" dirty="0"/>
              <a:t>Remember that during the peer-review process the material found in your manuscript cannot be submitted to another journal for consideration</a:t>
            </a:r>
          </a:p>
        </p:txBody>
      </p:sp>
    </p:spTree>
    <p:extLst>
      <p:ext uri="{BB962C8B-B14F-4D97-AF65-F5344CB8AC3E}">
        <p14:creationId xmlns:p14="http://schemas.microsoft.com/office/powerpoint/2010/main" val="32283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CC1D-0E7A-6247-8BC8-5FC1B35AD4CA}"/>
              </a:ext>
            </a:extLst>
          </p:cNvPr>
          <p:cNvSpPr>
            <a:spLocks noGrp="1"/>
          </p:cNvSpPr>
          <p:nvPr>
            <p:ph type="title"/>
          </p:nvPr>
        </p:nvSpPr>
        <p:spPr/>
        <p:txBody>
          <a:bodyPr>
            <a:normAutofit fontScale="90000"/>
          </a:bodyPr>
          <a:lstStyle/>
          <a:p>
            <a:r>
              <a:rPr lang="en-US" dirty="0"/>
              <a:t>Author Responsibilities during the Peer-Review Process (2)</a:t>
            </a:r>
          </a:p>
        </p:txBody>
      </p:sp>
      <p:sp>
        <p:nvSpPr>
          <p:cNvPr id="3" name="Footer Placeholder 2">
            <a:extLst>
              <a:ext uri="{FF2B5EF4-FFF2-40B4-BE49-F238E27FC236}">
                <a16:creationId xmlns:a16="http://schemas.microsoft.com/office/drawing/2014/main" id="{9AAB8CE3-E0C2-5640-9B8F-FC7563FBC0B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B5964421-107D-7E46-8E56-E73B00E6B946}"/>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5" name="Content Placeholder 4">
            <a:extLst>
              <a:ext uri="{FF2B5EF4-FFF2-40B4-BE49-F238E27FC236}">
                <a16:creationId xmlns:a16="http://schemas.microsoft.com/office/drawing/2014/main" id="{019D81DD-9952-864B-952C-34C00B4D96B6}"/>
              </a:ext>
            </a:extLst>
          </p:cNvPr>
          <p:cNvSpPr>
            <a:spLocks noGrp="1"/>
          </p:cNvSpPr>
          <p:nvPr>
            <p:ph idx="1"/>
          </p:nvPr>
        </p:nvSpPr>
        <p:spPr/>
        <p:txBody>
          <a:bodyPr/>
          <a:lstStyle/>
          <a:p>
            <a:pPr algn="just"/>
            <a:r>
              <a:rPr lang="en-US" dirty="0"/>
              <a:t>During the review process, the authors find themselves waiting until that anticipated moment arrives when the editor returns a first decision, often with reviewer comments attached. </a:t>
            </a:r>
          </a:p>
          <a:p>
            <a:pPr algn="just"/>
            <a:r>
              <a:rPr lang="en-US" dirty="0"/>
              <a:t>If the decision requires a response and a revised manuscript, the response and revisions provided by the authors are critical to whether the manuscript will finally be accepted or rejected. </a:t>
            </a:r>
          </a:p>
          <a:p>
            <a:pPr algn="just"/>
            <a:endParaRPr lang="en-US" dirty="0"/>
          </a:p>
        </p:txBody>
      </p:sp>
    </p:spTree>
    <p:extLst>
      <p:ext uri="{BB962C8B-B14F-4D97-AF65-F5344CB8AC3E}">
        <p14:creationId xmlns:p14="http://schemas.microsoft.com/office/powerpoint/2010/main" val="785924024"/>
      </p:ext>
    </p:extLst>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19358</TotalTime>
  <Words>1606</Words>
  <Application>Microsoft Macintosh PowerPoint</Application>
  <PresentationFormat>On-screen Show (4:3)</PresentationFormat>
  <Paragraphs>129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vt:lpstr>
      <vt:lpstr>Tahoma</vt:lpstr>
      <vt:lpstr>Wingdings</vt:lpstr>
      <vt:lpstr>TemplateBM</vt:lpstr>
      <vt:lpstr>The Ethics of Publication, Authorship and Plagiarism  Session 10</vt:lpstr>
      <vt:lpstr>Learning Outcomes</vt:lpstr>
      <vt:lpstr>Outline</vt:lpstr>
      <vt:lpstr>The Ethics of Scientific Publication</vt:lpstr>
      <vt:lpstr>The Ethics of Scientific Publication (1)</vt:lpstr>
      <vt:lpstr>Commercial Issues</vt:lpstr>
      <vt:lpstr>Author Responsibilities Before Publication</vt:lpstr>
      <vt:lpstr>Author Responsibilities during the Peer-Review Process (1)</vt:lpstr>
      <vt:lpstr>Author Responsibilities during the Peer-Review Process (2)</vt:lpstr>
      <vt:lpstr>Author Responsibilities after Publication</vt:lpstr>
      <vt:lpstr>Authorship</vt:lpstr>
      <vt:lpstr>Who deserves credit for the work reported in a scientific paper?</vt:lpstr>
      <vt:lpstr>Defining Authorship</vt:lpstr>
      <vt:lpstr>Guests or Ghosts</vt:lpstr>
      <vt:lpstr>Author Order</vt:lpstr>
      <vt:lpstr>Plagiarism</vt:lpstr>
      <vt:lpstr>Plagiarism</vt:lpstr>
      <vt:lpstr>Copying Another’s Ideas</vt:lpstr>
      <vt:lpstr>Copying Another’s Images</vt:lpstr>
      <vt:lpstr>Copying Another’s Words</vt:lpstr>
      <vt:lpstr>Duplicate Publication, or Self-Plagiarism</vt:lpstr>
      <vt:lpstr>References</vt:lpstr>
      <vt:lpstr>In Class Assignment</vt:lpstr>
      <vt:lpstr>PowerPoint Presentation</vt:lpstr>
      <vt:lpstr>Thank you</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DS_1</dc:title>
  <dc:creator>rwongso@binus.edu</dc:creator>
  <cp:lastModifiedBy>Hanry Ham</cp:lastModifiedBy>
  <cp:revision>158</cp:revision>
  <dcterms:created xsi:type="dcterms:W3CDTF">2009-07-15T08:07:45Z</dcterms:created>
  <dcterms:modified xsi:type="dcterms:W3CDTF">2019-12-21T09:14:29Z</dcterms:modified>
</cp:coreProperties>
</file>