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1" r:id="rId1"/>
  </p:sldMasterIdLst>
  <p:notesMasterIdLst>
    <p:notesMasterId r:id="rId24"/>
  </p:notesMasterIdLst>
  <p:handoutMasterIdLst>
    <p:handoutMasterId r:id="rId25"/>
  </p:handoutMasterIdLst>
  <p:sldIdLst>
    <p:sldId id="349" r:id="rId2"/>
    <p:sldId id="350" r:id="rId3"/>
    <p:sldId id="351" r:id="rId4"/>
    <p:sldId id="414" r:id="rId5"/>
    <p:sldId id="417" r:id="rId6"/>
    <p:sldId id="418" r:id="rId7"/>
    <p:sldId id="419" r:id="rId8"/>
    <p:sldId id="420" r:id="rId9"/>
    <p:sldId id="421" r:id="rId10"/>
    <p:sldId id="415" r:id="rId11"/>
    <p:sldId id="422" r:id="rId12"/>
    <p:sldId id="423" r:id="rId13"/>
    <p:sldId id="424" r:id="rId14"/>
    <p:sldId id="425" r:id="rId15"/>
    <p:sldId id="426" r:id="rId16"/>
    <p:sldId id="427" r:id="rId17"/>
    <p:sldId id="428" r:id="rId18"/>
    <p:sldId id="429" r:id="rId19"/>
    <p:sldId id="411" r:id="rId20"/>
    <p:sldId id="395" r:id="rId21"/>
    <p:sldId id="396" r:id="rId22"/>
    <p:sldId id="389" r:id="rId23"/>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52" autoAdjust="0"/>
    <p:restoredTop sz="94507"/>
  </p:normalViewPr>
  <p:slideViewPr>
    <p:cSldViewPr>
      <p:cViewPr varScale="1">
        <p:scale>
          <a:sx n="144" d="100"/>
          <a:sy n="144" d="100"/>
        </p:scale>
        <p:origin x="2632" y="184"/>
      </p:cViewPr>
      <p:guideLst>
        <p:guide orient="horz" pos="2160"/>
        <p:guide pos="2880"/>
      </p:guideLst>
    </p:cSldViewPr>
  </p:slideViewPr>
  <p:outlineViewPr>
    <p:cViewPr>
      <p:scale>
        <a:sx n="33" d="100"/>
        <a:sy n="33" d="100"/>
      </p:scale>
      <p:origin x="0" y="-9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4" d="100"/>
          <a:sy n="94" d="100"/>
        </p:scale>
        <p:origin x="79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A21E5B-921C-4749-8582-4AF1C61D1598}" type="doc">
      <dgm:prSet loTypeId="urn:microsoft.com/office/officeart/2005/8/layout/vList6" loCatId="" qsTypeId="urn:microsoft.com/office/officeart/2005/8/quickstyle/simple1" qsCatId="simple" csTypeId="urn:microsoft.com/office/officeart/2005/8/colors/accent1_2" csCatId="accent1" phldr="1"/>
      <dgm:spPr/>
      <dgm:t>
        <a:bodyPr/>
        <a:lstStyle/>
        <a:p>
          <a:endParaRPr lang="en-US"/>
        </a:p>
      </dgm:t>
    </dgm:pt>
    <dgm:pt modelId="{C2AAFEF4-345F-E44D-BAFD-92A6214F239A}">
      <dgm:prSet phldrT="[Text]"/>
      <dgm:spPr/>
      <dgm:t>
        <a:bodyPr/>
        <a:lstStyle/>
        <a:p>
          <a:r>
            <a:rPr lang="en-US" dirty="0"/>
            <a:t>Authors</a:t>
          </a:r>
        </a:p>
      </dgm:t>
    </dgm:pt>
    <dgm:pt modelId="{AF188967-4B3D-3A4A-AB15-7C5A26601E1F}" type="parTrans" cxnId="{1B4205E1-3494-4A44-BEF1-DA5260B5D321}">
      <dgm:prSet/>
      <dgm:spPr/>
      <dgm:t>
        <a:bodyPr/>
        <a:lstStyle/>
        <a:p>
          <a:endParaRPr lang="en-US"/>
        </a:p>
      </dgm:t>
    </dgm:pt>
    <dgm:pt modelId="{73D0D727-28F1-2544-AD1E-9E39618BF222}" type="sibTrans" cxnId="{1B4205E1-3494-4A44-BEF1-DA5260B5D321}">
      <dgm:prSet/>
      <dgm:spPr/>
      <dgm:t>
        <a:bodyPr/>
        <a:lstStyle/>
        <a:p>
          <a:endParaRPr lang="en-US"/>
        </a:p>
      </dgm:t>
    </dgm:pt>
    <dgm:pt modelId="{A8F2B76F-8586-E54E-BA3B-9B86083E4953}">
      <dgm:prSet phldrT="[Text]"/>
      <dgm:spPr/>
      <dgm:t>
        <a:bodyPr/>
        <a:lstStyle/>
        <a:p>
          <a:pPr algn="just"/>
          <a:r>
            <a:rPr lang="en-US" dirty="0"/>
            <a:t>Ensure that the work is original</a:t>
          </a:r>
        </a:p>
      </dgm:t>
    </dgm:pt>
    <dgm:pt modelId="{038DB53E-7B9F-D344-ABB9-95691044C00E}" type="parTrans" cxnId="{9DBEF685-4EF3-3A48-BEBC-8027A766DFC1}">
      <dgm:prSet/>
      <dgm:spPr/>
      <dgm:t>
        <a:bodyPr/>
        <a:lstStyle/>
        <a:p>
          <a:endParaRPr lang="en-US"/>
        </a:p>
      </dgm:t>
    </dgm:pt>
    <dgm:pt modelId="{72C72A26-18B7-6042-B4EE-FFF013001333}" type="sibTrans" cxnId="{9DBEF685-4EF3-3A48-BEBC-8027A766DFC1}">
      <dgm:prSet/>
      <dgm:spPr/>
      <dgm:t>
        <a:bodyPr/>
        <a:lstStyle/>
        <a:p>
          <a:endParaRPr lang="en-US"/>
        </a:p>
      </dgm:t>
    </dgm:pt>
    <dgm:pt modelId="{7DFD4AD9-5A25-CF4F-9CE1-3E3FC4CBEAD9}">
      <dgm:prSet phldrT="[Text]"/>
      <dgm:spPr/>
      <dgm:t>
        <a:bodyPr/>
        <a:lstStyle/>
        <a:p>
          <a:pPr algn="just"/>
          <a:r>
            <a:rPr lang="en-US" dirty="0"/>
            <a:t>Select list of authors appropriately</a:t>
          </a:r>
        </a:p>
      </dgm:t>
    </dgm:pt>
    <dgm:pt modelId="{5B6F861E-02B5-4342-946E-AF0310C6338E}" type="parTrans" cxnId="{756F70A5-169B-BA4D-A9A2-B55B9E569258}">
      <dgm:prSet/>
      <dgm:spPr/>
      <dgm:t>
        <a:bodyPr/>
        <a:lstStyle/>
        <a:p>
          <a:endParaRPr lang="en-US"/>
        </a:p>
      </dgm:t>
    </dgm:pt>
    <dgm:pt modelId="{AB970F62-84F6-014E-BAEF-1FA41AFE0810}" type="sibTrans" cxnId="{756F70A5-169B-BA4D-A9A2-B55B9E569258}">
      <dgm:prSet/>
      <dgm:spPr/>
      <dgm:t>
        <a:bodyPr/>
        <a:lstStyle/>
        <a:p>
          <a:endParaRPr lang="en-US"/>
        </a:p>
      </dgm:t>
    </dgm:pt>
    <dgm:pt modelId="{A7197D5B-6F1C-5642-B928-1D853820895F}">
      <dgm:prSet phldrT="[Text]"/>
      <dgm:spPr/>
      <dgm:t>
        <a:bodyPr/>
        <a:lstStyle/>
        <a:p>
          <a:pPr algn="just"/>
          <a:r>
            <a:rPr lang="en-US" dirty="0"/>
            <a:t>Choose the most appropriate journal and submit the best manuscript possible</a:t>
          </a:r>
        </a:p>
      </dgm:t>
    </dgm:pt>
    <dgm:pt modelId="{8BEDAF88-3DF7-824A-B58E-D19BA2903394}" type="parTrans" cxnId="{6E66F99A-3B71-D44B-932A-EDFB54E633F5}">
      <dgm:prSet/>
      <dgm:spPr/>
      <dgm:t>
        <a:bodyPr/>
        <a:lstStyle/>
        <a:p>
          <a:endParaRPr lang="en-US"/>
        </a:p>
      </dgm:t>
    </dgm:pt>
    <dgm:pt modelId="{EFF91236-AA9B-1641-83AD-4AF13A946AB5}" type="sibTrans" cxnId="{6E66F99A-3B71-D44B-932A-EDFB54E633F5}">
      <dgm:prSet/>
      <dgm:spPr/>
      <dgm:t>
        <a:bodyPr/>
        <a:lstStyle/>
        <a:p>
          <a:endParaRPr lang="en-US"/>
        </a:p>
      </dgm:t>
    </dgm:pt>
    <dgm:pt modelId="{C01C8E2C-E2DA-824F-AB7C-96BEC968402E}">
      <dgm:prSet phldrT="[Text]"/>
      <dgm:spPr/>
      <dgm:t>
        <a:bodyPr/>
        <a:lstStyle/>
        <a:p>
          <a:pPr algn="just"/>
          <a:r>
            <a:rPr lang="en-US" dirty="0"/>
            <a:t>Spend the time to understand the submission requirements</a:t>
          </a:r>
        </a:p>
      </dgm:t>
    </dgm:pt>
    <dgm:pt modelId="{12CF5DBE-67D9-0E43-AC71-078BD82AF841}" type="parTrans" cxnId="{298FE022-79B9-614C-B138-17F850017358}">
      <dgm:prSet/>
      <dgm:spPr/>
      <dgm:t>
        <a:bodyPr/>
        <a:lstStyle/>
        <a:p>
          <a:endParaRPr lang="en-US"/>
        </a:p>
      </dgm:t>
    </dgm:pt>
    <dgm:pt modelId="{5B0C2821-F99E-D641-925B-DC172D2A2B3C}" type="sibTrans" cxnId="{298FE022-79B9-614C-B138-17F850017358}">
      <dgm:prSet/>
      <dgm:spPr/>
      <dgm:t>
        <a:bodyPr/>
        <a:lstStyle/>
        <a:p>
          <a:endParaRPr lang="en-US"/>
        </a:p>
      </dgm:t>
    </dgm:pt>
    <dgm:pt modelId="{81C13BDC-D97B-D447-8986-0DB3A55B62F7}">
      <dgm:prSet phldrT="[Text]"/>
      <dgm:spPr/>
      <dgm:t>
        <a:bodyPr/>
        <a:lstStyle/>
        <a:p>
          <a:pPr algn="just"/>
          <a:r>
            <a:rPr lang="en-US" dirty="0"/>
            <a:t>Identify all funding sources and make the editors aware of any potential conflicts of interest</a:t>
          </a:r>
        </a:p>
      </dgm:t>
    </dgm:pt>
    <dgm:pt modelId="{794EDE4E-47D6-AE47-8D96-E8A00A593039}" type="parTrans" cxnId="{A88C5655-9757-5847-A6F0-B38A1A213F86}">
      <dgm:prSet/>
      <dgm:spPr/>
      <dgm:t>
        <a:bodyPr/>
        <a:lstStyle/>
        <a:p>
          <a:endParaRPr lang="en-US"/>
        </a:p>
      </dgm:t>
    </dgm:pt>
    <dgm:pt modelId="{53C4B297-B2DA-1A44-8B3F-86CF235B48AF}" type="sibTrans" cxnId="{A88C5655-9757-5847-A6F0-B38A1A213F86}">
      <dgm:prSet/>
      <dgm:spPr/>
      <dgm:t>
        <a:bodyPr/>
        <a:lstStyle/>
        <a:p>
          <a:endParaRPr lang="en-US"/>
        </a:p>
      </dgm:t>
    </dgm:pt>
    <dgm:pt modelId="{A318DD7F-6BB7-9D4D-97B5-CF0B42CE0168}" type="pres">
      <dgm:prSet presAssocID="{AAA21E5B-921C-4749-8582-4AF1C61D1598}" presName="Name0" presStyleCnt="0">
        <dgm:presLayoutVars>
          <dgm:dir/>
          <dgm:animLvl val="lvl"/>
          <dgm:resizeHandles/>
        </dgm:presLayoutVars>
      </dgm:prSet>
      <dgm:spPr/>
    </dgm:pt>
    <dgm:pt modelId="{A1AA5CB8-40A2-2E47-8659-DF2274D0933B}" type="pres">
      <dgm:prSet presAssocID="{C2AAFEF4-345F-E44D-BAFD-92A6214F239A}" presName="linNode" presStyleCnt="0"/>
      <dgm:spPr/>
    </dgm:pt>
    <dgm:pt modelId="{B9ED099C-0A62-F54E-8E77-7C9905757070}" type="pres">
      <dgm:prSet presAssocID="{C2AAFEF4-345F-E44D-BAFD-92A6214F239A}" presName="parentShp" presStyleLbl="node1" presStyleIdx="0" presStyleCnt="1" custScaleX="58163">
        <dgm:presLayoutVars>
          <dgm:bulletEnabled val="1"/>
        </dgm:presLayoutVars>
      </dgm:prSet>
      <dgm:spPr/>
    </dgm:pt>
    <dgm:pt modelId="{4315F43C-B95C-F343-A541-FFE4B60FEBFD}" type="pres">
      <dgm:prSet presAssocID="{C2AAFEF4-345F-E44D-BAFD-92A6214F239A}" presName="childShp" presStyleLbl="bgAccFollowNode1" presStyleIdx="0" presStyleCnt="1" custScaleX="127891">
        <dgm:presLayoutVars>
          <dgm:bulletEnabled val="1"/>
        </dgm:presLayoutVars>
      </dgm:prSet>
      <dgm:spPr/>
    </dgm:pt>
  </dgm:ptLst>
  <dgm:cxnLst>
    <dgm:cxn modelId="{DC50AB13-41E3-1D4E-843A-894F8232EE67}" type="presOf" srcId="{7DFD4AD9-5A25-CF4F-9CE1-3E3FC4CBEAD9}" destId="{4315F43C-B95C-F343-A541-FFE4B60FEBFD}" srcOrd="0" destOrd="1" presId="urn:microsoft.com/office/officeart/2005/8/layout/vList6"/>
    <dgm:cxn modelId="{CC20CC17-6372-B647-A458-C1EF38CE1435}" type="presOf" srcId="{A8F2B76F-8586-E54E-BA3B-9B86083E4953}" destId="{4315F43C-B95C-F343-A541-FFE4B60FEBFD}" srcOrd="0" destOrd="0" presId="urn:microsoft.com/office/officeart/2005/8/layout/vList6"/>
    <dgm:cxn modelId="{298FE022-79B9-614C-B138-17F850017358}" srcId="{C2AAFEF4-345F-E44D-BAFD-92A6214F239A}" destId="{C01C8E2C-E2DA-824F-AB7C-96BEC968402E}" srcOrd="3" destOrd="0" parTransId="{12CF5DBE-67D9-0E43-AC71-078BD82AF841}" sibTransId="{5B0C2821-F99E-D641-925B-DC172D2A2B3C}"/>
    <dgm:cxn modelId="{EE2D173B-E62C-4743-9631-928F4FE26788}" type="presOf" srcId="{C2AAFEF4-345F-E44D-BAFD-92A6214F239A}" destId="{B9ED099C-0A62-F54E-8E77-7C9905757070}" srcOrd="0" destOrd="0" presId="urn:microsoft.com/office/officeart/2005/8/layout/vList6"/>
    <dgm:cxn modelId="{A88C5655-9757-5847-A6F0-B38A1A213F86}" srcId="{C2AAFEF4-345F-E44D-BAFD-92A6214F239A}" destId="{81C13BDC-D97B-D447-8986-0DB3A55B62F7}" srcOrd="4" destOrd="0" parTransId="{794EDE4E-47D6-AE47-8D96-E8A00A593039}" sibTransId="{53C4B297-B2DA-1A44-8B3F-86CF235B48AF}"/>
    <dgm:cxn modelId="{BDC35A74-45B0-6347-8CE8-F5D9CA4A78D6}" type="presOf" srcId="{A7197D5B-6F1C-5642-B928-1D853820895F}" destId="{4315F43C-B95C-F343-A541-FFE4B60FEBFD}" srcOrd="0" destOrd="2" presId="urn:microsoft.com/office/officeart/2005/8/layout/vList6"/>
    <dgm:cxn modelId="{9DBEF685-4EF3-3A48-BEBC-8027A766DFC1}" srcId="{C2AAFEF4-345F-E44D-BAFD-92A6214F239A}" destId="{A8F2B76F-8586-E54E-BA3B-9B86083E4953}" srcOrd="0" destOrd="0" parTransId="{038DB53E-7B9F-D344-ABB9-95691044C00E}" sibTransId="{72C72A26-18B7-6042-B4EE-FFF013001333}"/>
    <dgm:cxn modelId="{BED06694-220B-6045-BE8C-6C5A8E066FFC}" type="presOf" srcId="{C01C8E2C-E2DA-824F-AB7C-96BEC968402E}" destId="{4315F43C-B95C-F343-A541-FFE4B60FEBFD}" srcOrd="0" destOrd="3" presId="urn:microsoft.com/office/officeart/2005/8/layout/vList6"/>
    <dgm:cxn modelId="{6E66F99A-3B71-D44B-932A-EDFB54E633F5}" srcId="{C2AAFEF4-345F-E44D-BAFD-92A6214F239A}" destId="{A7197D5B-6F1C-5642-B928-1D853820895F}" srcOrd="2" destOrd="0" parTransId="{8BEDAF88-3DF7-824A-B58E-D19BA2903394}" sibTransId="{EFF91236-AA9B-1641-83AD-4AF13A946AB5}"/>
    <dgm:cxn modelId="{756F70A5-169B-BA4D-A9A2-B55B9E569258}" srcId="{C2AAFEF4-345F-E44D-BAFD-92A6214F239A}" destId="{7DFD4AD9-5A25-CF4F-9CE1-3E3FC4CBEAD9}" srcOrd="1" destOrd="0" parTransId="{5B6F861E-02B5-4342-946E-AF0310C6338E}" sibTransId="{AB970F62-84F6-014E-BAEF-1FA41AFE0810}"/>
    <dgm:cxn modelId="{693C4DA7-B1CB-9247-92C7-F2DA2D7CFD39}" type="presOf" srcId="{AAA21E5B-921C-4749-8582-4AF1C61D1598}" destId="{A318DD7F-6BB7-9D4D-97B5-CF0B42CE0168}" srcOrd="0" destOrd="0" presId="urn:microsoft.com/office/officeart/2005/8/layout/vList6"/>
    <dgm:cxn modelId="{5E1F24DF-905A-3242-BA30-06165BA462CA}" type="presOf" srcId="{81C13BDC-D97B-D447-8986-0DB3A55B62F7}" destId="{4315F43C-B95C-F343-A541-FFE4B60FEBFD}" srcOrd="0" destOrd="4" presId="urn:microsoft.com/office/officeart/2005/8/layout/vList6"/>
    <dgm:cxn modelId="{1B4205E1-3494-4A44-BEF1-DA5260B5D321}" srcId="{AAA21E5B-921C-4749-8582-4AF1C61D1598}" destId="{C2AAFEF4-345F-E44D-BAFD-92A6214F239A}" srcOrd="0" destOrd="0" parTransId="{AF188967-4B3D-3A4A-AB15-7C5A26601E1F}" sibTransId="{73D0D727-28F1-2544-AD1E-9E39618BF222}"/>
    <dgm:cxn modelId="{99E23383-025F-8E4D-8003-F0523294C3DE}" type="presParOf" srcId="{A318DD7F-6BB7-9D4D-97B5-CF0B42CE0168}" destId="{A1AA5CB8-40A2-2E47-8659-DF2274D0933B}" srcOrd="0" destOrd="0" presId="urn:microsoft.com/office/officeart/2005/8/layout/vList6"/>
    <dgm:cxn modelId="{BD9AE034-D221-3843-87C1-09900FDBE5F2}" type="presParOf" srcId="{A1AA5CB8-40A2-2E47-8659-DF2274D0933B}" destId="{B9ED099C-0A62-F54E-8E77-7C9905757070}" srcOrd="0" destOrd="0" presId="urn:microsoft.com/office/officeart/2005/8/layout/vList6"/>
    <dgm:cxn modelId="{776490E9-92CC-DE41-8198-F3DFFD01A569}" type="presParOf" srcId="{A1AA5CB8-40A2-2E47-8659-DF2274D0933B}" destId="{4315F43C-B95C-F343-A541-FFE4B60FEBF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A21E5B-921C-4749-8582-4AF1C61D1598}" type="doc">
      <dgm:prSet loTypeId="urn:microsoft.com/office/officeart/2005/8/layout/vList6" loCatId="" qsTypeId="urn:microsoft.com/office/officeart/2005/8/quickstyle/simple1" qsCatId="simple" csTypeId="urn:microsoft.com/office/officeart/2005/8/colors/accent1_2" csCatId="accent1" phldr="1"/>
      <dgm:spPr/>
      <dgm:t>
        <a:bodyPr/>
        <a:lstStyle/>
        <a:p>
          <a:endParaRPr lang="en-US"/>
        </a:p>
      </dgm:t>
    </dgm:pt>
    <dgm:pt modelId="{C2AAFEF4-345F-E44D-BAFD-92A6214F239A}">
      <dgm:prSet phldrT="[Text]"/>
      <dgm:spPr/>
      <dgm:t>
        <a:bodyPr/>
        <a:lstStyle/>
        <a:p>
          <a:r>
            <a:rPr lang="en-US" dirty="0"/>
            <a:t>Editors</a:t>
          </a:r>
        </a:p>
      </dgm:t>
    </dgm:pt>
    <dgm:pt modelId="{AF188967-4B3D-3A4A-AB15-7C5A26601E1F}" type="parTrans" cxnId="{1B4205E1-3494-4A44-BEF1-DA5260B5D321}">
      <dgm:prSet/>
      <dgm:spPr/>
      <dgm:t>
        <a:bodyPr/>
        <a:lstStyle/>
        <a:p>
          <a:endParaRPr lang="en-US"/>
        </a:p>
      </dgm:t>
    </dgm:pt>
    <dgm:pt modelId="{73D0D727-28F1-2544-AD1E-9E39618BF222}" type="sibTrans" cxnId="{1B4205E1-3494-4A44-BEF1-DA5260B5D321}">
      <dgm:prSet/>
      <dgm:spPr/>
      <dgm:t>
        <a:bodyPr/>
        <a:lstStyle/>
        <a:p>
          <a:endParaRPr lang="en-US"/>
        </a:p>
      </dgm:t>
    </dgm:pt>
    <dgm:pt modelId="{A8F2B76F-8586-E54E-BA3B-9B86083E4953}">
      <dgm:prSet phldrT="[Text]"/>
      <dgm:spPr/>
      <dgm:t>
        <a:bodyPr/>
        <a:lstStyle/>
        <a:p>
          <a:pPr algn="just"/>
          <a:r>
            <a:rPr lang="en-US" dirty="0"/>
            <a:t>Provide a transparent process for editorial review</a:t>
          </a:r>
        </a:p>
      </dgm:t>
    </dgm:pt>
    <dgm:pt modelId="{038DB53E-7B9F-D344-ABB9-95691044C00E}" type="parTrans" cxnId="{9DBEF685-4EF3-3A48-BEBC-8027A766DFC1}">
      <dgm:prSet/>
      <dgm:spPr/>
      <dgm:t>
        <a:bodyPr/>
        <a:lstStyle/>
        <a:p>
          <a:endParaRPr lang="en-US"/>
        </a:p>
      </dgm:t>
    </dgm:pt>
    <dgm:pt modelId="{72C72A26-18B7-6042-B4EE-FFF013001333}" type="sibTrans" cxnId="{9DBEF685-4EF3-3A48-BEBC-8027A766DFC1}">
      <dgm:prSet/>
      <dgm:spPr/>
      <dgm:t>
        <a:bodyPr/>
        <a:lstStyle/>
        <a:p>
          <a:endParaRPr lang="en-US"/>
        </a:p>
      </dgm:t>
    </dgm:pt>
    <dgm:pt modelId="{64BFE022-1566-4746-9655-1BB40182F9D8}">
      <dgm:prSet phldrT="[Text]"/>
      <dgm:spPr/>
      <dgm:t>
        <a:bodyPr/>
        <a:lstStyle/>
        <a:p>
          <a:pPr algn="just"/>
          <a:r>
            <a:rPr lang="en-US" dirty="0"/>
            <a:t>Deal fairly and respectfully with all parties in the publishing process</a:t>
          </a:r>
        </a:p>
      </dgm:t>
    </dgm:pt>
    <dgm:pt modelId="{EAD6A222-03BF-014B-93A6-C5DD6AB7081D}" type="parTrans" cxnId="{ECC5E5DF-6CEC-D34F-AD4B-70B3BD5BF4D3}">
      <dgm:prSet/>
      <dgm:spPr/>
      <dgm:t>
        <a:bodyPr/>
        <a:lstStyle/>
        <a:p>
          <a:endParaRPr lang="en-US"/>
        </a:p>
      </dgm:t>
    </dgm:pt>
    <dgm:pt modelId="{69BD8DB1-6D37-E449-8D7A-186F188ABF2E}" type="sibTrans" cxnId="{ECC5E5DF-6CEC-D34F-AD4B-70B3BD5BF4D3}">
      <dgm:prSet/>
      <dgm:spPr/>
      <dgm:t>
        <a:bodyPr/>
        <a:lstStyle/>
        <a:p>
          <a:endParaRPr lang="en-US"/>
        </a:p>
      </dgm:t>
    </dgm:pt>
    <dgm:pt modelId="{4C063A8A-5F9F-5946-8C34-2F874C515ADB}">
      <dgm:prSet phldrT="[Text]"/>
      <dgm:spPr/>
      <dgm:t>
        <a:bodyPr/>
        <a:lstStyle/>
        <a:p>
          <a:pPr algn="just"/>
          <a:r>
            <a:rPr lang="en-US" dirty="0"/>
            <a:t>Ensure that all details of a submission are kept confidential</a:t>
          </a:r>
        </a:p>
      </dgm:t>
    </dgm:pt>
    <dgm:pt modelId="{AA59168F-F793-1A45-9D99-A1062C5BD822}" type="parTrans" cxnId="{74EE6DE0-8D03-5D4F-8933-B464EADBB3EF}">
      <dgm:prSet/>
      <dgm:spPr/>
      <dgm:t>
        <a:bodyPr/>
        <a:lstStyle/>
        <a:p>
          <a:endParaRPr lang="en-US"/>
        </a:p>
      </dgm:t>
    </dgm:pt>
    <dgm:pt modelId="{6FC7A339-5F99-C242-98C5-661A8397F30A}" type="sibTrans" cxnId="{74EE6DE0-8D03-5D4F-8933-B464EADBB3EF}">
      <dgm:prSet/>
      <dgm:spPr/>
      <dgm:t>
        <a:bodyPr/>
        <a:lstStyle/>
        <a:p>
          <a:endParaRPr lang="en-US"/>
        </a:p>
      </dgm:t>
    </dgm:pt>
    <dgm:pt modelId="{A1069EF4-494A-0447-BB73-5AD07522F90F}">
      <dgm:prSet phldrT="[Text]"/>
      <dgm:spPr/>
      <dgm:t>
        <a:bodyPr/>
        <a:lstStyle/>
        <a:p>
          <a:pPr algn="just"/>
          <a:r>
            <a:rPr lang="en-US" dirty="0"/>
            <a:t>Choose reviewers who are likely to provide fair, unbiased, high-quality, and timely reviews</a:t>
          </a:r>
        </a:p>
      </dgm:t>
    </dgm:pt>
    <dgm:pt modelId="{59E2BA72-831C-F547-9DEA-3CF41E844D90}" type="parTrans" cxnId="{7DA0F5D3-5A89-D148-A123-56E9B9BDB589}">
      <dgm:prSet/>
      <dgm:spPr/>
      <dgm:t>
        <a:bodyPr/>
        <a:lstStyle/>
        <a:p>
          <a:endParaRPr lang="en-US"/>
        </a:p>
      </dgm:t>
    </dgm:pt>
    <dgm:pt modelId="{42269CB8-A5CF-5C4E-8381-90E41910A3FC}" type="sibTrans" cxnId="{7DA0F5D3-5A89-D148-A123-56E9B9BDB589}">
      <dgm:prSet/>
      <dgm:spPr/>
      <dgm:t>
        <a:bodyPr/>
        <a:lstStyle/>
        <a:p>
          <a:endParaRPr lang="en-US"/>
        </a:p>
      </dgm:t>
    </dgm:pt>
    <dgm:pt modelId="{D438A1E7-E085-8E44-A936-F9866D79FDD7}">
      <dgm:prSet/>
      <dgm:spPr/>
      <dgm:t>
        <a:bodyPr/>
        <a:lstStyle/>
        <a:p>
          <a:r>
            <a:rPr lang="en-US" dirty="0"/>
            <a:t>Peer Reviewers</a:t>
          </a:r>
        </a:p>
      </dgm:t>
    </dgm:pt>
    <dgm:pt modelId="{34719CCB-17FA-4D43-A964-292B36C22172}" type="parTrans" cxnId="{4A23ABD3-7F59-6844-9ACD-DB51A7409D12}">
      <dgm:prSet/>
      <dgm:spPr/>
      <dgm:t>
        <a:bodyPr/>
        <a:lstStyle/>
        <a:p>
          <a:endParaRPr lang="en-US"/>
        </a:p>
      </dgm:t>
    </dgm:pt>
    <dgm:pt modelId="{F7B241E2-F89E-9340-A380-7EDDD10B02AF}" type="sibTrans" cxnId="{4A23ABD3-7F59-6844-9ACD-DB51A7409D12}">
      <dgm:prSet/>
      <dgm:spPr/>
      <dgm:t>
        <a:bodyPr/>
        <a:lstStyle/>
        <a:p>
          <a:endParaRPr lang="en-US"/>
        </a:p>
      </dgm:t>
    </dgm:pt>
    <dgm:pt modelId="{535AA85B-2B52-F44E-801F-14071FDFB04C}">
      <dgm:prSet/>
      <dgm:spPr/>
      <dgm:t>
        <a:bodyPr/>
        <a:lstStyle/>
        <a:p>
          <a:pPr algn="just"/>
          <a:r>
            <a:rPr lang="en-US" dirty="0"/>
            <a:t>Disclose any conflicts of interest that might bias your opinions of the manuscript</a:t>
          </a:r>
        </a:p>
      </dgm:t>
    </dgm:pt>
    <dgm:pt modelId="{714FB2CA-5E57-414C-8618-6C3FB0BC2AE7}" type="parTrans" cxnId="{8C54DD87-A8A3-AE4A-8CCB-712A742FA4DD}">
      <dgm:prSet/>
      <dgm:spPr/>
      <dgm:t>
        <a:bodyPr/>
        <a:lstStyle/>
        <a:p>
          <a:endParaRPr lang="en-US"/>
        </a:p>
      </dgm:t>
    </dgm:pt>
    <dgm:pt modelId="{42144C72-37C9-BB47-86DC-90AFDF4E5367}" type="sibTrans" cxnId="{8C54DD87-A8A3-AE4A-8CCB-712A742FA4DD}">
      <dgm:prSet/>
      <dgm:spPr/>
      <dgm:t>
        <a:bodyPr/>
        <a:lstStyle/>
        <a:p>
          <a:endParaRPr lang="en-US"/>
        </a:p>
      </dgm:t>
    </dgm:pt>
    <dgm:pt modelId="{4D69E1C1-E031-974A-9901-A84A11155A34}">
      <dgm:prSet/>
      <dgm:spPr/>
      <dgm:t>
        <a:bodyPr/>
        <a:lstStyle/>
        <a:p>
          <a:pPr algn="just"/>
          <a:r>
            <a:rPr lang="en-US" dirty="0"/>
            <a:t>Return the review quickly. If you are unable to return a quality review in a timely manner for any reason, let the editors know as soon as possible.</a:t>
          </a:r>
        </a:p>
      </dgm:t>
    </dgm:pt>
    <dgm:pt modelId="{0BE85B87-8046-E549-8ADB-721712D3E71D}" type="parTrans" cxnId="{E2A38586-FE00-314A-802B-E5038588D347}">
      <dgm:prSet/>
      <dgm:spPr/>
      <dgm:t>
        <a:bodyPr/>
        <a:lstStyle/>
        <a:p>
          <a:endParaRPr lang="en-US"/>
        </a:p>
      </dgm:t>
    </dgm:pt>
    <dgm:pt modelId="{87D81049-DF78-634D-BE00-47C2927CE612}" type="sibTrans" cxnId="{E2A38586-FE00-314A-802B-E5038588D347}">
      <dgm:prSet/>
      <dgm:spPr/>
      <dgm:t>
        <a:bodyPr/>
        <a:lstStyle/>
        <a:p>
          <a:endParaRPr lang="en-US"/>
        </a:p>
      </dgm:t>
    </dgm:pt>
    <dgm:pt modelId="{9DF24939-343B-6C43-BC28-50BF222909EA}">
      <dgm:prSet/>
      <dgm:spPr/>
      <dgm:t>
        <a:bodyPr/>
        <a:lstStyle/>
        <a:p>
          <a:pPr algn="just"/>
          <a:r>
            <a:rPr lang="en-US" dirty="0"/>
            <a:t>Provide a constructive, professional review – it should never get personal</a:t>
          </a:r>
        </a:p>
      </dgm:t>
    </dgm:pt>
    <dgm:pt modelId="{858C9A4B-40C3-924B-BB04-588B395009E7}" type="parTrans" cxnId="{CF571B3C-9452-8441-9A9B-10C96F5E6028}">
      <dgm:prSet/>
      <dgm:spPr/>
      <dgm:t>
        <a:bodyPr/>
        <a:lstStyle/>
        <a:p>
          <a:endParaRPr lang="en-US"/>
        </a:p>
      </dgm:t>
    </dgm:pt>
    <dgm:pt modelId="{BB5F7963-E7DC-0549-BD03-C3CF89CE9A1B}" type="sibTrans" cxnId="{CF571B3C-9452-8441-9A9B-10C96F5E6028}">
      <dgm:prSet/>
      <dgm:spPr/>
      <dgm:t>
        <a:bodyPr/>
        <a:lstStyle/>
        <a:p>
          <a:endParaRPr lang="en-US"/>
        </a:p>
      </dgm:t>
    </dgm:pt>
    <dgm:pt modelId="{11A2E669-D43C-8549-9EC7-7BA18BC6C294}">
      <dgm:prSet/>
      <dgm:spPr/>
      <dgm:t>
        <a:bodyPr/>
        <a:lstStyle/>
        <a:p>
          <a:pPr algn="just"/>
          <a:r>
            <a:rPr lang="en-US" dirty="0"/>
            <a:t>Hold information gained from your review confidential</a:t>
          </a:r>
        </a:p>
      </dgm:t>
    </dgm:pt>
    <dgm:pt modelId="{FC655A4E-6EE1-EB43-802E-DBD590DD71E8}" type="parTrans" cxnId="{4358829E-D944-274C-AC7D-0277D5AD7A54}">
      <dgm:prSet/>
      <dgm:spPr/>
      <dgm:t>
        <a:bodyPr/>
        <a:lstStyle/>
        <a:p>
          <a:endParaRPr lang="en-US"/>
        </a:p>
      </dgm:t>
    </dgm:pt>
    <dgm:pt modelId="{547D9D91-AEFC-754D-A713-1F63FFEE48BD}" type="sibTrans" cxnId="{4358829E-D944-274C-AC7D-0277D5AD7A54}">
      <dgm:prSet/>
      <dgm:spPr/>
      <dgm:t>
        <a:bodyPr/>
        <a:lstStyle/>
        <a:p>
          <a:endParaRPr lang="en-US"/>
        </a:p>
      </dgm:t>
    </dgm:pt>
    <dgm:pt modelId="{A318DD7F-6BB7-9D4D-97B5-CF0B42CE0168}" type="pres">
      <dgm:prSet presAssocID="{AAA21E5B-921C-4749-8582-4AF1C61D1598}" presName="Name0" presStyleCnt="0">
        <dgm:presLayoutVars>
          <dgm:dir/>
          <dgm:animLvl val="lvl"/>
          <dgm:resizeHandles/>
        </dgm:presLayoutVars>
      </dgm:prSet>
      <dgm:spPr/>
    </dgm:pt>
    <dgm:pt modelId="{A1AA5CB8-40A2-2E47-8659-DF2274D0933B}" type="pres">
      <dgm:prSet presAssocID="{C2AAFEF4-345F-E44D-BAFD-92A6214F239A}" presName="linNode" presStyleCnt="0"/>
      <dgm:spPr/>
    </dgm:pt>
    <dgm:pt modelId="{B9ED099C-0A62-F54E-8E77-7C9905757070}" type="pres">
      <dgm:prSet presAssocID="{C2AAFEF4-345F-E44D-BAFD-92A6214F239A}" presName="parentShp" presStyleLbl="node1" presStyleIdx="0" presStyleCnt="2" custScaleX="58163" custLinFactNeighborY="-932">
        <dgm:presLayoutVars>
          <dgm:bulletEnabled val="1"/>
        </dgm:presLayoutVars>
      </dgm:prSet>
      <dgm:spPr/>
    </dgm:pt>
    <dgm:pt modelId="{4315F43C-B95C-F343-A541-FFE4B60FEBFD}" type="pres">
      <dgm:prSet presAssocID="{C2AAFEF4-345F-E44D-BAFD-92A6214F239A}" presName="childShp" presStyleLbl="bgAccFollowNode1" presStyleIdx="0" presStyleCnt="2" custScaleX="127891">
        <dgm:presLayoutVars>
          <dgm:bulletEnabled val="1"/>
        </dgm:presLayoutVars>
      </dgm:prSet>
      <dgm:spPr/>
    </dgm:pt>
    <dgm:pt modelId="{48676B53-ACA5-294A-A03B-EF36CAD0AABA}" type="pres">
      <dgm:prSet presAssocID="{73D0D727-28F1-2544-AD1E-9E39618BF222}" presName="spacing" presStyleCnt="0"/>
      <dgm:spPr/>
    </dgm:pt>
    <dgm:pt modelId="{20C66CCD-A2BC-7B4D-93C0-19028AE253DE}" type="pres">
      <dgm:prSet presAssocID="{D438A1E7-E085-8E44-A936-F9866D79FDD7}" presName="linNode" presStyleCnt="0"/>
      <dgm:spPr/>
    </dgm:pt>
    <dgm:pt modelId="{8C03E05A-377B-DD49-A6BC-4BF6CF201A09}" type="pres">
      <dgm:prSet presAssocID="{D438A1E7-E085-8E44-A936-F9866D79FDD7}" presName="parentShp" presStyleLbl="node1" presStyleIdx="1" presStyleCnt="2" custScaleX="64942">
        <dgm:presLayoutVars>
          <dgm:bulletEnabled val="1"/>
        </dgm:presLayoutVars>
      </dgm:prSet>
      <dgm:spPr/>
    </dgm:pt>
    <dgm:pt modelId="{170D93F0-75E0-BE4F-807F-CE3FD0C56FFE}" type="pres">
      <dgm:prSet presAssocID="{D438A1E7-E085-8E44-A936-F9866D79FDD7}" presName="childShp" presStyleLbl="bgAccFollowNode1" presStyleIdx="1" presStyleCnt="2" custScaleX="141379">
        <dgm:presLayoutVars>
          <dgm:bulletEnabled val="1"/>
        </dgm:presLayoutVars>
      </dgm:prSet>
      <dgm:spPr/>
    </dgm:pt>
  </dgm:ptLst>
  <dgm:cxnLst>
    <dgm:cxn modelId="{CC20CC17-6372-B647-A458-C1EF38CE1435}" type="presOf" srcId="{A8F2B76F-8586-E54E-BA3B-9B86083E4953}" destId="{4315F43C-B95C-F343-A541-FFE4B60FEBFD}" srcOrd="0" destOrd="0" presId="urn:microsoft.com/office/officeart/2005/8/layout/vList6"/>
    <dgm:cxn modelId="{AAF1D11C-0F3C-AB41-BFE9-98E93FC81D4E}" type="presOf" srcId="{A1069EF4-494A-0447-BB73-5AD07522F90F}" destId="{4315F43C-B95C-F343-A541-FFE4B60FEBFD}" srcOrd="0" destOrd="3" presId="urn:microsoft.com/office/officeart/2005/8/layout/vList6"/>
    <dgm:cxn modelId="{9A42A12F-4958-6049-AD28-C3579619CC5E}" type="presOf" srcId="{535AA85B-2B52-F44E-801F-14071FDFB04C}" destId="{170D93F0-75E0-BE4F-807F-CE3FD0C56FFE}" srcOrd="0" destOrd="0" presId="urn:microsoft.com/office/officeart/2005/8/layout/vList6"/>
    <dgm:cxn modelId="{EE2D173B-E62C-4743-9631-928F4FE26788}" type="presOf" srcId="{C2AAFEF4-345F-E44D-BAFD-92A6214F239A}" destId="{B9ED099C-0A62-F54E-8E77-7C9905757070}" srcOrd="0" destOrd="0" presId="urn:microsoft.com/office/officeart/2005/8/layout/vList6"/>
    <dgm:cxn modelId="{CF571B3C-9452-8441-9A9B-10C96F5E6028}" srcId="{D438A1E7-E085-8E44-A936-F9866D79FDD7}" destId="{9DF24939-343B-6C43-BC28-50BF222909EA}" srcOrd="2" destOrd="0" parTransId="{858C9A4B-40C3-924B-BB04-588B395009E7}" sibTransId="{BB5F7963-E7DC-0549-BD03-C3CF89CE9A1B}"/>
    <dgm:cxn modelId="{AF52DE40-5C27-3C48-9D17-26045FE9BD4F}" type="presOf" srcId="{9DF24939-343B-6C43-BC28-50BF222909EA}" destId="{170D93F0-75E0-BE4F-807F-CE3FD0C56FFE}" srcOrd="0" destOrd="2" presId="urn:microsoft.com/office/officeart/2005/8/layout/vList6"/>
    <dgm:cxn modelId="{ED9AA27D-1FAF-4142-A163-78A78B70155D}" type="presOf" srcId="{4C063A8A-5F9F-5946-8C34-2F874C515ADB}" destId="{4315F43C-B95C-F343-A541-FFE4B60FEBFD}" srcOrd="0" destOrd="2" presId="urn:microsoft.com/office/officeart/2005/8/layout/vList6"/>
    <dgm:cxn modelId="{9DBEF685-4EF3-3A48-BEBC-8027A766DFC1}" srcId="{C2AAFEF4-345F-E44D-BAFD-92A6214F239A}" destId="{A8F2B76F-8586-E54E-BA3B-9B86083E4953}" srcOrd="0" destOrd="0" parTransId="{038DB53E-7B9F-D344-ABB9-95691044C00E}" sibTransId="{72C72A26-18B7-6042-B4EE-FFF013001333}"/>
    <dgm:cxn modelId="{E2A38586-FE00-314A-802B-E5038588D347}" srcId="{D438A1E7-E085-8E44-A936-F9866D79FDD7}" destId="{4D69E1C1-E031-974A-9901-A84A11155A34}" srcOrd="1" destOrd="0" parTransId="{0BE85B87-8046-E549-8ADB-721712D3E71D}" sibTransId="{87D81049-DF78-634D-BE00-47C2927CE612}"/>
    <dgm:cxn modelId="{8C54DD87-A8A3-AE4A-8CCB-712A742FA4DD}" srcId="{D438A1E7-E085-8E44-A936-F9866D79FDD7}" destId="{535AA85B-2B52-F44E-801F-14071FDFB04C}" srcOrd="0" destOrd="0" parTransId="{714FB2CA-5E57-414C-8618-6C3FB0BC2AE7}" sibTransId="{42144C72-37C9-BB47-86DC-90AFDF4E5367}"/>
    <dgm:cxn modelId="{4358829E-D944-274C-AC7D-0277D5AD7A54}" srcId="{D438A1E7-E085-8E44-A936-F9866D79FDD7}" destId="{11A2E669-D43C-8549-9EC7-7BA18BC6C294}" srcOrd="3" destOrd="0" parTransId="{FC655A4E-6EE1-EB43-802E-DBD590DD71E8}" sibTransId="{547D9D91-AEFC-754D-A713-1F63FFEE48BD}"/>
    <dgm:cxn modelId="{693C4DA7-B1CB-9247-92C7-F2DA2D7CFD39}" type="presOf" srcId="{AAA21E5B-921C-4749-8582-4AF1C61D1598}" destId="{A318DD7F-6BB7-9D4D-97B5-CF0B42CE0168}" srcOrd="0" destOrd="0" presId="urn:microsoft.com/office/officeart/2005/8/layout/vList6"/>
    <dgm:cxn modelId="{FCBBF8AC-9769-944C-9671-EA2AEE5128A6}" type="presOf" srcId="{D438A1E7-E085-8E44-A936-F9866D79FDD7}" destId="{8C03E05A-377B-DD49-A6BC-4BF6CF201A09}" srcOrd="0" destOrd="0" presId="urn:microsoft.com/office/officeart/2005/8/layout/vList6"/>
    <dgm:cxn modelId="{9B929ECB-5C88-7F43-8815-92B4C1E54DC5}" type="presOf" srcId="{64BFE022-1566-4746-9655-1BB40182F9D8}" destId="{4315F43C-B95C-F343-A541-FFE4B60FEBFD}" srcOrd="0" destOrd="1" presId="urn:microsoft.com/office/officeart/2005/8/layout/vList6"/>
    <dgm:cxn modelId="{4A23ABD3-7F59-6844-9ACD-DB51A7409D12}" srcId="{AAA21E5B-921C-4749-8582-4AF1C61D1598}" destId="{D438A1E7-E085-8E44-A936-F9866D79FDD7}" srcOrd="1" destOrd="0" parTransId="{34719CCB-17FA-4D43-A964-292B36C22172}" sibTransId="{F7B241E2-F89E-9340-A380-7EDDD10B02AF}"/>
    <dgm:cxn modelId="{7DA0F5D3-5A89-D148-A123-56E9B9BDB589}" srcId="{C2AAFEF4-345F-E44D-BAFD-92A6214F239A}" destId="{A1069EF4-494A-0447-BB73-5AD07522F90F}" srcOrd="3" destOrd="0" parTransId="{59E2BA72-831C-F547-9DEA-3CF41E844D90}" sibTransId="{42269CB8-A5CF-5C4E-8381-90E41910A3FC}"/>
    <dgm:cxn modelId="{ECC5E5DF-6CEC-D34F-AD4B-70B3BD5BF4D3}" srcId="{C2AAFEF4-345F-E44D-BAFD-92A6214F239A}" destId="{64BFE022-1566-4746-9655-1BB40182F9D8}" srcOrd="1" destOrd="0" parTransId="{EAD6A222-03BF-014B-93A6-C5DD6AB7081D}" sibTransId="{69BD8DB1-6D37-E449-8D7A-186F188ABF2E}"/>
    <dgm:cxn modelId="{74EE6DE0-8D03-5D4F-8933-B464EADBB3EF}" srcId="{C2AAFEF4-345F-E44D-BAFD-92A6214F239A}" destId="{4C063A8A-5F9F-5946-8C34-2F874C515ADB}" srcOrd="2" destOrd="0" parTransId="{AA59168F-F793-1A45-9D99-A1062C5BD822}" sibTransId="{6FC7A339-5F99-C242-98C5-661A8397F30A}"/>
    <dgm:cxn modelId="{1B4205E1-3494-4A44-BEF1-DA5260B5D321}" srcId="{AAA21E5B-921C-4749-8582-4AF1C61D1598}" destId="{C2AAFEF4-345F-E44D-BAFD-92A6214F239A}" srcOrd="0" destOrd="0" parTransId="{AF188967-4B3D-3A4A-AB15-7C5A26601E1F}" sibTransId="{73D0D727-28F1-2544-AD1E-9E39618BF222}"/>
    <dgm:cxn modelId="{194BF6EF-32A2-9741-A934-0D006DEBEC07}" type="presOf" srcId="{4D69E1C1-E031-974A-9901-A84A11155A34}" destId="{170D93F0-75E0-BE4F-807F-CE3FD0C56FFE}" srcOrd="0" destOrd="1" presId="urn:microsoft.com/office/officeart/2005/8/layout/vList6"/>
    <dgm:cxn modelId="{0BA5F6FB-C550-9F43-9456-BDF7C5C0EA22}" type="presOf" srcId="{11A2E669-D43C-8549-9EC7-7BA18BC6C294}" destId="{170D93F0-75E0-BE4F-807F-CE3FD0C56FFE}" srcOrd="0" destOrd="3" presId="urn:microsoft.com/office/officeart/2005/8/layout/vList6"/>
    <dgm:cxn modelId="{99E23383-025F-8E4D-8003-F0523294C3DE}" type="presParOf" srcId="{A318DD7F-6BB7-9D4D-97B5-CF0B42CE0168}" destId="{A1AA5CB8-40A2-2E47-8659-DF2274D0933B}" srcOrd="0" destOrd="0" presId="urn:microsoft.com/office/officeart/2005/8/layout/vList6"/>
    <dgm:cxn modelId="{BD9AE034-D221-3843-87C1-09900FDBE5F2}" type="presParOf" srcId="{A1AA5CB8-40A2-2E47-8659-DF2274D0933B}" destId="{B9ED099C-0A62-F54E-8E77-7C9905757070}" srcOrd="0" destOrd="0" presId="urn:microsoft.com/office/officeart/2005/8/layout/vList6"/>
    <dgm:cxn modelId="{776490E9-92CC-DE41-8198-F3DFFD01A569}" type="presParOf" srcId="{A1AA5CB8-40A2-2E47-8659-DF2274D0933B}" destId="{4315F43C-B95C-F343-A541-FFE4B60FEBFD}" srcOrd="1" destOrd="0" presId="urn:microsoft.com/office/officeart/2005/8/layout/vList6"/>
    <dgm:cxn modelId="{24F9855E-6A62-C44A-8F9C-8DEB659B81D7}" type="presParOf" srcId="{A318DD7F-6BB7-9D4D-97B5-CF0B42CE0168}" destId="{48676B53-ACA5-294A-A03B-EF36CAD0AABA}" srcOrd="1" destOrd="0" presId="urn:microsoft.com/office/officeart/2005/8/layout/vList6"/>
    <dgm:cxn modelId="{8D42B174-F5D9-7342-9EAC-7F5DDF3F79A2}" type="presParOf" srcId="{A318DD7F-6BB7-9D4D-97B5-CF0B42CE0168}" destId="{20C66CCD-A2BC-7B4D-93C0-19028AE253DE}" srcOrd="2" destOrd="0" presId="urn:microsoft.com/office/officeart/2005/8/layout/vList6"/>
    <dgm:cxn modelId="{70D487D9-DFCE-C94E-A268-5EF63ABC3922}" type="presParOf" srcId="{20C66CCD-A2BC-7B4D-93C0-19028AE253DE}" destId="{8C03E05A-377B-DD49-A6BC-4BF6CF201A09}" srcOrd="0" destOrd="0" presId="urn:microsoft.com/office/officeart/2005/8/layout/vList6"/>
    <dgm:cxn modelId="{E99546BC-A582-584F-BB72-CE916A92F757}" type="presParOf" srcId="{20C66CCD-A2BC-7B4D-93C0-19028AE253DE}" destId="{170D93F0-75E0-BE4F-807F-CE3FD0C56FFE}"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5F43C-B95C-F343-A541-FFE4B60FEBFD}">
      <dsp:nvSpPr>
        <dsp:cNvPr id="0" name=""/>
        <dsp:cNvSpPr/>
      </dsp:nvSpPr>
      <dsp:spPr>
        <a:xfrm>
          <a:off x="1755087" y="0"/>
          <a:ext cx="5788704" cy="3056993"/>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t" anchorCtr="0">
          <a:noAutofit/>
        </a:bodyPr>
        <a:lstStyle/>
        <a:p>
          <a:pPr marL="171450" lvl="1" indent="-171450" algn="just" defTabSz="755650">
            <a:lnSpc>
              <a:spcPct val="90000"/>
            </a:lnSpc>
            <a:spcBef>
              <a:spcPct val="0"/>
            </a:spcBef>
            <a:spcAft>
              <a:spcPct val="15000"/>
            </a:spcAft>
            <a:buChar char="•"/>
          </a:pPr>
          <a:r>
            <a:rPr lang="en-US" sz="1700" kern="1200" dirty="0"/>
            <a:t>Ensure that the work is original</a:t>
          </a:r>
        </a:p>
        <a:p>
          <a:pPr marL="171450" lvl="1" indent="-171450" algn="just" defTabSz="755650">
            <a:lnSpc>
              <a:spcPct val="90000"/>
            </a:lnSpc>
            <a:spcBef>
              <a:spcPct val="0"/>
            </a:spcBef>
            <a:spcAft>
              <a:spcPct val="15000"/>
            </a:spcAft>
            <a:buChar char="•"/>
          </a:pPr>
          <a:r>
            <a:rPr lang="en-US" sz="1700" kern="1200" dirty="0"/>
            <a:t>Select list of authors appropriately</a:t>
          </a:r>
        </a:p>
        <a:p>
          <a:pPr marL="171450" lvl="1" indent="-171450" algn="just" defTabSz="755650">
            <a:lnSpc>
              <a:spcPct val="90000"/>
            </a:lnSpc>
            <a:spcBef>
              <a:spcPct val="0"/>
            </a:spcBef>
            <a:spcAft>
              <a:spcPct val="15000"/>
            </a:spcAft>
            <a:buChar char="•"/>
          </a:pPr>
          <a:r>
            <a:rPr lang="en-US" sz="1700" kern="1200" dirty="0"/>
            <a:t>Choose the most appropriate journal and submit the best manuscript possible</a:t>
          </a:r>
        </a:p>
        <a:p>
          <a:pPr marL="171450" lvl="1" indent="-171450" algn="just" defTabSz="755650">
            <a:lnSpc>
              <a:spcPct val="90000"/>
            </a:lnSpc>
            <a:spcBef>
              <a:spcPct val="0"/>
            </a:spcBef>
            <a:spcAft>
              <a:spcPct val="15000"/>
            </a:spcAft>
            <a:buChar char="•"/>
          </a:pPr>
          <a:r>
            <a:rPr lang="en-US" sz="1700" kern="1200" dirty="0"/>
            <a:t>Spend the time to understand the submission requirements</a:t>
          </a:r>
        </a:p>
        <a:p>
          <a:pPr marL="171450" lvl="1" indent="-171450" algn="just" defTabSz="755650">
            <a:lnSpc>
              <a:spcPct val="90000"/>
            </a:lnSpc>
            <a:spcBef>
              <a:spcPct val="0"/>
            </a:spcBef>
            <a:spcAft>
              <a:spcPct val="15000"/>
            </a:spcAft>
            <a:buChar char="•"/>
          </a:pPr>
          <a:r>
            <a:rPr lang="en-US" sz="1700" kern="1200" dirty="0"/>
            <a:t>Identify all funding sources and make the editors aware of any potential conflicts of interest</a:t>
          </a:r>
        </a:p>
      </dsp:txBody>
      <dsp:txXfrm>
        <a:off x="1755087" y="382124"/>
        <a:ext cx="4642332" cy="2292745"/>
      </dsp:txXfrm>
    </dsp:sp>
    <dsp:sp modelId="{B9ED099C-0A62-F54E-8E77-7C9905757070}">
      <dsp:nvSpPr>
        <dsp:cNvPr id="0" name=""/>
        <dsp:cNvSpPr/>
      </dsp:nvSpPr>
      <dsp:spPr>
        <a:xfrm>
          <a:off x="7" y="0"/>
          <a:ext cx="1755080" cy="305699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Authors</a:t>
          </a:r>
        </a:p>
      </dsp:txBody>
      <dsp:txXfrm>
        <a:off x="85683" y="85676"/>
        <a:ext cx="1583728" cy="2885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5F43C-B95C-F343-A541-FFE4B60FEBFD}">
      <dsp:nvSpPr>
        <dsp:cNvPr id="0" name=""/>
        <dsp:cNvSpPr/>
      </dsp:nvSpPr>
      <dsp:spPr>
        <a:xfrm>
          <a:off x="1755087" y="555"/>
          <a:ext cx="5788704" cy="216534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just" defTabSz="577850">
            <a:lnSpc>
              <a:spcPct val="90000"/>
            </a:lnSpc>
            <a:spcBef>
              <a:spcPct val="0"/>
            </a:spcBef>
            <a:spcAft>
              <a:spcPct val="15000"/>
            </a:spcAft>
            <a:buChar char="•"/>
          </a:pPr>
          <a:r>
            <a:rPr lang="en-US" sz="1300" kern="1200" dirty="0"/>
            <a:t>Provide a transparent process for editorial review</a:t>
          </a:r>
        </a:p>
        <a:p>
          <a:pPr marL="114300" lvl="1" indent="-114300" algn="just" defTabSz="577850">
            <a:lnSpc>
              <a:spcPct val="90000"/>
            </a:lnSpc>
            <a:spcBef>
              <a:spcPct val="0"/>
            </a:spcBef>
            <a:spcAft>
              <a:spcPct val="15000"/>
            </a:spcAft>
            <a:buChar char="•"/>
          </a:pPr>
          <a:r>
            <a:rPr lang="en-US" sz="1300" kern="1200" dirty="0"/>
            <a:t>Deal fairly and respectfully with all parties in the publishing process</a:t>
          </a:r>
        </a:p>
        <a:p>
          <a:pPr marL="114300" lvl="1" indent="-114300" algn="just" defTabSz="577850">
            <a:lnSpc>
              <a:spcPct val="90000"/>
            </a:lnSpc>
            <a:spcBef>
              <a:spcPct val="0"/>
            </a:spcBef>
            <a:spcAft>
              <a:spcPct val="15000"/>
            </a:spcAft>
            <a:buChar char="•"/>
          </a:pPr>
          <a:r>
            <a:rPr lang="en-US" sz="1300" kern="1200" dirty="0"/>
            <a:t>Ensure that all details of a submission are kept confidential</a:t>
          </a:r>
        </a:p>
        <a:p>
          <a:pPr marL="114300" lvl="1" indent="-114300" algn="just" defTabSz="577850">
            <a:lnSpc>
              <a:spcPct val="90000"/>
            </a:lnSpc>
            <a:spcBef>
              <a:spcPct val="0"/>
            </a:spcBef>
            <a:spcAft>
              <a:spcPct val="15000"/>
            </a:spcAft>
            <a:buChar char="•"/>
          </a:pPr>
          <a:r>
            <a:rPr lang="en-US" sz="1300" kern="1200" dirty="0"/>
            <a:t>Choose reviewers who are likely to provide fair, unbiased, high-quality, and timely reviews</a:t>
          </a:r>
        </a:p>
      </dsp:txBody>
      <dsp:txXfrm>
        <a:off x="1755087" y="271223"/>
        <a:ext cx="4976700" cy="1624009"/>
      </dsp:txXfrm>
    </dsp:sp>
    <dsp:sp modelId="{B9ED099C-0A62-F54E-8E77-7C9905757070}">
      <dsp:nvSpPr>
        <dsp:cNvPr id="0" name=""/>
        <dsp:cNvSpPr/>
      </dsp:nvSpPr>
      <dsp:spPr>
        <a:xfrm>
          <a:off x="7" y="0"/>
          <a:ext cx="1755080" cy="21653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Editors</a:t>
          </a:r>
        </a:p>
      </dsp:txBody>
      <dsp:txXfrm>
        <a:off x="85683" y="85676"/>
        <a:ext cx="1583728" cy="1993993"/>
      </dsp:txXfrm>
    </dsp:sp>
    <dsp:sp modelId="{170D93F0-75E0-BE4F-807F-CE3FD0C56FFE}">
      <dsp:nvSpPr>
        <dsp:cNvPr id="0" name=""/>
        <dsp:cNvSpPr/>
      </dsp:nvSpPr>
      <dsp:spPr>
        <a:xfrm>
          <a:off x="1768890" y="2382434"/>
          <a:ext cx="5774286" cy="216534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just" defTabSz="577850">
            <a:lnSpc>
              <a:spcPct val="90000"/>
            </a:lnSpc>
            <a:spcBef>
              <a:spcPct val="0"/>
            </a:spcBef>
            <a:spcAft>
              <a:spcPct val="15000"/>
            </a:spcAft>
            <a:buChar char="•"/>
          </a:pPr>
          <a:r>
            <a:rPr lang="en-US" sz="1300" kern="1200" dirty="0"/>
            <a:t>Disclose any conflicts of interest that might bias your opinions of the manuscript</a:t>
          </a:r>
        </a:p>
        <a:p>
          <a:pPr marL="114300" lvl="1" indent="-114300" algn="just" defTabSz="577850">
            <a:lnSpc>
              <a:spcPct val="90000"/>
            </a:lnSpc>
            <a:spcBef>
              <a:spcPct val="0"/>
            </a:spcBef>
            <a:spcAft>
              <a:spcPct val="15000"/>
            </a:spcAft>
            <a:buChar char="•"/>
          </a:pPr>
          <a:r>
            <a:rPr lang="en-US" sz="1300" kern="1200" dirty="0"/>
            <a:t>Return the review quickly. If you are unable to return a quality review in a timely manner for any reason, let the editors know as soon as possible.</a:t>
          </a:r>
        </a:p>
        <a:p>
          <a:pPr marL="114300" lvl="1" indent="-114300" algn="just" defTabSz="577850">
            <a:lnSpc>
              <a:spcPct val="90000"/>
            </a:lnSpc>
            <a:spcBef>
              <a:spcPct val="0"/>
            </a:spcBef>
            <a:spcAft>
              <a:spcPct val="15000"/>
            </a:spcAft>
            <a:buChar char="•"/>
          </a:pPr>
          <a:r>
            <a:rPr lang="en-US" sz="1300" kern="1200" dirty="0"/>
            <a:t>Provide a constructive, professional review – it should never get personal</a:t>
          </a:r>
        </a:p>
        <a:p>
          <a:pPr marL="114300" lvl="1" indent="-114300" algn="just" defTabSz="577850">
            <a:lnSpc>
              <a:spcPct val="90000"/>
            </a:lnSpc>
            <a:spcBef>
              <a:spcPct val="0"/>
            </a:spcBef>
            <a:spcAft>
              <a:spcPct val="15000"/>
            </a:spcAft>
            <a:buChar char="•"/>
          </a:pPr>
          <a:r>
            <a:rPr lang="en-US" sz="1300" kern="1200" dirty="0"/>
            <a:t>Hold information gained from your review confidential</a:t>
          </a:r>
        </a:p>
      </dsp:txBody>
      <dsp:txXfrm>
        <a:off x="1768890" y="2653102"/>
        <a:ext cx="4962282" cy="1624009"/>
      </dsp:txXfrm>
    </dsp:sp>
    <dsp:sp modelId="{8C03E05A-377B-DD49-A6BC-4BF6CF201A09}">
      <dsp:nvSpPr>
        <dsp:cNvPr id="0" name=""/>
        <dsp:cNvSpPr/>
      </dsp:nvSpPr>
      <dsp:spPr>
        <a:xfrm>
          <a:off x="623" y="2382434"/>
          <a:ext cx="1768266" cy="21653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Peer Reviewers</a:t>
          </a:r>
        </a:p>
      </dsp:txBody>
      <dsp:txXfrm>
        <a:off x="86943" y="2468754"/>
        <a:ext cx="1595626" cy="199270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93CB13A9-B817-47BC-BF28-44F1DAC0A9F3}" type="slidenum">
              <a:rPr lang="en-US"/>
              <a:pPr>
                <a:defRPr/>
              </a:pPr>
              <a:t>‹#›</a:t>
            </a:fld>
            <a:endParaRPr lang="en-US"/>
          </a:p>
        </p:txBody>
      </p:sp>
    </p:spTree>
    <p:extLst>
      <p:ext uri="{BB962C8B-B14F-4D97-AF65-F5344CB8AC3E}">
        <p14:creationId xmlns:p14="http://schemas.microsoft.com/office/powerpoint/2010/main" val="1113479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79AA5398-C5FC-44A4-BE40-14B7E609EB14}" type="slidenum">
              <a:rPr lang="en-US"/>
              <a:pPr>
                <a:defRPr/>
              </a:pPr>
              <a:t>‹#›</a:t>
            </a:fld>
            <a:endParaRPr lang="en-US"/>
          </a:p>
        </p:txBody>
      </p:sp>
    </p:spTree>
    <p:extLst>
      <p:ext uri="{BB962C8B-B14F-4D97-AF65-F5344CB8AC3E}">
        <p14:creationId xmlns:p14="http://schemas.microsoft.com/office/powerpoint/2010/main" val="23732873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pPr>
              <a:defRPr/>
            </a:pPr>
            <a:fld id="{F735FE1A-7713-4D53-A503-60ED0D938C40}" type="datetime1">
              <a:rPr lang="en-US" smtClean="0"/>
              <a:pPr>
                <a:defRPr/>
              </a:pPr>
              <a:t>12/21/19</a:t>
            </a:fld>
            <a:r>
              <a:rPr lang="en-US"/>
              <a:t>Bina Nusantara University</a:t>
            </a:r>
          </a:p>
        </p:txBody>
      </p:sp>
      <p:sp>
        <p:nvSpPr>
          <p:cNvPr id="5" name="Footer Placeholder 4"/>
          <p:cNvSpPr>
            <a:spLocks noGrp="1"/>
          </p:cNvSpPr>
          <p:nvPr>
            <p:ph type="ftr" sz="quarter" idx="11"/>
          </p:nvPr>
        </p:nvSpPr>
        <p:spPr>
          <a:xfrm>
            <a:off x="3124200" y="6453336"/>
            <a:ext cx="2895600" cy="365125"/>
          </a:xfrm>
        </p:spPr>
        <p:txBody>
          <a:bodyPr/>
          <a:lstStyle/>
          <a:p>
            <a:pPr>
              <a:defRPr/>
            </a:pPr>
            <a:endParaRPr lang="en-US" dirty="0"/>
          </a:p>
        </p:txBody>
      </p:sp>
      <p:sp>
        <p:nvSpPr>
          <p:cNvPr id="6" name="Slide Number Placeholder 5"/>
          <p:cNvSpPr>
            <a:spLocks noGrp="1"/>
          </p:cNvSpPr>
          <p:nvPr>
            <p:ph type="sldNum" sz="quarter" idx="12"/>
          </p:nvPr>
        </p:nvSpPr>
        <p:spPr>
          <a:xfrm>
            <a:off x="6553200" y="6453336"/>
            <a:ext cx="2133600" cy="365125"/>
          </a:xfrm>
        </p:spPr>
        <p:txBody>
          <a:bodyPr/>
          <a:lstStyle/>
          <a:p>
            <a:pPr>
              <a:defRPr/>
            </a:pPr>
            <a:fld id="{B25C547B-6502-4305-AB1D-DC75BD8B95F2}" type="slidenum">
              <a:rPr lang="en-US" smtClean="0"/>
              <a:pPr>
                <a:defRPr/>
              </a:pPr>
              <a:t>‹#›</a:t>
            </a:fld>
            <a:endParaRPr lang="en-US"/>
          </a:p>
        </p:txBody>
      </p:sp>
    </p:spTree>
    <p:extLst>
      <p:ext uri="{BB962C8B-B14F-4D97-AF65-F5344CB8AC3E}">
        <p14:creationId xmlns:p14="http://schemas.microsoft.com/office/powerpoint/2010/main" val="272514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NewBM">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752600" y="1371600"/>
            <a:ext cx="6837114" cy="792088"/>
          </a:xfrm>
        </p:spPr>
        <p:txBody>
          <a:bodyPr>
            <a:normAutofit/>
          </a:bodyPr>
          <a:lstStyle>
            <a:lvl1pPr algn="ctr">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pPr>
              <a:defRPr/>
            </a:pPr>
            <a:fld id="{D613A7DE-4529-4078-B095-609A054D8419}" type="datetime1">
              <a:rPr lang="en-US" smtClean="0"/>
              <a:pPr>
                <a:defRPr/>
              </a:pPr>
              <a:t>12/21/19</a:t>
            </a:fld>
            <a:r>
              <a:rPr lang="en-US"/>
              <a:t>Bina Nusantara University</a:t>
            </a:r>
          </a:p>
        </p:txBody>
      </p:sp>
      <p:sp>
        <p:nvSpPr>
          <p:cNvPr id="9" name="Footer Placeholder 4"/>
          <p:cNvSpPr>
            <a:spLocks noGrp="1"/>
          </p:cNvSpPr>
          <p:nvPr>
            <p:ph type="ftr" sz="quarter" idx="11"/>
          </p:nvPr>
        </p:nvSpPr>
        <p:spPr>
          <a:xfrm>
            <a:off x="3124200" y="6453336"/>
            <a:ext cx="2895600" cy="365125"/>
          </a:xfrm>
        </p:spPr>
        <p:txBody>
          <a:bodyPr/>
          <a:lstStyle/>
          <a:p>
            <a:pPr>
              <a:defRPr/>
            </a:pPr>
            <a:endParaRPr lang="en-US" dirty="0"/>
          </a:p>
        </p:txBody>
      </p:sp>
      <p:sp>
        <p:nvSpPr>
          <p:cNvPr id="10" name="Slide Number Placeholder 5"/>
          <p:cNvSpPr>
            <a:spLocks noGrp="1"/>
          </p:cNvSpPr>
          <p:nvPr>
            <p:ph type="sldNum" sz="quarter" idx="12"/>
          </p:nvPr>
        </p:nvSpPr>
        <p:spPr>
          <a:xfrm>
            <a:off x="6553200" y="6453336"/>
            <a:ext cx="2133600" cy="365125"/>
          </a:xfrm>
        </p:spPr>
        <p:txBody>
          <a:bodyPr/>
          <a:lstStyle/>
          <a:p>
            <a:pPr>
              <a:defRPr/>
            </a:pPr>
            <a:fld id="{21EF0E02-90DE-4DDF-8E9F-438205EAE6E1}" type="slidenum">
              <a:rPr lang="en-US" smtClean="0"/>
              <a:pPr>
                <a:defRPr/>
              </a:pPr>
              <a:t>‹#›</a:t>
            </a:fld>
            <a:endParaRPr lang="en-US"/>
          </a:p>
        </p:txBody>
      </p:sp>
      <p:sp>
        <p:nvSpPr>
          <p:cNvPr id="14" name="Content Placeholder 2"/>
          <p:cNvSpPr>
            <a:spLocks noGrp="1"/>
          </p:cNvSpPr>
          <p:nvPr>
            <p:ph idx="1"/>
          </p:nvPr>
        </p:nvSpPr>
        <p:spPr>
          <a:xfrm>
            <a:off x="914400" y="2286000"/>
            <a:ext cx="7848600" cy="372159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76186998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pPr>
              <a:defRPr/>
            </a:pPr>
            <a:fld id="{CD7BD76F-6914-4CF6-838D-B2233DFD55E0}" type="datetime1">
              <a:rPr lang="en-US" smtClean="0"/>
              <a:pPr>
                <a:defRPr/>
              </a:pPr>
              <a:t>12/21/19</a:t>
            </a:fld>
            <a:r>
              <a:rPr lang="en-US"/>
              <a:t>Bina Nusantara University</a:t>
            </a:r>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6267CA0D-3B9F-49E7-A5DF-A0D1B5CFE3C6}" type="slidenum">
              <a:rPr lang="en-US" smtClean="0"/>
              <a:pPr>
                <a:defRPr/>
              </a:pPr>
              <a:t>‹#›</a:t>
            </a:fld>
            <a:endParaRPr lang="en-US"/>
          </a:p>
        </p:txBody>
      </p:sp>
    </p:spTree>
    <p:extLst>
      <p:ext uri="{BB962C8B-B14F-4D97-AF65-F5344CB8AC3E}">
        <p14:creationId xmlns:p14="http://schemas.microsoft.com/office/powerpoint/2010/main" val="40163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pPr>
              <a:defRPr/>
            </a:pPr>
            <a:fld id="{068ADC5C-0CF0-404E-8B17-3EEF8544AE5E}" type="datetime1">
              <a:rPr lang="en-US" smtClean="0"/>
              <a:pPr>
                <a:defRPr/>
              </a:pPr>
              <a:t>12/21/19</a:t>
            </a:fld>
            <a:r>
              <a:rPr lang="en-US"/>
              <a:t>Bina Nusantara University</a:t>
            </a:r>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77757363-A6AD-4D3A-9425-B1C190F20FED}" type="slidenum">
              <a:rPr lang="en-US" smtClean="0"/>
              <a:pPr>
                <a:defRPr/>
              </a:pPr>
              <a:t>‹#›</a:t>
            </a:fld>
            <a:endParaRPr lang="en-US"/>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pPr>
              <a:defRPr/>
            </a:pPr>
            <a:fld id="{CE890CFA-7BC8-4A8E-B035-833E05FB01B5}" type="datetime1">
              <a:rPr lang="en-US" smtClean="0"/>
              <a:pPr>
                <a:defRPr/>
              </a:pPr>
              <a:t>12/21/19</a:t>
            </a:fld>
            <a:r>
              <a:rPr lang="en-US"/>
              <a:t>Bina Nusantara University</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E92F5638-D2E2-455B-9264-79AA7A6A399A}" type="slidenum">
              <a:rPr lang="en-US" smtClean="0"/>
              <a:pPr>
                <a:defRPr/>
              </a:pPr>
              <a:t>‹#›</a:t>
            </a:fld>
            <a:endParaRPr lang="en-US"/>
          </a:p>
        </p:txBody>
      </p:sp>
    </p:spTree>
    <p:extLst>
      <p:ext uri="{BB962C8B-B14F-4D97-AF65-F5344CB8AC3E}">
        <p14:creationId xmlns:p14="http://schemas.microsoft.com/office/powerpoint/2010/main" val="243551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21/12/19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dirty="0"/>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237827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21/12/19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59601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21/12/19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208944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613A7DE-4529-4078-B095-609A054D8419}" type="datetime1">
              <a:rPr lang="en-US" smtClean="0"/>
              <a:pPr>
                <a:defRPr/>
              </a:pPr>
              <a:t>12/21/19</a:t>
            </a:fld>
            <a:r>
              <a:rPr lang="en-US"/>
              <a:t>Bina Nusantara University</a:t>
            </a:r>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1EF0E02-90DE-4DDF-8E9F-438205EAE6E1}" type="slidenum">
              <a:rPr lang="en-US" smtClean="0"/>
              <a:pPr>
                <a:defRPr/>
              </a:pPr>
              <a:t>‹#›</a:t>
            </a:fld>
            <a:endParaRPr lang="en-US"/>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9" r:id="rId6"/>
    <p:sldLayoutId id="2147484100" r:id="rId7"/>
    <p:sldLayoutId id="2147484101" r:id="rId8"/>
  </p:sldLayoutIdLst>
  <p:hf hd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73735F-2667-4028-B606-D96AABD86FDB}" type="slidenum">
              <a:rPr lang="id-ID" smtClean="0"/>
              <a:pPr/>
              <a:t>1</a:t>
            </a:fld>
            <a:endParaRPr lang="id-ID"/>
          </a:p>
        </p:txBody>
      </p:sp>
      <p:sp>
        <p:nvSpPr>
          <p:cNvPr id="11" name="Rectangle 6"/>
          <p:cNvSpPr>
            <a:spLocks noGrp="1" noChangeArrowheads="1"/>
          </p:cNvSpPr>
          <p:nvPr>
            <p:ph type="ctrTitle"/>
          </p:nvPr>
        </p:nvSpPr>
        <p:spPr>
          <a:xfrm>
            <a:off x="1676400" y="3352800"/>
            <a:ext cx="7467600" cy="2384425"/>
          </a:xfrm>
          <a:noFill/>
        </p:spPr>
        <p:txBody>
          <a:bodyPr>
            <a:normAutofit fontScale="90000"/>
          </a:bodyPr>
          <a:lstStyle/>
          <a:p>
            <a:r>
              <a:rPr lang="en-US" sz="4000" dirty="0"/>
              <a:t>What an Editor Looks for </a:t>
            </a:r>
            <a:br>
              <a:rPr lang="en-US" sz="4000" dirty="0"/>
            </a:br>
            <a:r>
              <a:rPr lang="en-US" sz="4000" dirty="0"/>
              <a:t>and </a:t>
            </a:r>
            <a:br>
              <a:rPr lang="en-US" sz="4000" dirty="0"/>
            </a:br>
            <a:r>
              <a:rPr lang="en-US" sz="4000" dirty="0"/>
              <a:t>the Editorial Review Process</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a:solidFill>
                  <a:schemeClr val="bg1"/>
                </a:solidFill>
                <a:latin typeface="Tahoma" panose="020B0604030504040204" pitchFamily="34" charset="0"/>
                <a:ea typeface="Tahoma" panose="020B0604030504040204" pitchFamily="34" charset="0"/>
                <a:cs typeface="Tahoma" panose="020B0604030504040204" pitchFamily="34" charset="0"/>
              </a:rPr>
              <a:t>Session </a:t>
            </a:r>
            <a:r>
              <a:rPr lang="en-US" sz="2800">
                <a:latin typeface="Tahoma" panose="020B0604030504040204" pitchFamily="34" charset="0"/>
                <a:ea typeface="Tahoma" panose="020B0604030504040204" pitchFamily="34" charset="0"/>
                <a:cs typeface="Tahoma" panose="020B0604030504040204" pitchFamily="34" charset="0"/>
              </a:rPr>
              <a:t>11</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7">
            <a:extLst>
              <a:ext uri="{FF2B5EF4-FFF2-40B4-BE49-F238E27FC236}">
                <a16:creationId xmlns:a16="http://schemas.microsoft.com/office/drawing/2014/main" id="{20E2BB45-3A23-4211-9019-2D13A462E547}"/>
              </a:ext>
            </a:extLst>
          </p:cNvPr>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COMP6575 – Research</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Topics in Computer Science</a:t>
            </a:r>
          </a:p>
          <a:p>
            <a:pPr>
              <a:spcBef>
                <a:spcPct val="20000"/>
              </a:spcBef>
              <a:tabLst>
                <a:tab pos="1320800" algn="l"/>
                <a:tab pos="2054225" algn="l"/>
              </a:tabLst>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December 2019</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794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37B38B-DF0F-144E-8B46-5E65D5331E7A}"/>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9A70BD75-757E-2448-A973-6AF2FD2274CD}"/>
              </a:ext>
            </a:extLst>
          </p:cNvPr>
          <p:cNvSpPr>
            <a:spLocks noGrp="1"/>
          </p:cNvSpPr>
          <p:nvPr>
            <p:ph type="sldNum" sz="quarter" idx="12"/>
          </p:nvPr>
        </p:nvSpPr>
        <p:spPr/>
        <p:txBody>
          <a:bodyPr/>
          <a:lstStyle/>
          <a:p>
            <a:fld id="{F173735F-2667-4028-B606-D96AABD86FDB}" type="slidenum">
              <a:rPr lang="id-ID" smtClean="0"/>
              <a:pPr/>
              <a:t>10</a:t>
            </a:fld>
            <a:endParaRPr lang="id-ID"/>
          </a:p>
        </p:txBody>
      </p:sp>
      <p:sp>
        <p:nvSpPr>
          <p:cNvPr id="4" name="Title 3">
            <a:extLst>
              <a:ext uri="{FF2B5EF4-FFF2-40B4-BE49-F238E27FC236}">
                <a16:creationId xmlns:a16="http://schemas.microsoft.com/office/drawing/2014/main" id="{DBE6239C-3B61-5842-915C-A6C686C9BADE}"/>
              </a:ext>
            </a:extLst>
          </p:cNvPr>
          <p:cNvSpPr>
            <a:spLocks noGrp="1"/>
          </p:cNvSpPr>
          <p:nvPr>
            <p:ph type="title"/>
          </p:nvPr>
        </p:nvSpPr>
        <p:spPr/>
        <p:txBody>
          <a:bodyPr/>
          <a:lstStyle/>
          <a:p>
            <a:r>
              <a:rPr lang="en-US" dirty="0"/>
              <a:t>The Editorial Review Process</a:t>
            </a:r>
          </a:p>
        </p:txBody>
      </p:sp>
    </p:spTree>
    <p:extLst>
      <p:ext uri="{BB962C8B-B14F-4D97-AF65-F5344CB8AC3E}">
        <p14:creationId xmlns:p14="http://schemas.microsoft.com/office/powerpoint/2010/main" val="355581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B5135C-67B9-E045-B2FB-62F5D8BF7526}"/>
              </a:ext>
            </a:extLst>
          </p:cNvPr>
          <p:cNvSpPr>
            <a:spLocks noGrp="1"/>
          </p:cNvSpPr>
          <p:nvPr>
            <p:ph type="title"/>
          </p:nvPr>
        </p:nvSpPr>
        <p:spPr/>
        <p:txBody>
          <a:bodyPr/>
          <a:lstStyle/>
          <a:p>
            <a:r>
              <a:rPr lang="en-US" dirty="0"/>
              <a:t>Peer Review</a:t>
            </a:r>
          </a:p>
        </p:txBody>
      </p:sp>
      <p:sp>
        <p:nvSpPr>
          <p:cNvPr id="2" name="Footer Placeholder 1">
            <a:extLst>
              <a:ext uri="{FF2B5EF4-FFF2-40B4-BE49-F238E27FC236}">
                <a16:creationId xmlns:a16="http://schemas.microsoft.com/office/drawing/2014/main" id="{AACBA482-4232-9E4F-BE84-D710BB896BDA}"/>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7788FD5C-79BA-C649-B5F6-5EC45701CB17}"/>
              </a:ext>
            </a:extLst>
          </p:cNvPr>
          <p:cNvSpPr>
            <a:spLocks noGrp="1"/>
          </p:cNvSpPr>
          <p:nvPr>
            <p:ph type="sldNum" sz="quarter" idx="12"/>
          </p:nvPr>
        </p:nvSpPr>
        <p:spPr/>
        <p:txBody>
          <a:bodyPr/>
          <a:lstStyle/>
          <a:p>
            <a:fld id="{F173735F-2667-4028-B606-D96AABD86FDB}" type="slidenum">
              <a:rPr lang="id-ID" smtClean="0"/>
              <a:pPr/>
              <a:t>11</a:t>
            </a:fld>
            <a:endParaRPr lang="id-ID"/>
          </a:p>
        </p:txBody>
      </p:sp>
      <p:sp>
        <p:nvSpPr>
          <p:cNvPr id="8" name="Content Placeholder 7">
            <a:extLst>
              <a:ext uri="{FF2B5EF4-FFF2-40B4-BE49-F238E27FC236}">
                <a16:creationId xmlns:a16="http://schemas.microsoft.com/office/drawing/2014/main" id="{C0271E6A-D425-8448-B8F3-83D5D8533DB4}"/>
              </a:ext>
            </a:extLst>
          </p:cNvPr>
          <p:cNvSpPr>
            <a:spLocks noGrp="1"/>
          </p:cNvSpPr>
          <p:nvPr>
            <p:ph idx="1"/>
          </p:nvPr>
        </p:nvSpPr>
        <p:spPr/>
        <p:txBody>
          <a:bodyPr/>
          <a:lstStyle/>
          <a:p>
            <a:pPr algn="just"/>
            <a:r>
              <a:rPr lang="en-US" dirty="0"/>
              <a:t>Peer review is a critical part of the publishing process at most science journals.</a:t>
            </a:r>
          </a:p>
          <a:p>
            <a:pPr algn="just"/>
            <a:r>
              <a:rPr lang="en-US" dirty="0"/>
              <a:t>Peer review is defined as “the critical assessment of manuscripts submitted to journals by experts who are usually not part of the editorial staff”</a:t>
            </a:r>
          </a:p>
          <a:p>
            <a:pPr algn="just"/>
            <a:r>
              <a:rPr lang="en-US" dirty="0"/>
              <a:t>It supports the scientific process by providing authors with constructive criticism of their work and by filtering out less valuable work, thus providing a “stamp of approval” from editors and peers for published scientific work.</a:t>
            </a:r>
          </a:p>
        </p:txBody>
      </p:sp>
    </p:spTree>
    <p:extLst>
      <p:ext uri="{BB962C8B-B14F-4D97-AF65-F5344CB8AC3E}">
        <p14:creationId xmlns:p14="http://schemas.microsoft.com/office/powerpoint/2010/main" val="18477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DE9D-D561-704B-A1DA-9891D78EC694}"/>
              </a:ext>
            </a:extLst>
          </p:cNvPr>
          <p:cNvSpPr>
            <a:spLocks noGrp="1"/>
          </p:cNvSpPr>
          <p:nvPr>
            <p:ph type="title"/>
          </p:nvPr>
        </p:nvSpPr>
        <p:spPr/>
        <p:txBody>
          <a:bodyPr/>
          <a:lstStyle/>
          <a:p>
            <a:r>
              <a:rPr lang="en-US" dirty="0"/>
              <a:t>The Goals of Peer Review</a:t>
            </a:r>
          </a:p>
        </p:txBody>
      </p:sp>
      <p:sp>
        <p:nvSpPr>
          <p:cNvPr id="3" name="Footer Placeholder 2">
            <a:extLst>
              <a:ext uri="{FF2B5EF4-FFF2-40B4-BE49-F238E27FC236}">
                <a16:creationId xmlns:a16="http://schemas.microsoft.com/office/drawing/2014/main" id="{FC56821F-74FD-0A47-BE1A-6A3E172EFE91}"/>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D4CAFAC6-ED58-0C4A-AB5F-C84FBC95E47A}"/>
              </a:ext>
            </a:extLst>
          </p:cNvPr>
          <p:cNvSpPr>
            <a:spLocks noGrp="1"/>
          </p:cNvSpPr>
          <p:nvPr>
            <p:ph type="sldNum" sz="quarter" idx="12"/>
          </p:nvPr>
        </p:nvSpPr>
        <p:spPr/>
        <p:txBody>
          <a:bodyPr/>
          <a:lstStyle/>
          <a:p>
            <a:fld id="{F173735F-2667-4028-B606-D96AABD86FDB}" type="slidenum">
              <a:rPr lang="id-ID" smtClean="0"/>
              <a:pPr/>
              <a:t>12</a:t>
            </a:fld>
            <a:endParaRPr lang="id-ID"/>
          </a:p>
        </p:txBody>
      </p:sp>
      <p:sp>
        <p:nvSpPr>
          <p:cNvPr id="5" name="Content Placeholder 4">
            <a:extLst>
              <a:ext uri="{FF2B5EF4-FFF2-40B4-BE49-F238E27FC236}">
                <a16:creationId xmlns:a16="http://schemas.microsoft.com/office/drawing/2014/main" id="{9CBA9A89-E46F-754E-B59C-1811BEDB5984}"/>
              </a:ext>
            </a:extLst>
          </p:cNvPr>
          <p:cNvSpPr>
            <a:spLocks noGrp="1"/>
          </p:cNvSpPr>
          <p:nvPr>
            <p:ph idx="1"/>
          </p:nvPr>
        </p:nvSpPr>
        <p:spPr/>
        <p:txBody>
          <a:bodyPr/>
          <a:lstStyle/>
          <a:p>
            <a:pPr algn="just"/>
            <a:r>
              <a:rPr lang="en-US" dirty="0"/>
              <a:t>There are 2 goals</a:t>
            </a:r>
          </a:p>
          <a:p>
            <a:pPr lvl="1" algn="just"/>
            <a:r>
              <a:rPr lang="en-US" dirty="0"/>
              <a:t>To help editors decide which manuscripts to publish and which to reject</a:t>
            </a:r>
          </a:p>
          <a:p>
            <a:pPr lvl="1" algn="just"/>
            <a:r>
              <a:rPr lang="en-US" dirty="0"/>
              <a:t>To give authors advice on how to improve their papers (criticism)</a:t>
            </a:r>
          </a:p>
          <a:p>
            <a:pPr algn="just"/>
            <a:r>
              <a:rPr lang="en-US" dirty="0"/>
              <a:t>Additionally, the “stamp of approval” of being published in a peer-reviewed journal can aid authors in their careers, as well as having many other benefits.</a:t>
            </a:r>
          </a:p>
          <a:p>
            <a:pPr algn="just"/>
            <a:r>
              <a:rPr lang="en-US" dirty="0"/>
              <a:t>A good review teaches the author about writing and about science, resulting not only in one better paper but in making every subsequent paper the author writes better.</a:t>
            </a:r>
          </a:p>
          <a:p>
            <a:pPr algn="just"/>
            <a:r>
              <a:rPr lang="en-US" dirty="0"/>
              <a:t>It also makes the job of the editor significantly easier</a:t>
            </a:r>
          </a:p>
          <a:p>
            <a:pPr algn="just"/>
            <a:r>
              <a:rPr lang="en-US" dirty="0"/>
              <a:t>A poor quality review does none of this</a:t>
            </a:r>
          </a:p>
        </p:txBody>
      </p:sp>
    </p:spTree>
    <p:extLst>
      <p:ext uri="{BB962C8B-B14F-4D97-AF65-F5344CB8AC3E}">
        <p14:creationId xmlns:p14="http://schemas.microsoft.com/office/powerpoint/2010/main" val="840908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8AED-A0BB-CA4A-ACEB-EBE300029BB3}"/>
              </a:ext>
            </a:extLst>
          </p:cNvPr>
          <p:cNvSpPr>
            <a:spLocks noGrp="1"/>
          </p:cNvSpPr>
          <p:nvPr>
            <p:ph type="title"/>
          </p:nvPr>
        </p:nvSpPr>
        <p:spPr/>
        <p:txBody>
          <a:bodyPr/>
          <a:lstStyle/>
          <a:p>
            <a:r>
              <a:rPr lang="en-US" dirty="0"/>
              <a:t>Characteristic of a Well-Done Review</a:t>
            </a:r>
          </a:p>
        </p:txBody>
      </p:sp>
      <p:sp>
        <p:nvSpPr>
          <p:cNvPr id="3" name="Footer Placeholder 2">
            <a:extLst>
              <a:ext uri="{FF2B5EF4-FFF2-40B4-BE49-F238E27FC236}">
                <a16:creationId xmlns:a16="http://schemas.microsoft.com/office/drawing/2014/main" id="{C3D2179F-7ECB-6F43-8D27-393227E22556}"/>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D6FA0850-74E4-4E4C-8E83-85C40E610A42}"/>
              </a:ext>
            </a:extLst>
          </p:cNvPr>
          <p:cNvSpPr>
            <a:spLocks noGrp="1"/>
          </p:cNvSpPr>
          <p:nvPr>
            <p:ph type="sldNum" sz="quarter" idx="12"/>
          </p:nvPr>
        </p:nvSpPr>
        <p:spPr/>
        <p:txBody>
          <a:bodyPr/>
          <a:lstStyle/>
          <a:p>
            <a:fld id="{F173735F-2667-4028-B606-D96AABD86FDB}" type="slidenum">
              <a:rPr lang="id-ID" smtClean="0"/>
              <a:pPr/>
              <a:t>13</a:t>
            </a:fld>
            <a:endParaRPr lang="id-ID"/>
          </a:p>
        </p:txBody>
      </p:sp>
      <p:sp>
        <p:nvSpPr>
          <p:cNvPr id="5" name="Content Placeholder 4">
            <a:extLst>
              <a:ext uri="{FF2B5EF4-FFF2-40B4-BE49-F238E27FC236}">
                <a16:creationId xmlns:a16="http://schemas.microsoft.com/office/drawing/2014/main" id="{EA8CDDA7-2DCB-4E42-A87F-9EF73F35987A}"/>
              </a:ext>
            </a:extLst>
          </p:cNvPr>
          <p:cNvSpPr>
            <a:spLocks noGrp="1"/>
          </p:cNvSpPr>
          <p:nvPr>
            <p:ph idx="1"/>
          </p:nvPr>
        </p:nvSpPr>
        <p:spPr/>
        <p:txBody>
          <a:bodyPr/>
          <a:lstStyle/>
          <a:p>
            <a:pPr algn="just"/>
            <a:r>
              <a:rPr lang="en-US" dirty="0"/>
              <a:t>The first paragraph should contain these 3 points:</a:t>
            </a:r>
          </a:p>
          <a:p>
            <a:pPr lvl="1" algn="just"/>
            <a:r>
              <a:rPr lang="en-US" dirty="0"/>
              <a:t>Provide a brief (1-2 sentences) synopsis of the paper</a:t>
            </a:r>
          </a:p>
          <a:p>
            <a:pPr lvl="1" algn="just"/>
            <a:r>
              <a:rPr lang="en-US" dirty="0"/>
              <a:t>Explain what is novel in this paper (1-2 sentences), both what the authors claim and your assessment</a:t>
            </a:r>
          </a:p>
          <a:p>
            <a:pPr lvl="1" algn="just"/>
            <a:r>
              <a:rPr lang="en-US" dirty="0"/>
              <a:t>Explain why the work is significant or not (1-2 sentences)</a:t>
            </a:r>
          </a:p>
          <a:p>
            <a:pPr algn="just"/>
            <a:r>
              <a:rPr lang="en-US" dirty="0"/>
              <a:t>If the reviewer finds it difficult to put any or all of these points into one or two sentences, chances are the manuscript has not done a good job conveying its key messages</a:t>
            </a:r>
          </a:p>
        </p:txBody>
      </p:sp>
    </p:spTree>
    <p:extLst>
      <p:ext uri="{BB962C8B-B14F-4D97-AF65-F5344CB8AC3E}">
        <p14:creationId xmlns:p14="http://schemas.microsoft.com/office/powerpoint/2010/main" val="57082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8AED-A0BB-CA4A-ACEB-EBE300029BB3}"/>
              </a:ext>
            </a:extLst>
          </p:cNvPr>
          <p:cNvSpPr>
            <a:spLocks noGrp="1"/>
          </p:cNvSpPr>
          <p:nvPr>
            <p:ph type="title"/>
          </p:nvPr>
        </p:nvSpPr>
        <p:spPr/>
        <p:txBody>
          <a:bodyPr/>
          <a:lstStyle/>
          <a:p>
            <a:r>
              <a:rPr lang="en-US" dirty="0"/>
              <a:t>Characteristic of a Well-Done Review</a:t>
            </a:r>
          </a:p>
        </p:txBody>
      </p:sp>
      <p:sp>
        <p:nvSpPr>
          <p:cNvPr id="3" name="Footer Placeholder 2">
            <a:extLst>
              <a:ext uri="{FF2B5EF4-FFF2-40B4-BE49-F238E27FC236}">
                <a16:creationId xmlns:a16="http://schemas.microsoft.com/office/drawing/2014/main" id="{C3D2179F-7ECB-6F43-8D27-393227E22556}"/>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D6FA0850-74E4-4E4C-8E83-85C40E610A42}"/>
              </a:ext>
            </a:extLst>
          </p:cNvPr>
          <p:cNvSpPr>
            <a:spLocks noGrp="1"/>
          </p:cNvSpPr>
          <p:nvPr>
            <p:ph type="sldNum" sz="quarter" idx="12"/>
          </p:nvPr>
        </p:nvSpPr>
        <p:spPr/>
        <p:txBody>
          <a:bodyPr/>
          <a:lstStyle/>
          <a:p>
            <a:fld id="{F173735F-2667-4028-B606-D96AABD86FDB}" type="slidenum">
              <a:rPr lang="id-ID" smtClean="0"/>
              <a:pPr/>
              <a:t>14</a:t>
            </a:fld>
            <a:endParaRPr lang="id-ID"/>
          </a:p>
        </p:txBody>
      </p:sp>
      <p:sp>
        <p:nvSpPr>
          <p:cNvPr id="5" name="Content Placeholder 4">
            <a:extLst>
              <a:ext uri="{FF2B5EF4-FFF2-40B4-BE49-F238E27FC236}">
                <a16:creationId xmlns:a16="http://schemas.microsoft.com/office/drawing/2014/main" id="{EA8CDDA7-2DCB-4E42-A87F-9EF73F35987A}"/>
              </a:ext>
            </a:extLst>
          </p:cNvPr>
          <p:cNvSpPr>
            <a:spLocks noGrp="1"/>
          </p:cNvSpPr>
          <p:nvPr>
            <p:ph idx="1"/>
          </p:nvPr>
        </p:nvSpPr>
        <p:spPr/>
        <p:txBody>
          <a:bodyPr/>
          <a:lstStyle/>
          <a:p>
            <a:pPr algn="just"/>
            <a:r>
              <a:rPr lang="en-US" dirty="0"/>
              <a:t>The 2</a:t>
            </a:r>
            <a:r>
              <a:rPr lang="en-US" baseline="30000" dirty="0"/>
              <a:t>nd</a:t>
            </a:r>
            <a:r>
              <a:rPr lang="en-US" dirty="0"/>
              <a:t> Paragraph should give an overview of the quality of the research being reported</a:t>
            </a:r>
          </a:p>
          <a:p>
            <a:pPr algn="just"/>
            <a:r>
              <a:rPr lang="en-US" dirty="0"/>
              <a:t>If there are any significant flaws in the logical progression from method to data to analysis to conclusions, bring them up here and what could be done to fix the flaws.</a:t>
            </a:r>
          </a:p>
          <a:p>
            <a:pPr algn="just"/>
            <a:r>
              <a:rPr lang="en-US" dirty="0"/>
              <a:t>The 3</a:t>
            </a:r>
            <a:r>
              <a:rPr lang="en-US" baseline="30000" dirty="0"/>
              <a:t>rd</a:t>
            </a:r>
            <a:r>
              <a:rPr lang="en-US" dirty="0"/>
              <a:t> and final section of the review should be a list of specific points that the author should address</a:t>
            </a:r>
          </a:p>
          <a:p>
            <a:pPr algn="just"/>
            <a:r>
              <a:rPr lang="en-US" dirty="0"/>
              <a:t>These points can be small or large, from graphics formatting to paper organization.</a:t>
            </a:r>
          </a:p>
        </p:txBody>
      </p:sp>
    </p:spTree>
    <p:extLst>
      <p:ext uri="{BB962C8B-B14F-4D97-AF65-F5344CB8AC3E}">
        <p14:creationId xmlns:p14="http://schemas.microsoft.com/office/powerpoint/2010/main" val="230159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EAE6-4AF4-E14A-B830-466380967C42}"/>
              </a:ext>
            </a:extLst>
          </p:cNvPr>
          <p:cNvSpPr>
            <a:spLocks noGrp="1"/>
          </p:cNvSpPr>
          <p:nvPr>
            <p:ph type="title"/>
          </p:nvPr>
        </p:nvSpPr>
        <p:spPr/>
        <p:txBody>
          <a:bodyPr/>
          <a:lstStyle/>
          <a:p>
            <a:r>
              <a:rPr lang="en-US" dirty="0"/>
              <a:t>What does a poor-quality review look like?</a:t>
            </a:r>
          </a:p>
        </p:txBody>
      </p:sp>
      <p:sp>
        <p:nvSpPr>
          <p:cNvPr id="3" name="Footer Placeholder 2">
            <a:extLst>
              <a:ext uri="{FF2B5EF4-FFF2-40B4-BE49-F238E27FC236}">
                <a16:creationId xmlns:a16="http://schemas.microsoft.com/office/drawing/2014/main" id="{DA371BAF-11E2-594C-95B8-E603B2EBE371}"/>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9DE9F0CF-0D87-9140-B5B8-6E02E708F45A}"/>
              </a:ext>
            </a:extLst>
          </p:cNvPr>
          <p:cNvSpPr>
            <a:spLocks noGrp="1"/>
          </p:cNvSpPr>
          <p:nvPr>
            <p:ph type="sldNum" sz="quarter" idx="12"/>
          </p:nvPr>
        </p:nvSpPr>
        <p:spPr/>
        <p:txBody>
          <a:bodyPr/>
          <a:lstStyle/>
          <a:p>
            <a:fld id="{F173735F-2667-4028-B606-D96AABD86FDB}" type="slidenum">
              <a:rPr lang="id-ID" smtClean="0"/>
              <a:pPr/>
              <a:t>15</a:t>
            </a:fld>
            <a:endParaRPr lang="id-ID"/>
          </a:p>
        </p:txBody>
      </p:sp>
      <p:sp>
        <p:nvSpPr>
          <p:cNvPr id="5" name="Content Placeholder 4">
            <a:extLst>
              <a:ext uri="{FF2B5EF4-FFF2-40B4-BE49-F238E27FC236}">
                <a16:creationId xmlns:a16="http://schemas.microsoft.com/office/drawing/2014/main" id="{C08328CF-1AB2-E943-810F-1F4071507CF0}"/>
              </a:ext>
            </a:extLst>
          </p:cNvPr>
          <p:cNvSpPr>
            <a:spLocks noGrp="1"/>
          </p:cNvSpPr>
          <p:nvPr>
            <p:ph idx="1"/>
          </p:nvPr>
        </p:nvSpPr>
        <p:spPr/>
        <p:txBody>
          <a:bodyPr/>
          <a:lstStyle/>
          <a:p>
            <a:pPr algn="just"/>
            <a:r>
              <a:rPr lang="en-US" dirty="0"/>
              <a:t>A list of generic complaints or conclusions without specific references to the details of the manuscript is not very helpful</a:t>
            </a:r>
          </a:p>
          <a:p>
            <a:pPr algn="just"/>
            <a:r>
              <a:rPr lang="en-US" dirty="0"/>
              <a:t>For example, saying that the work is not novel without providing any example prior publications that cover the same topic</a:t>
            </a:r>
          </a:p>
          <a:p>
            <a:pPr algn="just"/>
            <a:r>
              <a:rPr lang="en-US" dirty="0"/>
              <a:t>The worst kind of review is one that simply states the reviewer’s accept/reject opinion</a:t>
            </a:r>
          </a:p>
          <a:p>
            <a:pPr algn="just"/>
            <a:r>
              <a:rPr lang="en-US" dirty="0"/>
              <a:t>Reviewers are absolutely essential to the success of a peer-reviewed scientific journal</a:t>
            </a:r>
          </a:p>
        </p:txBody>
      </p:sp>
    </p:spTree>
    <p:extLst>
      <p:ext uri="{BB962C8B-B14F-4D97-AF65-F5344CB8AC3E}">
        <p14:creationId xmlns:p14="http://schemas.microsoft.com/office/powerpoint/2010/main" val="418951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D80D-B22D-6349-A298-D4339195F82C}"/>
              </a:ext>
            </a:extLst>
          </p:cNvPr>
          <p:cNvSpPr>
            <a:spLocks noGrp="1"/>
          </p:cNvSpPr>
          <p:nvPr>
            <p:ph type="title"/>
          </p:nvPr>
        </p:nvSpPr>
        <p:spPr/>
        <p:txBody>
          <a:bodyPr/>
          <a:lstStyle/>
          <a:p>
            <a:r>
              <a:rPr lang="en-US" dirty="0"/>
              <a:t>Responsibilities</a:t>
            </a:r>
          </a:p>
        </p:txBody>
      </p:sp>
      <p:sp>
        <p:nvSpPr>
          <p:cNvPr id="3" name="Footer Placeholder 2">
            <a:extLst>
              <a:ext uri="{FF2B5EF4-FFF2-40B4-BE49-F238E27FC236}">
                <a16:creationId xmlns:a16="http://schemas.microsoft.com/office/drawing/2014/main" id="{B9330B34-2073-EE45-B523-32EAD93BCD02}"/>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1BA41BD7-2016-9845-B6BC-F71D395A81F2}"/>
              </a:ext>
            </a:extLst>
          </p:cNvPr>
          <p:cNvSpPr>
            <a:spLocks noGrp="1"/>
          </p:cNvSpPr>
          <p:nvPr>
            <p:ph type="sldNum" sz="quarter" idx="12"/>
          </p:nvPr>
        </p:nvSpPr>
        <p:spPr/>
        <p:txBody>
          <a:bodyPr/>
          <a:lstStyle/>
          <a:p>
            <a:fld id="{F173735F-2667-4028-B606-D96AABD86FDB}" type="slidenum">
              <a:rPr lang="id-ID" smtClean="0"/>
              <a:pPr/>
              <a:t>16</a:t>
            </a:fld>
            <a:endParaRPr lang="id-ID"/>
          </a:p>
        </p:txBody>
      </p:sp>
      <p:sp>
        <p:nvSpPr>
          <p:cNvPr id="5" name="Content Placeholder 4">
            <a:extLst>
              <a:ext uri="{FF2B5EF4-FFF2-40B4-BE49-F238E27FC236}">
                <a16:creationId xmlns:a16="http://schemas.microsoft.com/office/drawing/2014/main" id="{63135BEB-43CD-D74E-ADC3-4B2E1630D934}"/>
              </a:ext>
            </a:extLst>
          </p:cNvPr>
          <p:cNvSpPr>
            <a:spLocks noGrp="1"/>
          </p:cNvSpPr>
          <p:nvPr>
            <p:ph idx="1"/>
          </p:nvPr>
        </p:nvSpPr>
        <p:spPr/>
        <p:txBody>
          <a:bodyPr/>
          <a:lstStyle/>
          <a:p>
            <a:pPr algn="just"/>
            <a:r>
              <a:rPr lang="en-US" dirty="0"/>
              <a:t>All parties in the peer-review process (authors, editors, and reviewers) must work in an environment of mutual trust and cooperation.</a:t>
            </a:r>
          </a:p>
          <a:p>
            <a:pPr algn="just"/>
            <a:endParaRPr lang="en-US" dirty="0"/>
          </a:p>
        </p:txBody>
      </p:sp>
      <p:graphicFrame>
        <p:nvGraphicFramePr>
          <p:cNvPr id="6" name="Diagram 5">
            <a:extLst>
              <a:ext uri="{FF2B5EF4-FFF2-40B4-BE49-F238E27FC236}">
                <a16:creationId xmlns:a16="http://schemas.microsoft.com/office/drawing/2014/main" id="{C932C21F-B34B-D948-AF7B-C970851BE1A3}"/>
              </a:ext>
            </a:extLst>
          </p:cNvPr>
          <p:cNvGraphicFramePr/>
          <p:nvPr>
            <p:extLst>
              <p:ext uri="{D42A27DB-BD31-4B8C-83A1-F6EECF244321}">
                <p14:modId xmlns:p14="http://schemas.microsoft.com/office/powerpoint/2010/main" val="3902465772"/>
              </p:ext>
            </p:extLst>
          </p:nvPr>
        </p:nvGraphicFramePr>
        <p:xfrm>
          <a:off x="1143000" y="3076499"/>
          <a:ext cx="7543800" cy="3056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1932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D80D-B22D-6349-A298-D4339195F82C}"/>
              </a:ext>
            </a:extLst>
          </p:cNvPr>
          <p:cNvSpPr>
            <a:spLocks noGrp="1"/>
          </p:cNvSpPr>
          <p:nvPr>
            <p:ph type="title"/>
          </p:nvPr>
        </p:nvSpPr>
        <p:spPr/>
        <p:txBody>
          <a:bodyPr/>
          <a:lstStyle/>
          <a:p>
            <a:r>
              <a:rPr lang="en-US" dirty="0"/>
              <a:t>Responsibilities</a:t>
            </a:r>
          </a:p>
        </p:txBody>
      </p:sp>
      <p:sp>
        <p:nvSpPr>
          <p:cNvPr id="3" name="Footer Placeholder 2">
            <a:extLst>
              <a:ext uri="{FF2B5EF4-FFF2-40B4-BE49-F238E27FC236}">
                <a16:creationId xmlns:a16="http://schemas.microsoft.com/office/drawing/2014/main" id="{B9330B34-2073-EE45-B523-32EAD93BCD02}"/>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1BA41BD7-2016-9845-B6BC-F71D395A81F2}"/>
              </a:ext>
            </a:extLst>
          </p:cNvPr>
          <p:cNvSpPr>
            <a:spLocks noGrp="1"/>
          </p:cNvSpPr>
          <p:nvPr>
            <p:ph type="sldNum" sz="quarter" idx="12"/>
          </p:nvPr>
        </p:nvSpPr>
        <p:spPr/>
        <p:txBody>
          <a:bodyPr/>
          <a:lstStyle/>
          <a:p>
            <a:fld id="{F173735F-2667-4028-B606-D96AABD86FDB}" type="slidenum">
              <a:rPr lang="id-ID" smtClean="0"/>
              <a:pPr/>
              <a:t>17</a:t>
            </a:fld>
            <a:endParaRPr lang="id-ID"/>
          </a:p>
        </p:txBody>
      </p:sp>
      <p:sp>
        <p:nvSpPr>
          <p:cNvPr id="5" name="Content Placeholder 4">
            <a:extLst>
              <a:ext uri="{FF2B5EF4-FFF2-40B4-BE49-F238E27FC236}">
                <a16:creationId xmlns:a16="http://schemas.microsoft.com/office/drawing/2014/main" id="{63135BEB-43CD-D74E-ADC3-4B2E1630D934}"/>
              </a:ext>
            </a:extLst>
          </p:cNvPr>
          <p:cNvSpPr>
            <a:spLocks noGrp="1"/>
          </p:cNvSpPr>
          <p:nvPr>
            <p:ph idx="1"/>
          </p:nvPr>
        </p:nvSpPr>
        <p:spPr/>
        <p:txBody>
          <a:bodyPr/>
          <a:lstStyle/>
          <a:p>
            <a:endParaRPr lang="en-US" dirty="0"/>
          </a:p>
        </p:txBody>
      </p:sp>
      <p:graphicFrame>
        <p:nvGraphicFramePr>
          <p:cNvPr id="6" name="Diagram 5">
            <a:extLst>
              <a:ext uri="{FF2B5EF4-FFF2-40B4-BE49-F238E27FC236}">
                <a16:creationId xmlns:a16="http://schemas.microsoft.com/office/drawing/2014/main" id="{C932C21F-B34B-D948-AF7B-C970851BE1A3}"/>
              </a:ext>
            </a:extLst>
          </p:cNvPr>
          <p:cNvGraphicFramePr/>
          <p:nvPr>
            <p:extLst>
              <p:ext uri="{D42A27DB-BD31-4B8C-83A1-F6EECF244321}">
                <p14:modId xmlns:p14="http://schemas.microsoft.com/office/powerpoint/2010/main" val="2960960208"/>
              </p:ext>
            </p:extLst>
          </p:nvPr>
        </p:nvGraphicFramePr>
        <p:xfrm>
          <a:off x="1143000" y="1905000"/>
          <a:ext cx="7543800" cy="4548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25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C3292-2FCF-3945-A619-889BB7BE4A37}"/>
              </a:ext>
            </a:extLst>
          </p:cNvPr>
          <p:cNvSpPr>
            <a:spLocks noGrp="1"/>
          </p:cNvSpPr>
          <p:nvPr>
            <p:ph type="title"/>
          </p:nvPr>
        </p:nvSpPr>
        <p:spPr/>
        <p:txBody>
          <a:bodyPr/>
          <a:lstStyle/>
          <a:p>
            <a:r>
              <a:rPr lang="en-US" dirty="0"/>
              <a:t>Criticisms of the Peer-Review Process</a:t>
            </a:r>
          </a:p>
        </p:txBody>
      </p:sp>
      <p:sp>
        <p:nvSpPr>
          <p:cNvPr id="3" name="Footer Placeholder 2">
            <a:extLst>
              <a:ext uri="{FF2B5EF4-FFF2-40B4-BE49-F238E27FC236}">
                <a16:creationId xmlns:a16="http://schemas.microsoft.com/office/drawing/2014/main" id="{405EE7B4-019A-6F4F-A2E5-CBDFB099185A}"/>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F60D48DA-BC2C-904E-B8D7-DC0246FE22A6}"/>
              </a:ext>
            </a:extLst>
          </p:cNvPr>
          <p:cNvSpPr>
            <a:spLocks noGrp="1"/>
          </p:cNvSpPr>
          <p:nvPr>
            <p:ph type="sldNum" sz="quarter" idx="12"/>
          </p:nvPr>
        </p:nvSpPr>
        <p:spPr/>
        <p:txBody>
          <a:bodyPr/>
          <a:lstStyle/>
          <a:p>
            <a:fld id="{F173735F-2667-4028-B606-D96AABD86FDB}" type="slidenum">
              <a:rPr lang="id-ID" smtClean="0"/>
              <a:pPr/>
              <a:t>18</a:t>
            </a:fld>
            <a:endParaRPr lang="id-ID"/>
          </a:p>
        </p:txBody>
      </p:sp>
      <p:sp>
        <p:nvSpPr>
          <p:cNvPr id="5" name="Content Placeholder 4">
            <a:extLst>
              <a:ext uri="{FF2B5EF4-FFF2-40B4-BE49-F238E27FC236}">
                <a16:creationId xmlns:a16="http://schemas.microsoft.com/office/drawing/2014/main" id="{4F293B69-C1E5-CC47-A5AA-E65C2F78134A}"/>
              </a:ext>
            </a:extLst>
          </p:cNvPr>
          <p:cNvSpPr>
            <a:spLocks noGrp="1"/>
          </p:cNvSpPr>
          <p:nvPr>
            <p:ph idx="1"/>
          </p:nvPr>
        </p:nvSpPr>
        <p:spPr/>
        <p:txBody>
          <a:bodyPr>
            <a:normAutofit lnSpcReduction="10000"/>
          </a:bodyPr>
          <a:lstStyle/>
          <a:p>
            <a:pPr algn="just"/>
            <a:r>
              <a:rPr lang="en-US" dirty="0"/>
              <a:t>The peer-review process has its critics, some of them quite vocal. Here are some of the major criticisms often leveled against the peer-review process:</a:t>
            </a:r>
          </a:p>
          <a:p>
            <a:pPr lvl="1" algn="just"/>
            <a:r>
              <a:rPr lang="en-US" dirty="0"/>
              <a:t>It stifles innovation by rejecting non-conforming or controversial views and distorts the record by rejecting null results</a:t>
            </a:r>
          </a:p>
          <a:p>
            <a:pPr lvl="1" algn="just"/>
            <a:r>
              <a:rPr lang="en-US" dirty="0"/>
              <a:t>It is unreliable, frequently failing to find major flaws in the work, including fraud and plagiarism</a:t>
            </a:r>
          </a:p>
          <a:p>
            <a:pPr lvl="1" algn="just"/>
            <a:r>
              <a:rPr lang="en-US" dirty="0"/>
              <a:t>It is neither consistent nor objective, and it is often biased in several ways</a:t>
            </a:r>
          </a:p>
          <a:p>
            <a:pPr lvl="1" algn="just"/>
            <a:r>
              <a:rPr lang="en-US" dirty="0"/>
              <a:t>It is expensive and delays publication</a:t>
            </a:r>
          </a:p>
          <a:p>
            <a:pPr lvl="1" algn="just"/>
            <a:r>
              <a:rPr lang="en-US" dirty="0"/>
              <a:t>There is little evidence that it is effective, let alone the best method available</a:t>
            </a:r>
          </a:p>
          <a:p>
            <a:pPr lvl="1" algn="just"/>
            <a:r>
              <a:rPr lang="en-US" dirty="0"/>
              <a:t>Most rejected articles are eventually published in another peer-reviewed journal. </a:t>
            </a:r>
          </a:p>
        </p:txBody>
      </p:sp>
    </p:spTree>
    <p:extLst>
      <p:ext uri="{BB962C8B-B14F-4D97-AF65-F5344CB8AC3E}">
        <p14:creationId xmlns:p14="http://schemas.microsoft.com/office/powerpoint/2010/main" val="3113161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References</a:t>
            </a:r>
          </a:p>
        </p:txBody>
      </p:sp>
      <p:sp>
        <p:nvSpPr>
          <p:cNvPr id="3" name="Slide Number Placeholder 2"/>
          <p:cNvSpPr>
            <a:spLocks noGrp="1"/>
          </p:cNvSpPr>
          <p:nvPr>
            <p:ph type="sldNum" sz="quarter" idx="12"/>
          </p:nvPr>
        </p:nvSpPr>
        <p:spPr/>
        <p:txBody>
          <a:bodyPr/>
          <a:lstStyle/>
          <a:p>
            <a:fld id="{F173735F-2667-4028-B606-D96AABD86FDB}" type="slidenum">
              <a:rPr lang="id-ID" smtClean="0"/>
              <a:pPr/>
              <a:t>19</a:t>
            </a:fld>
            <a:endParaRPr lang="id-ID"/>
          </a:p>
        </p:txBody>
      </p:sp>
      <p:sp>
        <p:nvSpPr>
          <p:cNvPr id="4" name="Content Placeholder 3"/>
          <p:cNvSpPr>
            <a:spLocks noGrp="1"/>
          </p:cNvSpPr>
          <p:nvPr>
            <p:ph idx="1"/>
          </p:nvPr>
        </p:nvSpPr>
        <p:spPr/>
        <p:txBody>
          <a:bodyPr>
            <a:normAutofit/>
          </a:bodyPr>
          <a:lstStyle/>
          <a:p>
            <a:pPr algn="just"/>
            <a:r>
              <a:rPr lang="en-ID" dirty="0">
                <a:latin typeface="Tahoma" panose="020B0604030504040204" pitchFamily="34" charset="0"/>
                <a:ea typeface="Tahoma" panose="020B0604030504040204" pitchFamily="34" charset="0"/>
                <a:cs typeface="Tahoma" panose="020B0604030504040204" pitchFamily="34" charset="0"/>
              </a:rPr>
              <a:t>Chris A. Mack. (2018). How to Write a Good Scientific Paper. Society of Photo-Optical Instrumentation Engineers (SPIE). ISBN: 978-1-5106-1913-5</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361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Learning Outcomes</a:t>
            </a:r>
          </a:p>
        </p:txBody>
      </p:sp>
      <p:sp>
        <p:nvSpPr>
          <p:cNvPr id="3" name="Content Placeholder 2"/>
          <p:cNvSpPr>
            <a:spLocks noGrp="1"/>
          </p:cNvSpPr>
          <p:nvPr>
            <p:ph idx="1"/>
          </p:nvPr>
        </p:nvSpPr>
        <p:spPr/>
        <p:txBody>
          <a:bodyPr/>
          <a:lstStyle/>
          <a:p>
            <a:pPr algn="just">
              <a:lnSpc>
                <a:spcPct val="150000"/>
              </a:lnSpc>
              <a:buNone/>
              <a:defRPr/>
            </a:pPr>
            <a:r>
              <a:rPr lang="en-US" dirty="0">
                <a:latin typeface="Tahoma" panose="020B0604030504040204" pitchFamily="34" charset="0"/>
                <a:ea typeface="Tahoma" panose="020B0604030504040204" pitchFamily="34" charset="0"/>
                <a:cs typeface="Tahoma" panose="020B0604030504040204" pitchFamily="34" charset="0"/>
              </a:rPr>
              <a:t>At the end of this session, students will be able to:</a:t>
            </a:r>
          </a:p>
          <a:p>
            <a:pPr algn="just">
              <a:lnSpc>
                <a:spcPct val="150000"/>
              </a:lnSpc>
              <a:buFont typeface="Wingdings" panose="05000000000000000000" pitchFamily="2" charset="2"/>
              <a:buChar char="§"/>
              <a:defRPr/>
            </a:pPr>
            <a:r>
              <a:rPr lang="en-US" dirty="0">
                <a:latin typeface="Tahoma" panose="020B0604030504040204" pitchFamily="34" charset="0"/>
                <a:ea typeface="Tahoma" panose="020B0604030504040204" pitchFamily="34" charset="0"/>
                <a:cs typeface="Tahoma" panose="020B0604030504040204" pitchFamily="34" charset="0"/>
              </a:rPr>
              <a:t>LO 3: Analyze the results from the research study </a:t>
            </a:r>
          </a:p>
          <a:p>
            <a:pPr algn="just">
              <a:lnSpc>
                <a:spcPct val="150000"/>
              </a:lnSpc>
              <a:buFont typeface="Wingdings" panose="05000000000000000000" pitchFamily="2" charset="2"/>
              <a:buChar char="§"/>
              <a:defRPr/>
            </a:pPr>
            <a:r>
              <a:rPr lang="en-US" dirty="0">
                <a:latin typeface="Tahoma" panose="020B0604030504040204" pitchFamily="34" charset="0"/>
                <a:ea typeface="Tahoma" panose="020B0604030504040204" pitchFamily="34" charset="0"/>
                <a:cs typeface="Tahoma" panose="020B0604030504040204" pitchFamily="34" charset="0"/>
              </a:rPr>
              <a:t>LO 4: Write a research paper with the appropriate format </a:t>
            </a:r>
          </a:p>
        </p:txBody>
      </p:sp>
      <p:sp>
        <p:nvSpPr>
          <p:cNvPr id="5" name="Slide Number Placeholder 4"/>
          <p:cNvSpPr>
            <a:spLocks noGrp="1"/>
          </p:cNvSpPr>
          <p:nvPr>
            <p:ph type="sldNum" sz="quarter" idx="12"/>
          </p:nvPr>
        </p:nvSpPr>
        <p:spPr/>
        <p:txBody>
          <a:bodyPr/>
          <a:lstStyle/>
          <a:p>
            <a:fld id="{F173735F-2667-4028-B606-D96AABD86FDB}" type="slidenum">
              <a:rPr lang="id-ID" smtClean="0"/>
              <a:pPr/>
              <a:t>2</a:t>
            </a:fld>
            <a:endParaRPr lang="id-ID"/>
          </a:p>
        </p:txBody>
      </p:sp>
    </p:spTree>
    <p:extLst>
      <p:ext uri="{BB962C8B-B14F-4D97-AF65-F5344CB8AC3E}">
        <p14:creationId xmlns:p14="http://schemas.microsoft.com/office/powerpoint/2010/main" val="167606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E4EDD9D-5F79-F64A-8361-CBC200DC4FA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CDB6FB9F-542F-1F40-B395-EEA5CF956E93}"/>
              </a:ext>
            </a:extLst>
          </p:cNvPr>
          <p:cNvSpPr>
            <a:spLocks noGrp="1"/>
          </p:cNvSpPr>
          <p:nvPr>
            <p:ph type="sldNum" sz="quarter" idx="12"/>
          </p:nvPr>
        </p:nvSpPr>
        <p:spPr/>
        <p:txBody>
          <a:bodyPr/>
          <a:lstStyle/>
          <a:p>
            <a:fld id="{F173735F-2667-4028-B606-D96AABD86FDB}" type="slidenum">
              <a:rPr lang="id-ID" smtClean="0"/>
              <a:pPr/>
              <a:t>20</a:t>
            </a:fld>
            <a:endParaRPr lang="id-ID"/>
          </a:p>
        </p:txBody>
      </p:sp>
      <p:sp>
        <p:nvSpPr>
          <p:cNvPr id="6" name="Title 5">
            <a:extLst>
              <a:ext uri="{FF2B5EF4-FFF2-40B4-BE49-F238E27FC236}">
                <a16:creationId xmlns:a16="http://schemas.microsoft.com/office/drawing/2014/main" id="{3C15830C-D10B-344E-9DA1-5E6E5404EC04}"/>
              </a:ext>
            </a:extLst>
          </p:cNvPr>
          <p:cNvSpPr>
            <a:spLocks noGrp="1"/>
          </p:cNvSpPr>
          <p:nvPr>
            <p:ph type="title"/>
          </p:nvPr>
        </p:nvSpPr>
        <p:spPr/>
        <p:txBody>
          <a:bodyPr/>
          <a:lstStyle/>
          <a:p>
            <a:r>
              <a:rPr lang="en-US" dirty="0"/>
              <a:t>In Class Assignment</a:t>
            </a:r>
          </a:p>
        </p:txBody>
      </p:sp>
    </p:spTree>
    <p:extLst>
      <p:ext uri="{BB962C8B-B14F-4D97-AF65-F5344CB8AC3E}">
        <p14:creationId xmlns:p14="http://schemas.microsoft.com/office/powerpoint/2010/main" val="308664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8F721E-7FA2-214A-A68E-51F3BAC16AD4}"/>
              </a:ext>
            </a:extLst>
          </p:cNvPr>
          <p:cNvSpPr>
            <a:spLocks noGrp="1"/>
          </p:cNvSpPr>
          <p:nvPr>
            <p:ph type="title"/>
          </p:nvPr>
        </p:nvSpPr>
        <p:spPr/>
        <p:txBody>
          <a:bodyPr/>
          <a:lstStyle/>
          <a:p>
            <a:endParaRPr lang="en-US" dirty="0"/>
          </a:p>
        </p:txBody>
      </p:sp>
      <p:sp>
        <p:nvSpPr>
          <p:cNvPr id="2" name="Footer Placeholder 1">
            <a:extLst>
              <a:ext uri="{FF2B5EF4-FFF2-40B4-BE49-F238E27FC236}">
                <a16:creationId xmlns:a16="http://schemas.microsoft.com/office/drawing/2014/main" id="{27C3D589-90B4-A946-9DBD-4125F0C2A590}"/>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C0F24B68-98F0-FD49-B2D8-6095E720DA90}"/>
              </a:ext>
            </a:extLst>
          </p:cNvPr>
          <p:cNvSpPr>
            <a:spLocks noGrp="1"/>
          </p:cNvSpPr>
          <p:nvPr>
            <p:ph type="sldNum" sz="quarter" idx="12"/>
          </p:nvPr>
        </p:nvSpPr>
        <p:spPr/>
        <p:txBody>
          <a:bodyPr/>
          <a:lstStyle/>
          <a:p>
            <a:fld id="{F173735F-2667-4028-B606-D96AABD86FDB}" type="slidenum">
              <a:rPr lang="id-ID" smtClean="0"/>
              <a:pPr/>
              <a:t>21</a:t>
            </a:fld>
            <a:endParaRPr lang="id-ID"/>
          </a:p>
        </p:txBody>
      </p:sp>
      <p:sp>
        <p:nvSpPr>
          <p:cNvPr id="6" name="Content Placeholder 5">
            <a:extLst>
              <a:ext uri="{FF2B5EF4-FFF2-40B4-BE49-F238E27FC236}">
                <a16:creationId xmlns:a16="http://schemas.microsoft.com/office/drawing/2014/main" id="{14EC8280-E65A-D742-9307-6BD09CBC0E5A}"/>
              </a:ext>
            </a:extLst>
          </p:cNvPr>
          <p:cNvSpPr>
            <a:spLocks noGrp="1"/>
          </p:cNvSpPr>
          <p:nvPr>
            <p:ph idx="1"/>
          </p:nvPr>
        </p:nvSpPr>
        <p:spPr/>
        <p:txBody>
          <a:bodyPr>
            <a:normAutofit/>
          </a:bodyPr>
          <a:lstStyle/>
          <a:p>
            <a:pPr algn="just"/>
            <a:r>
              <a:rPr lang="en-US" sz="4000" dirty="0">
                <a:latin typeface="Tahoma" panose="020B0604030504040204" pitchFamily="34" charset="0"/>
                <a:ea typeface="Tahoma" panose="020B0604030504040204" pitchFamily="34" charset="0"/>
                <a:cs typeface="Tahoma" panose="020B0604030504040204" pitchFamily="34" charset="0"/>
              </a:rPr>
              <a:t>Ask your lecturer to review your paper, what can be improved from it?</a:t>
            </a:r>
          </a:p>
        </p:txBody>
      </p:sp>
    </p:spTree>
    <p:extLst>
      <p:ext uri="{BB962C8B-B14F-4D97-AF65-F5344CB8AC3E}">
        <p14:creationId xmlns:p14="http://schemas.microsoft.com/office/powerpoint/2010/main" val="866334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173735F-2667-4028-B606-D96AABD86FDB}" type="slidenum">
              <a:rPr lang="id-ID" smtClean="0"/>
              <a:pPr/>
              <a:t>22</a:t>
            </a:fld>
            <a:endParaRPr lang="id-ID"/>
          </a:p>
        </p:txBody>
      </p:sp>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394886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Outline</a:t>
            </a:r>
          </a:p>
        </p:txBody>
      </p:sp>
      <p:sp>
        <p:nvSpPr>
          <p:cNvPr id="3" name="Slide Number Placeholder 2"/>
          <p:cNvSpPr>
            <a:spLocks noGrp="1"/>
          </p:cNvSpPr>
          <p:nvPr>
            <p:ph type="sldNum" sz="quarter" idx="12"/>
          </p:nvPr>
        </p:nvSpPr>
        <p:spPr/>
        <p:txBody>
          <a:bodyPr/>
          <a:lstStyle/>
          <a:p>
            <a:fld id="{F173735F-2667-4028-B606-D96AABD86FDB}" type="slidenum">
              <a:rPr lang="id-ID" smtClean="0"/>
              <a:pPr/>
              <a:t>3</a:t>
            </a:fld>
            <a:endParaRPr lang="id-ID"/>
          </a:p>
        </p:txBody>
      </p:sp>
      <p:sp>
        <p:nvSpPr>
          <p:cNvPr id="7" name="Content Placeholder 2"/>
          <p:cNvSpPr>
            <a:spLocks noGrp="1"/>
          </p:cNvSpPr>
          <p:nvPr>
            <p:ph idx="1"/>
          </p:nvPr>
        </p:nvSpPr>
        <p:spPr>
          <a:xfrm>
            <a:off x="1143000" y="2011288"/>
            <a:ext cx="7605464" cy="4458135"/>
          </a:xfrm>
        </p:spPr>
        <p:txBody>
          <a:bodyPr>
            <a:normAutofit/>
          </a:bodyPr>
          <a:lstStyle/>
          <a:p>
            <a:pPr marL="457200" indent="-457200" algn="just">
              <a:lnSpc>
                <a:spcPct val="120000"/>
              </a:lnSpc>
              <a:buFont typeface="+mj-lt"/>
              <a:buAutoNum type="arabicPeriod"/>
              <a:defRPr/>
            </a:pPr>
            <a:r>
              <a:rPr lang="en-US" sz="1600" dirty="0">
                <a:latin typeface="Tahoma" panose="020B0604030504040204" pitchFamily="34" charset="0"/>
                <a:ea typeface="Tahoma" panose="020B0604030504040204" pitchFamily="34" charset="0"/>
                <a:cs typeface="Tahoma" panose="020B0604030504040204" pitchFamily="34" charset="0"/>
              </a:rPr>
              <a:t>What an editor looks for?</a:t>
            </a:r>
          </a:p>
          <a:p>
            <a:pPr marL="457200" indent="-457200" algn="just">
              <a:lnSpc>
                <a:spcPct val="120000"/>
              </a:lnSpc>
              <a:buFont typeface="+mj-lt"/>
              <a:buAutoNum type="arabicPeriod"/>
              <a:defRPr/>
            </a:pPr>
            <a:r>
              <a:rPr lang="en-US" sz="1600" dirty="0">
                <a:latin typeface="Tahoma" panose="020B0604030504040204" pitchFamily="34" charset="0"/>
                <a:ea typeface="Tahoma" panose="020B0604030504040204" pitchFamily="34" charset="0"/>
                <a:cs typeface="Tahoma" panose="020B0604030504040204" pitchFamily="34" charset="0"/>
              </a:rPr>
              <a:t>Criteria of a paper to be published in a scientific journal</a:t>
            </a:r>
          </a:p>
          <a:p>
            <a:pPr marL="457200" indent="-457200" algn="just">
              <a:lnSpc>
                <a:spcPct val="120000"/>
              </a:lnSpc>
              <a:buFont typeface="+mj-lt"/>
              <a:buAutoNum type="arabicPeriod"/>
              <a:defRPr/>
            </a:pPr>
            <a:r>
              <a:rPr lang="en-US" sz="1600" dirty="0">
                <a:latin typeface="Tahoma" panose="020B0604030504040204" pitchFamily="34" charset="0"/>
                <a:ea typeface="Tahoma" panose="020B0604030504040204" pitchFamily="34" charset="0"/>
                <a:cs typeface="Tahoma" panose="020B0604030504040204" pitchFamily="34" charset="0"/>
              </a:rPr>
              <a:t>Scope</a:t>
            </a:r>
          </a:p>
          <a:p>
            <a:pPr marL="457200" indent="-457200" algn="just">
              <a:lnSpc>
                <a:spcPct val="120000"/>
              </a:lnSpc>
              <a:buFont typeface="+mj-lt"/>
              <a:buAutoNum type="arabicPeriod"/>
              <a:defRPr/>
            </a:pPr>
            <a:r>
              <a:rPr lang="en-US" sz="1600" dirty="0">
                <a:latin typeface="Tahoma" panose="020B0604030504040204" pitchFamily="34" charset="0"/>
                <a:ea typeface="Tahoma" panose="020B0604030504040204" pitchFamily="34" charset="0"/>
                <a:cs typeface="Tahoma" panose="020B0604030504040204" pitchFamily="34" charset="0"/>
              </a:rPr>
              <a:t>Quality</a:t>
            </a:r>
          </a:p>
          <a:p>
            <a:pPr marL="457200" indent="-457200" algn="just">
              <a:lnSpc>
                <a:spcPct val="120000"/>
              </a:lnSpc>
              <a:buFont typeface="+mj-lt"/>
              <a:buAutoNum type="arabicPeriod"/>
              <a:defRPr/>
            </a:pPr>
            <a:r>
              <a:rPr lang="en-US" sz="1600" dirty="0">
                <a:latin typeface="Tahoma" panose="020B0604030504040204" pitchFamily="34" charset="0"/>
                <a:ea typeface="Tahoma" panose="020B0604030504040204" pitchFamily="34" charset="0"/>
                <a:cs typeface="Tahoma" panose="020B0604030504040204" pitchFamily="34" charset="0"/>
              </a:rPr>
              <a:t>Novelty</a:t>
            </a:r>
          </a:p>
          <a:p>
            <a:pPr marL="457200" indent="-457200" algn="just">
              <a:lnSpc>
                <a:spcPct val="120000"/>
              </a:lnSpc>
              <a:buFont typeface="+mj-lt"/>
              <a:buAutoNum type="arabicPeriod"/>
              <a:defRPr/>
            </a:pPr>
            <a:r>
              <a:rPr lang="en-US" sz="1600" dirty="0">
                <a:latin typeface="Tahoma" panose="020B0604030504040204" pitchFamily="34" charset="0"/>
                <a:ea typeface="Tahoma" panose="020B0604030504040204" pitchFamily="34" charset="0"/>
                <a:cs typeface="Tahoma" panose="020B0604030504040204" pitchFamily="34" charset="0"/>
              </a:rPr>
              <a:t>Significance</a:t>
            </a:r>
          </a:p>
          <a:p>
            <a:pPr marL="457200" indent="-457200" algn="just">
              <a:lnSpc>
                <a:spcPct val="120000"/>
              </a:lnSpc>
              <a:buFont typeface="+mj-lt"/>
              <a:buAutoNum type="arabicPeriod"/>
              <a:defRPr/>
            </a:pPr>
            <a:r>
              <a:rPr lang="en-US" sz="1600" dirty="0">
                <a:latin typeface="Tahoma" panose="020B0604030504040204" pitchFamily="34" charset="0"/>
                <a:ea typeface="Tahoma" panose="020B0604030504040204" pitchFamily="34" charset="0"/>
                <a:cs typeface="Tahoma" panose="020B0604030504040204" pitchFamily="34" charset="0"/>
              </a:rPr>
              <a:t>The editorial review process</a:t>
            </a:r>
          </a:p>
          <a:p>
            <a:pPr marL="457200" indent="-457200" algn="just">
              <a:lnSpc>
                <a:spcPct val="120000"/>
              </a:lnSpc>
              <a:buFont typeface="+mj-lt"/>
              <a:buAutoNum type="arabicPeriod"/>
              <a:defRPr/>
            </a:pPr>
            <a:r>
              <a:rPr lang="en-US" sz="1600" dirty="0">
                <a:latin typeface="Tahoma" panose="020B0604030504040204" pitchFamily="34" charset="0"/>
                <a:ea typeface="Tahoma" panose="020B0604030504040204" pitchFamily="34" charset="0"/>
                <a:cs typeface="Tahoma" panose="020B0604030504040204" pitchFamily="34" charset="0"/>
              </a:rPr>
              <a:t>The Goals of Peer Review</a:t>
            </a:r>
          </a:p>
          <a:p>
            <a:pPr marL="457200" indent="-457200" algn="just">
              <a:lnSpc>
                <a:spcPct val="120000"/>
              </a:lnSpc>
              <a:buFont typeface="+mj-lt"/>
              <a:buAutoNum type="arabicPeriod"/>
              <a:defRPr/>
            </a:pPr>
            <a:r>
              <a:rPr lang="en-US" sz="1600" dirty="0">
                <a:latin typeface="Tahoma" panose="020B0604030504040204" pitchFamily="34" charset="0"/>
                <a:ea typeface="Tahoma" panose="020B0604030504040204" pitchFamily="34" charset="0"/>
                <a:cs typeface="Tahoma" panose="020B0604030504040204" pitchFamily="34" charset="0"/>
              </a:rPr>
              <a:t>Characteristic of a Well-Done Review</a:t>
            </a:r>
          </a:p>
          <a:p>
            <a:pPr marL="457200" indent="-457200" algn="just">
              <a:lnSpc>
                <a:spcPct val="120000"/>
              </a:lnSpc>
              <a:buFont typeface="+mj-lt"/>
              <a:buAutoNum type="arabicPeriod"/>
              <a:defRPr/>
            </a:pPr>
            <a:r>
              <a:rPr lang="en-US" sz="1600" dirty="0">
                <a:latin typeface="Tahoma" panose="020B0604030504040204" pitchFamily="34" charset="0"/>
                <a:ea typeface="Tahoma" panose="020B0604030504040204" pitchFamily="34" charset="0"/>
                <a:cs typeface="Tahoma" panose="020B0604030504040204" pitchFamily="34" charset="0"/>
              </a:rPr>
              <a:t>What does a poor-quality review look like?</a:t>
            </a:r>
          </a:p>
          <a:p>
            <a:pPr marL="457200" indent="-457200" algn="just">
              <a:lnSpc>
                <a:spcPct val="120000"/>
              </a:lnSpc>
              <a:buFont typeface="+mj-lt"/>
              <a:buAutoNum type="arabicPeriod"/>
              <a:defRPr/>
            </a:pPr>
            <a:r>
              <a:rPr lang="en-US" sz="1600" dirty="0">
                <a:latin typeface="Tahoma" panose="020B0604030504040204" pitchFamily="34" charset="0"/>
                <a:ea typeface="Tahoma" panose="020B0604030504040204" pitchFamily="34" charset="0"/>
                <a:cs typeface="Tahoma" panose="020B0604030504040204" pitchFamily="34" charset="0"/>
              </a:rPr>
              <a:t>Responsibilities</a:t>
            </a:r>
          </a:p>
          <a:p>
            <a:pPr marL="457200" indent="-457200" algn="just">
              <a:lnSpc>
                <a:spcPct val="120000"/>
              </a:lnSpc>
              <a:buFont typeface="+mj-lt"/>
              <a:buAutoNum type="arabicPeriod"/>
              <a:defRPr/>
            </a:pPr>
            <a:r>
              <a:rPr lang="en-US" sz="1600" dirty="0">
                <a:latin typeface="Tahoma" panose="020B0604030504040204" pitchFamily="34" charset="0"/>
                <a:ea typeface="Tahoma" panose="020B0604030504040204" pitchFamily="34" charset="0"/>
                <a:cs typeface="Tahoma" panose="020B0604030504040204" pitchFamily="34" charset="0"/>
              </a:rPr>
              <a:t>Criticisms of the Peer-Review Process</a:t>
            </a:r>
          </a:p>
          <a:p>
            <a:pPr marL="457200" indent="-457200" algn="just">
              <a:lnSpc>
                <a:spcPct val="120000"/>
              </a:lnSpc>
              <a:buFont typeface="+mj-lt"/>
              <a:buAutoNum type="arabicPeriod"/>
              <a:defRP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361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37B38B-DF0F-144E-8B46-5E65D5331E7A}"/>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9A70BD75-757E-2448-A973-6AF2FD2274CD}"/>
              </a:ext>
            </a:extLst>
          </p:cNvPr>
          <p:cNvSpPr>
            <a:spLocks noGrp="1"/>
          </p:cNvSpPr>
          <p:nvPr>
            <p:ph type="sldNum" sz="quarter" idx="12"/>
          </p:nvPr>
        </p:nvSpPr>
        <p:spPr/>
        <p:txBody>
          <a:bodyPr/>
          <a:lstStyle/>
          <a:p>
            <a:fld id="{F173735F-2667-4028-B606-D96AABD86FDB}" type="slidenum">
              <a:rPr lang="id-ID" smtClean="0"/>
              <a:pPr/>
              <a:t>4</a:t>
            </a:fld>
            <a:endParaRPr lang="id-ID"/>
          </a:p>
        </p:txBody>
      </p:sp>
      <p:sp>
        <p:nvSpPr>
          <p:cNvPr id="4" name="Title 3">
            <a:extLst>
              <a:ext uri="{FF2B5EF4-FFF2-40B4-BE49-F238E27FC236}">
                <a16:creationId xmlns:a16="http://schemas.microsoft.com/office/drawing/2014/main" id="{DBE6239C-3B61-5842-915C-A6C686C9BADE}"/>
              </a:ext>
            </a:extLst>
          </p:cNvPr>
          <p:cNvSpPr>
            <a:spLocks noGrp="1"/>
          </p:cNvSpPr>
          <p:nvPr>
            <p:ph type="title"/>
          </p:nvPr>
        </p:nvSpPr>
        <p:spPr/>
        <p:txBody>
          <a:bodyPr/>
          <a:lstStyle/>
          <a:p>
            <a:r>
              <a:rPr lang="en-US" dirty="0"/>
              <a:t>What an Editor Looks For?</a:t>
            </a:r>
          </a:p>
        </p:txBody>
      </p:sp>
    </p:spTree>
    <p:extLst>
      <p:ext uri="{BB962C8B-B14F-4D97-AF65-F5344CB8AC3E}">
        <p14:creationId xmlns:p14="http://schemas.microsoft.com/office/powerpoint/2010/main" val="335865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398C-F44F-5C4F-AFCD-39918410A82C}"/>
              </a:ext>
            </a:extLst>
          </p:cNvPr>
          <p:cNvSpPr>
            <a:spLocks noGrp="1"/>
          </p:cNvSpPr>
          <p:nvPr>
            <p:ph type="title"/>
          </p:nvPr>
        </p:nvSpPr>
        <p:spPr/>
        <p:txBody>
          <a:bodyPr>
            <a:normAutofit fontScale="90000"/>
          </a:bodyPr>
          <a:lstStyle/>
          <a:p>
            <a:r>
              <a:rPr lang="en-US" dirty="0">
                <a:latin typeface="Tahoma" panose="020B0604030504040204" pitchFamily="34" charset="0"/>
                <a:ea typeface="Tahoma" panose="020B0604030504040204" pitchFamily="34" charset="0"/>
                <a:cs typeface="Tahoma" panose="020B0604030504040204" pitchFamily="34" charset="0"/>
              </a:rPr>
              <a:t>Criteria of a paper to be published in a scientific journal</a:t>
            </a:r>
            <a:endParaRPr lang="en-US" dirty="0"/>
          </a:p>
        </p:txBody>
      </p:sp>
      <p:sp>
        <p:nvSpPr>
          <p:cNvPr id="3" name="Footer Placeholder 2">
            <a:extLst>
              <a:ext uri="{FF2B5EF4-FFF2-40B4-BE49-F238E27FC236}">
                <a16:creationId xmlns:a16="http://schemas.microsoft.com/office/drawing/2014/main" id="{B62A91BD-A3DC-274D-B77D-C9F032A3AE23}"/>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384D9B23-B8A8-CA48-8BDC-4E92CF3AE8E9}"/>
              </a:ext>
            </a:extLst>
          </p:cNvPr>
          <p:cNvSpPr>
            <a:spLocks noGrp="1"/>
          </p:cNvSpPr>
          <p:nvPr>
            <p:ph type="sldNum" sz="quarter" idx="12"/>
          </p:nvPr>
        </p:nvSpPr>
        <p:spPr/>
        <p:txBody>
          <a:bodyPr/>
          <a:lstStyle/>
          <a:p>
            <a:fld id="{F173735F-2667-4028-B606-D96AABD86FDB}" type="slidenum">
              <a:rPr lang="id-ID" smtClean="0"/>
              <a:pPr/>
              <a:t>5</a:t>
            </a:fld>
            <a:endParaRPr lang="id-ID"/>
          </a:p>
        </p:txBody>
      </p:sp>
      <p:sp>
        <p:nvSpPr>
          <p:cNvPr id="5" name="Content Placeholder 4">
            <a:extLst>
              <a:ext uri="{FF2B5EF4-FFF2-40B4-BE49-F238E27FC236}">
                <a16:creationId xmlns:a16="http://schemas.microsoft.com/office/drawing/2014/main" id="{37B91C0B-A404-034E-851C-54D599A4255F}"/>
              </a:ext>
            </a:extLst>
          </p:cNvPr>
          <p:cNvSpPr>
            <a:spLocks noGrp="1"/>
          </p:cNvSpPr>
          <p:nvPr>
            <p:ph idx="1"/>
          </p:nvPr>
        </p:nvSpPr>
        <p:spPr/>
        <p:txBody>
          <a:bodyPr>
            <a:normAutofit/>
          </a:bodyPr>
          <a:lstStyle/>
          <a:p>
            <a:pPr algn="just"/>
            <a:r>
              <a:rPr lang="en-US" dirty="0"/>
              <a:t>The content of the paper must watch the scope of the journal</a:t>
            </a:r>
          </a:p>
          <a:p>
            <a:pPr algn="just"/>
            <a:r>
              <a:rPr lang="en-US" dirty="0"/>
              <a:t>The quality of the paper (method and execution of the research, as well as the writing) must be sufficiently high</a:t>
            </a:r>
          </a:p>
          <a:p>
            <a:pPr algn="just"/>
            <a:r>
              <a:rPr lang="en-US" dirty="0"/>
              <a:t>It must present novel results (with the exception of review papers and the like), and</a:t>
            </a:r>
          </a:p>
          <a:p>
            <a:pPr algn="just"/>
            <a:r>
              <a:rPr lang="en-US" dirty="0"/>
              <a:t>The results must be significant enough to be worth reading about (and thus worth publishing)</a:t>
            </a:r>
            <a:endParaRPr lang="en-US" dirty="0">
              <a:latin typeface="Tahoma" panose="020B0604030504040204" pitchFamily="34" charset="0"/>
              <a:ea typeface="Tahoma" panose="020B0604030504040204" pitchFamily="34" charset="0"/>
              <a:cs typeface="Tahoma" panose="020B0604030504040204" pitchFamily="34" charset="0"/>
            </a:endParaRPr>
          </a:p>
          <a:p>
            <a:pPr algn="just"/>
            <a:endParaRPr lang="en-US" dirty="0"/>
          </a:p>
        </p:txBody>
      </p:sp>
    </p:spTree>
    <p:extLst>
      <p:ext uri="{BB962C8B-B14F-4D97-AF65-F5344CB8AC3E}">
        <p14:creationId xmlns:p14="http://schemas.microsoft.com/office/powerpoint/2010/main" val="426444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C4FA-5437-7E4A-BA11-EE7D14148573}"/>
              </a:ext>
            </a:extLst>
          </p:cNvPr>
          <p:cNvSpPr>
            <a:spLocks noGrp="1"/>
          </p:cNvSpPr>
          <p:nvPr>
            <p:ph type="title"/>
          </p:nvPr>
        </p:nvSpPr>
        <p:spPr/>
        <p:txBody>
          <a:bodyPr/>
          <a:lstStyle/>
          <a:p>
            <a:r>
              <a:rPr lang="en-US" dirty="0"/>
              <a:t>Scope</a:t>
            </a:r>
          </a:p>
        </p:txBody>
      </p:sp>
      <p:sp>
        <p:nvSpPr>
          <p:cNvPr id="3" name="Footer Placeholder 2">
            <a:extLst>
              <a:ext uri="{FF2B5EF4-FFF2-40B4-BE49-F238E27FC236}">
                <a16:creationId xmlns:a16="http://schemas.microsoft.com/office/drawing/2014/main" id="{4690704C-8901-C345-8108-FDBF27557EB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3034270B-1084-F742-BC42-975AEE4D33E6}"/>
              </a:ext>
            </a:extLst>
          </p:cNvPr>
          <p:cNvSpPr>
            <a:spLocks noGrp="1"/>
          </p:cNvSpPr>
          <p:nvPr>
            <p:ph type="sldNum" sz="quarter" idx="12"/>
          </p:nvPr>
        </p:nvSpPr>
        <p:spPr/>
        <p:txBody>
          <a:bodyPr/>
          <a:lstStyle/>
          <a:p>
            <a:fld id="{F173735F-2667-4028-B606-D96AABD86FDB}" type="slidenum">
              <a:rPr lang="id-ID" smtClean="0"/>
              <a:pPr/>
              <a:t>6</a:t>
            </a:fld>
            <a:endParaRPr lang="id-ID"/>
          </a:p>
        </p:txBody>
      </p:sp>
      <p:sp>
        <p:nvSpPr>
          <p:cNvPr id="5" name="Content Placeholder 4">
            <a:extLst>
              <a:ext uri="{FF2B5EF4-FFF2-40B4-BE49-F238E27FC236}">
                <a16:creationId xmlns:a16="http://schemas.microsoft.com/office/drawing/2014/main" id="{9B69E0C1-7BE5-A547-9C1A-4FD07C0015D9}"/>
              </a:ext>
            </a:extLst>
          </p:cNvPr>
          <p:cNvSpPr>
            <a:spLocks noGrp="1"/>
          </p:cNvSpPr>
          <p:nvPr>
            <p:ph idx="1"/>
          </p:nvPr>
        </p:nvSpPr>
        <p:spPr/>
        <p:txBody>
          <a:bodyPr/>
          <a:lstStyle/>
          <a:p>
            <a:pPr algn="just"/>
            <a:r>
              <a:rPr lang="en-US" dirty="0"/>
              <a:t>The easiest way for your manuscript to be rejected is to submit it to the wrong journal</a:t>
            </a:r>
          </a:p>
          <a:p>
            <a:pPr algn="just"/>
            <a:r>
              <a:rPr lang="en-US" dirty="0"/>
              <a:t>A perfectly good manuscript will be rejected if the topic of the manuscript does not match the scope of the journal</a:t>
            </a:r>
          </a:p>
          <a:p>
            <a:pPr algn="just"/>
            <a:r>
              <a:rPr lang="en-US" dirty="0"/>
              <a:t>Thus, you should carefully research the scope of any journal you wish to submit to and make sure there is scope match</a:t>
            </a:r>
          </a:p>
        </p:txBody>
      </p:sp>
    </p:spTree>
    <p:extLst>
      <p:ext uri="{BB962C8B-B14F-4D97-AF65-F5344CB8AC3E}">
        <p14:creationId xmlns:p14="http://schemas.microsoft.com/office/powerpoint/2010/main" val="363555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CA9A-7607-604F-96C8-6BA391538E1A}"/>
              </a:ext>
            </a:extLst>
          </p:cNvPr>
          <p:cNvSpPr>
            <a:spLocks noGrp="1"/>
          </p:cNvSpPr>
          <p:nvPr>
            <p:ph type="title"/>
          </p:nvPr>
        </p:nvSpPr>
        <p:spPr/>
        <p:txBody>
          <a:bodyPr/>
          <a:lstStyle/>
          <a:p>
            <a:r>
              <a:rPr lang="en-US" dirty="0"/>
              <a:t>Quality</a:t>
            </a:r>
          </a:p>
        </p:txBody>
      </p:sp>
      <p:sp>
        <p:nvSpPr>
          <p:cNvPr id="3" name="Footer Placeholder 2">
            <a:extLst>
              <a:ext uri="{FF2B5EF4-FFF2-40B4-BE49-F238E27FC236}">
                <a16:creationId xmlns:a16="http://schemas.microsoft.com/office/drawing/2014/main" id="{12EB242E-ED9E-7E47-9437-F22CE2011D14}"/>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8AED838B-CDF8-E642-9912-E3FF671501A8}"/>
              </a:ext>
            </a:extLst>
          </p:cNvPr>
          <p:cNvSpPr>
            <a:spLocks noGrp="1"/>
          </p:cNvSpPr>
          <p:nvPr>
            <p:ph type="sldNum" sz="quarter" idx="12"/>
          </p:nvPr>
        </p:nvSpPr>
        <p:spPr/>
        <p:txBody>
          <a:bodyPr/>
          <a:lstStyle/>
          <a:p>
            <a:fld id="{F173735F-2667-4028-B606-D96AABD86FDB}" type="slidenum">
              <a:rPr lang="id-ID" smtClean="0"/>
              <a:pPr/>
              <a:t>7</a:t>
            </a:fld>
            <a:endParaRPr lang="id-ID"/>
          </a:p>
        </p:txBody>
      </p:sp>
      <p:sp>
        <p:nvSpPr>
          <p:cNvPr id="5" name="Content Placeholder 4">
            <a:extLst>
              <a:ext uri="{FF2B5EF4-FFF2-40B4-BE49-F238E27FC236}">
                <a16:creationId xmlns:a16="http://schemas.microsoft.com/office/drawing/2014/main" id="{DD730233-7421-9C47-9493-06ECB842CC7F}"/>
              </a:ext>
            </a:extLst>
          </p:cNvPr>
          <p:cNvSpPr>
            <a:spLocks noGrp="1"/>
          </p:cNvSpPr>
          <p:nvPr>
            <p:ph idx="1"/>
          </p:nvPr>
        </p:nvSpPr>
        <p:spPr/>
        <p:txBody>
          <a:bodyPr/>
          <a:lstStyle/>
          <a:p>
            <a:pPr algn="just"/>
            <a:r>
              <a:rPr lang="en-US" dirty="0"/>
              <a:t>2 aspects of quality relevant to journal publications:</a:t>
            </a:r>
          </a:p>
          <a:p>
            <a:pPr lvl="1" algn="just"/>
            <a:r>
              <a:rPr lang="en-US" dirty="0"/>
              <a:t>The quality of work being reported</a:t>
            </a:r>
          </a:p>
          <a:p>
            <a:pPr lvl="1" algn="just"/>
            <a:r>
              <a:rPr lang="en-US" dirty="0"/>
              <a:t>The quality of the reporting</a:t>
            </a:r>
          </a:p>
          <a:p>
            <a:pPr algn="just"/>
            <a:r>
              <a:rPr lang="en-US" dirty="0"/>
              <a:t>The quality of the work is essentially a judgement of the science involved, including the care taken in planning and executing experiments, as well as in analyzing the resulting data and fitting these results into the larger framework of the scientific field</a:t>
            </a:r>
          </a:p>
          <a:p>
            <a:pPr algn="just"/>
            <a:r>
              <a:rPr lang="en-US" dirty="0"/>
              <a:t>Quality of the presentation can and should be judged separately from the quality of the work itself. Why?</a:t>
            </a:r>
          </a:p>
          <a:p>
            <a:pPr algn="just"/>
            <a:r>
              <a:rPr lang="en-US" dirty="0"/>
              <a:t>Because, it is often much easier to fix a faulty presentation than to fix faulty science</a:t>
            </a:r>
          </a:p>
          <a:p>
            <a:pPr algn="just"/>
            <a:endParaRPr lang="en-US" dirty="0"/>
          </a:p>
        </p:txBody>
      </p:sp>
    </p:spTree>
    <p:extLst>
      <p:ext uri="{BB962C8B-B14F-4D97-AF65-F5344CB8AC3E}">
        <p14:creationId xmlns:p14="http://schemas.microsoft.com/office/powerpoint/2010/main" val="218264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EF87-A21A-1A4F-916B-F5CABD9C946E}"/>
              </a:ext>
            </a:extLst>
          </p:cNvPr>
          <p:cNvSpPr>
            <a:spLocks noGrp="1"/>
          </p:cNvSpPr>
          <p:nvPr>
            <p:ph type="title"/>
          </p:nvPr>
        </p:nvSpPr>
        <p:spPr/>
        <p:txBody>
          <a:bodyPr/>
          <a:lstStyle/>
          <a:p>
            <a:r>
              <a:rPr lang="en-US" dirty="0"/>
              <a:t>Novelty</a:t>
            </a:r>
          </a:p>
        </p:txBody>
      </p:sp>
      <p:sp>
        <p:nvSpPr>
          <p:cNvPr id="3" name="Footer Placeholder 2">
            <a:extLst>
              <a:ext uri="{FF2B5EF4-FFF2-40B4-BE49-F238E27FC236}">
                <a16:creationId xmlns:a16="http://schemas.microsoft.com/office/drawing/2014/main" id="{C76357BD-EA99-B64A-9ACB-4F31466AE9FB}"/>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DDB91930-8564-C64C-8189-E11506426F50}"/>
              </a:ext>
            </a:extLst>
          </p:cNvPr>
          <p:cNvSpPr>
            <a:spLocks noGrp="1"/>
          </p:cNvSpPr>
          <p:nvPr>
            <p:ph type="sldNum" sz="quarter" idx="12"/>
          </p:nvPr>
        </p:nvSpPr>
        <p:spPr/>
        <p:txBody>
          <a:bodyPr/>
          <a:lstStyle/>
          <a:p>
            <a:fld id="{F173735F-2667-4028-B606-D96AABD86FDB}" type="slidenum">
              <a:rPr lang="id-ID" smtClean="0"/>
              <a:pPr/>
              <a:t>8</a:t>
            </a:fld>
            <a:endParaRPr lang="id-ID"/>
          </a:p>
        </p:txBody>
      </p:sp>
      <p:sp>
        <p:nvSpPr>
          <p:cNvPr id="5" name="Content Placeholder 4">
            <a:extLst>
              <a:ext uri="{FF2B5EF4-FFF2-40B4-BE49-F238E27FC236}">
                <a16:creationId xmlns:a16="http://schemas.microsoft.com/office/drawing/2014/main" id="{97D36F25-906A-9E4A-96F5-45B2C9C33E1E}"/>
              </a:ext>
            </a:extLst>
          </p:cNvPr>
          <p:cNvSpPr>
            <a:spLocks noGrp="1"/>
          </p:cNvSpPr>
          <p:nvPr>
            <p:ph idx="1"/>
          </p:nvPr>
        </p:nvSpPr>
        <p:spPr/>
        <p:txBody>
          <a:bodyPr/>
          <a:lstStyle/>
          <a:p>
            <a:pPr algn="just"/>
            <a:r>
              <a:rPr lang="en-US" dirty="0"/>
              <a:t>A manuscript must contain something new to be worthy of publication in a scientific journal</a:t>
            </a:r>
          </a:p>
          <a:p>
            <a:pPr algn="just"/>
            <a:r>
              <a:rPr lang="en-US" dirty="0"/>
              <a:t>The explicit mission of the science journal is to add to the body of knowledge in the field.</a:t>
            </a:r>
          </a:p>
          <a:p>
            <a:pPr algn="just"/>
            <a:r>
              <a:rPr lang="en-US" dirty="0"/>
              <a:t>Thus, a journal paper must add something new to that body of knowledge (new theory, new designs, new models, new methods, new data, or new analysis)</a:t>
            </a:r>
          </a:p>
          <a:p>
            <a:pPr algn="just"/>
            <a:r>
              <a:rPr lang="en-US" dirty="0"/>
              <a:t>An effective literature search and comprehensive citations are a requirement to establish what about the submitted work is novel</a:t>
            </a:r>
          </a:p>
          <a:p>
            <a:pPr algn="just"/>
            <a:r>
              <a:rPr lang="en-US" dirty="0"/>
              <a:t>A good rule of thumb is that at least 50% of the results being presented must be new</a:t>
            </a:r>
          </a:p>
        </p:txBody>
      </p:sp>
    </p:spTree>
    <p:extLst>
      <p:ext uri="{BB962C8B-B14F-4D97-AF65-F5344CB8AC3E}">
        <p14:creationId xmlns:p14="http://schemas.microsoft.com/office/powerpoint/2010/main" val="348215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DCDBA-F4DB-2C4A-A2AB-ABE1AB5F419B}"/>
              </a:ext>
            </a:extLst>
          </p:cNvPr>
          <p:cNvSpPr>
            <a:spLocks noGrp="1"/>
          </p:cNvSpPr>
          <p:nvPr>
            <p:ph type="title"/>
          </p:nvPr>
        </p:nvSpPr>
        <p:spPr/>
        <p:txBody>
          <a:bodyPr/>
          <a:lstStyle/>
          <a:p>
            <a:r>
              <a:rPr lang="en-US" dirty="0"/>
              <a:t>Significance</a:t>
            </a:r>
          </a:p>
        </p:txBody>
      </p:sp>
      <p:sp>
        <p:nvSpPr>
          <p:cNvPr id="3" name="Footer Placeholder 2">
            <a:extLst>
              <a:ext uri="{FF2B5EF4-FFF2-40B4-BE49-F238E27FC236}">
                <a16:creationId xmlns:a16="http://schemas.microsoft.com/office/drawing/2014/main" id="{49ED49E1-BA90-A043-8713-D9AE2154FAE9}"/>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AE3BC3A7-D43B-BC4C-A04E-3E25D573FEBC}"/>
              </a:ext>
            </a:extLst>
          </p:cNvPr>
          <p:cNvSpPr>
            <a:spLocks noGrp="1"/>
          </p:cNvSpPr>
          <p:nvPr>
            <p:ph type="sldNum" sz="quarter" idx="12"/>
          </p:nvPr>
        </p:nvSpPr>
        <p:spPr/>
        <p:txBody>
          <a:bodyPr/>
          <a:lstStyle/>
          <a:p>
            <a:fld id="{F173735F-2667-4028-B606-D96AABD86FDB}" type="slidenum">
              <a:rPr lang="id-ID" smtClean="0"/>
              <a:pPr/>
              <a:t>9</a:t>
            </a:fld>
            <a:endParaRPr lang="id-ID"/>
          </a:p>
        </p:txBody>
      </p:sp>
      <p:sp>
        <p:nvSpPr>
          <p:cNvPr id="5" name="Content Placeholder 4">
            <a:extLst>
              <a:ext uri="{FF2B5EF4-FFF2-40B4-BE49-F238E27FC236}">
                <a16:creationId xmlns:a16="http://schemas.microsoft.com/office/drawing/2014/main" id="{758C4A43-9C5B-114D-8D93-A1E7BD92C3D7}"/>
              </a:ext>
            </a:extLst>
          </p:cNvPr>
          <p:cNvSpPr>
            <a:spLocks noGrp="1"/>
          </p:cNvSpPr>
          <p:nvPr>
            <p:ph idx="1"/>
          </p:nvPr>
        </p:nvSpPr>
        <p:spPr/>
        <p:txBody>
          <a:bodyPr/>
          <a:lstStyle/>
          <a:p>
            <a:pPr algn="just"/>
            <a:r>
              <a:rPr lang="en-US" dirty="0"/>
              <a:t>The final publication requirement is perhaps the most nebulous: the work must be sufficiently significant</a:t>
            </a:r>
          </a:p>
          <a:p>
            <a:pPr algn="just"/>
            <a:r>
              <a:rPr lang="en-US" dirty="0"/>
              <a:t>Significance should be judged based on the viewpoint of the readers: how many people will read the paper and put the conveyed knowledge to use.</a:t>
            </a:r>
          </a:p>
          <a:p>
            <a:pPr algn="just"/>
            <a:r>
              <a:rPr lang="en-US" dirty="0"/>
              <a:t>There were about 28.000 peer-reviewed journals in 202, and they now publish about 2 million articles a year (with these numbers growing by about 3.0-3.5% each year)</a:t>
            </a:r>
          </a:p>
          <a:p>
            <a:pPr algn="just"/>
            <a:r>
              <a:rPr lang="en-US" dirty="0"/>
              <a:t>Publishing a paper that has little or no impact on our scientific community does not serve the interests of science, and yet many of these “peer-reviewed” journals will pretty much publish anything (for a fee), gratifying the ego and the “publish or perish” needs of the researcher</a:t>
            </a:r>
          </a:p>
        </p:txBody>
      </p:sp>
    </p:spTree>
    <p:extLst>
      <p:ext uri="{BB962C8B-B14F-4D97-AF65-F5344CB8AC3E}">
        <p14:creationId xmlns:p14="http://schemas.microsoft.com/office/powerpoint/2010/main" val="139585504"/>
      </p:ext>
    </p:extLst>
  </p:cSld>
  <p:clrMapOvr>
    <a:masterClrMapping/>
  </p:clrMapOvr>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Template>
  <TotalTime>24578</TotalTime>
  <Words>1432</Words>
  <Application>Microsoft Macintosh PowerPoint</Application>
  <PresentationFormat>On-screen Show (4:3)</PresentationFormat>
  <Paragraphs>131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Open Sans</vt:lpstr>
      <vt:lpstr>Tahoma</vt:lpstr>
      <vt:lpstr>Wingdings</vt:lpstr>
      <vt:lpstr>TemplateBM</vt:lpstr>
      <vt:lpstr>What an Editor Looks for  and  the Editorial Review Process  Session 11</vt:lpstr>
      <vt:lpstr>Learning Outcomes</vt:lpstr>
      <vt:lpstr>Outline</vt:lpstr>
      <vt:lpstr>What an Editor Looks For?</vt:lpstr>
      <vt:lpstr>Criteria of a paper to be published in a scientific journal</vt:lpstr>
      <vt:lpstr>Scope</vt:lpstr>
      <vt:lpstr>Quality</vt:lpstr>
      <vt:lpstr>Novelty</vt:lpstr>
      <vt:lpstr>Significance</vt:lpstr>
      <vt:lpstr>The Editorial Review Process</vt:lpstr>
      <vt:lpstr>Peer Review</vt:lpstr>
      <vt:lpstr>The Goals of Peer Review</vt:lpstr>
      <vt:lpstr>Characteristic of a Well-Done Review</vt:lpstr>
      <vt:lpstr>Characteristic of a Well-Done Review</vt:lpstr>
      <vt:lpstr>What does a poor-quality review look like?</vt:lpstr>
      <vt:lpstr>Responsibilities</vt:lpstr>
      <vt:lpstr>Responsibilities</vt:lpstr>
      <vt:lpstr>Criticisms of the Peer-Review Process</vt:lpstr>
      <vt:lpstr>References</vt:lpstr>
      <vt:lpstr>In Class Assignment</vt:lpstr>
      <vt:lpstr>PowerPoint Presentation</vt:lpstr>
      <vt:lpstr>Thank you</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DS_1</dc:title>
  <dc:creator>rwongso@binus.edu</dc:creator>
  <cp:lastModifiedBy>Hanry Ham</cp:lastModifiedBy>
  <cp:revision>171</cp:revision>
  <dcterms:created xsi:type="dcterms:W3CDTF">2009-07-15T08:07:45Z</dcterms:created>
  <dcterms:modified xsi:type="dcterms:W3CDTF">2019-12-21T09:15:51Z</dcterms:modified>
</cp:coreProperties>
</file>