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27"/>
  </p:notesMasterIdLst>
  <p:handoutMasterIdLst>
    <p:handoutMasterId r:id="rId28"/>
  </p:handoutMasterIdLst>
  <p:sldIdLst>
    <p:sldId id="349" r:id="rId2"/>
    <p:sldId id="350" r:id="rId3"/>
    <p:sldId id="351" r:id="rId4"/>
    <p:sldId id="414" r:id="rId5"/>
    <p:sldId id="385" r:id="rId6"/>
    <p:sldId id="391" r:id="rId7"/>
    <p:sldId id="390" r:id="rId8"/>
    <p:sldId id="392" r:id="rId9"/>
    <p:sldId id="394" r:id="rId10"/>
    <p:sldId id="399" r:id="rId11"/>
    <p:sldId id="431" r:id="rId12"/>
    <p:sldId id="404" r:id="rId13"/>
    <p:sldId id="412" r:id="rId14"/>
    <p:sldId id="413" r:id="rId15"/>
    <p:sldId id="427" r:id="rId16"/>
    <p:sldId id="428" r:id="rId17"/>
    <p:sldId id="432" r:id="rId18"/>
    <p:sldId id="433" r:id="rId19"/>
    <p:sldId id="439" r:id="rId20"/>
    <p:sldId id="440" r:id="rId21"/>
    <p:sldId id="417" r:id="rId22"/>
    <p:sldId id="418" r:id="rId23"/>
    <p:sldId id="430" r:id="rId24"/>
    <p:sldId id="411" r:id="rId25"/>
    <p:sldId id="38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1" autoAdjust="0"/>
    <p:restoredTop sz="94522"/>
  </p:normalViewPr>
  <p:slideViewPr>
    <p:cSldViewPr>
      <p:cViewPr varScale="1">
        <p:scale>
          <a:sx n="117" d="100"/>
          <a:sy n="117" d="100"/>
        </p:scale>
        <p:origin x="16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79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8382C-D42A-2447-B2A4-A0F8662A14E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0C9BA20E-51E6-1642-8DBB-92AE3D4F0736}">
      <dgm:prSet phldrT="[Text]"/>
      <dgm:spPr/>
      <dgm:t>
        <a:bodyPr/>
        <a:lstStyle/>
        <a:p>
          <a:r>
            <a:rPr lang="en-US" dirty="0"/>
            <a:t>Researcher test or verifies a theory</a:t>
          </a:r>
        </a:p>
      </dgm:t>
    </dgm:pt>
    <dgm:pt modelId="{71FD5D78-33DF-E64A-97EC-AA26E6CE10D9}" type="parTrans" cxnId="{DFCD2EC9-BCFE-BD4F-A05B-2161A49B1472}">
      <dgm:prSet/>
      <dgm:spPr/>
      <dgm:t>
        <a:bodyPr/>
        <a:lstStyle/>
        <a:p>
          <a:endParaRPr lang="en-US"/>
        </a:p>
      </dgm:t>
    </dgm:pt>
    <dgm:pt modelId="{81B370AC-436C-844E-895E-827C02131075}" type="sibTrans" cxnId="{DFCD2EC9-BCFE-BD4F-A05B-2161A49B1472}">
      <dgm:prSet/>
      <dgm:spPr/>
      <dgm:t>
        <a:bodyPr/>
        <a:lstStyle/>
        <a:p>
          <a:endParaRPr lang="en-US"/>
        </a:p>
      </dgm:t>
    </dgm:pt>
    <dgm:pt modelId="{E4142ADA-9472-9148-8363-D518419CC3C0}">
      <dgm:prSet phldrT="[Text]"/>
      <dgm:spPr/>
      <dgm:t>
        <a:bodyPr/>
        <a:lstStyle/>
        <a:p>
          <a:r>
            <a:rPr lang="en-US" dirty="0"/>
            <a:t>Researcher test hypotheses or research questions from the theory</a:t>
          </a:r>
        </a:p>
      </dgm:t>
    </dgm:pt>
    <dgm:pt modelId="{D1810D61-0434-2B4B-8DC9-D5EE1F8C3288}" type="parTrans" cxnId="{6E3DF0A0-9414-F641-8127-152F756B5AF6}">
      <dgm:prSet/>
      <dgm:spPr/>
      <dgm:t>
        <a:bodyPr/>
        <a:lstStyle/>
        <a:p>
          <a:endParaRPr lang="en-US"/>
        </a:p>
      </dgm:t>
    </dgm:pt>
    <dgm:pt modelId="{403174D3-7DB7-9C47-8EB8-DEF222ED2F79}" type="sibTrans" cxnId="{6E3DF0A0-9414-F641-8127-152F756B5AF6}">
      <dgm:prSet/>
      <dgm:spPr/>
      <dgm:t>
        <a:bodyPr/>
        <a:lstStyle/>
        <a:p>
          <a:endParaRPr lang="en-US"/>
        </a:p>
      </dgm:t>
    </dgm:pt>
    <dgm:pt modelId="{71BC7D21-F1E8-A74C-83DD-22F3DE9DE022}">
      <dgm:prSet phldrT="[Text]"/>
      <dgm:spPr/>
      <dgm:t>
        <a:bodyPr/>
        <a:lstStyle/>
        <a:p>
          <a:r>
            <a:rPr lang="en-US" dirty="0"/>
            <a:t>Researcher defines and operationalized variables derived from the theory</a:t>
          </a:r>
        </a:p>
      </dgm:t>
    </dgm:pt>
    <dgm:pt modelId="{5F8B61EA-67C9-804C-B4DA-7F12816ED242}" type="parTrans" cxnId="{F9817DDC-C4F1-2A43-B4BE-FF5D299322A2}">
      <dgm:prSet/>
      <dgm:spPr/>
      <dgm:t>
        <a:bodyPr/>
        <a:lstStyle/>
        <a:p>
          <a:endParaRPr lang="en-US"/>
        </a:p>
      </dgm:t>
    </dgm:pt>
    <dgm:pt modelId="{06F06C41-4FC5-7A42-9E93-89CD0F87170D}" type="sibTrans" cxnId="{F9817DDC-C4F1-2A43-B4BE-FF5D299322A2}">
      <dgm:prSet/>
      <dgm:spPr/>
      <dgm:t>
        <a:bodyPr/>
        <a:lstStyle/>
        <a:p>
          <a:endParaRPr lang="en-US"/>
        </a:p>
      </dgm:t>
    </dgm:pt>
    <dgm:pt modelId="{57C583BC-C108-4846-A296-C1B471110ECA}">
      <dgm:prSet/>
      <dgm:spPr/>
      <dgm:t>
        <a:bodyPr/>
        <a:lstStyle/>
        <a:p>
          <a:r>
            <a:rPr lang="en-US" dirty="0"/>
            <a:t>Researcher measures or observes variables using an instrument to obtain scores</a:t>
          </a:r>
        </a:p>
      </dgm:t>
    </dgm:pt>
    <dgm:pt modelId="{4E1B0A5E-BF7E-1942-9AA5-BFBD5F1E4DB9}" type="parTrans" cxnId="{3EA22BF8-9502-4142-9B80-4617B863EADC}">
      <dgm:prSet/>
      <dgm:spPr/>
      <dgm:t>
        <a:bodyPr/>
        <a:lstStyle/>
        <a:p>
          <a:endParaRPr lang="en-US"/>
        </a:p>
      </dgm:t>
    </dgm:pt>
    <dgm:pt modelId="{83FCD78F-D4FF-844F-9F37-A82DC9FC5D0E}" type="sibTrans" cxnId="{3EA22BF8-9502-4142-9B80-4617B863EADC}">
      <dgm:prSet/>
      <dgm:spPr/>
      <dgm:t>
        <a:bodyPr/>
        <a:lstStyle/>
        <a:p>
          <a:endParaRPr lang="en-US"/>
        </a:p>
      </dgm:t>
    </dgm:pt>
    <dgm:pt modelId="{5AC66B4E-9B62-AB42-84E7-E0E370B8020A}" type="pres">
      <dgm:prSet presAssocID="{C678382C-D42A-2447-B2A4-A0F8662A14E0}" presName="linearFlow" presStyleCnt="0">
        <dgm:presLayoutVars>
          <dgm:resizeHandles val="exact"/>
        </dgm:presLayoutVars>
      </dgm:prSet>
      <dgm:spPr/>
    </dgm:pt>
    <dgm:pt modelId="{AA44DDFB-2EAB-5042-98AA-F2CA37532828}" type="pres">
      <dgm:prSet presAssocID="{0C9BA20E-51E6-1642-8DBB-92AE3D4F0736}" presName="node" presStyleLbl="node1" presStyleIdx="0" presStyleCnt="4" custScaleX="218291">
        <dgm:presLayoutVars>
          <dgm:bulletEnabled val="1"/>
        </dgm:presLayoutVars>
      </dgm:prSet>
      <dgm:spPr/>
    </dgm:pt>
    <dgm:pt modelId="{82662ED8-F937-C84A-960E-3B2246300E3A}" type="pres">
      <dgm:prSet presAssocID="{81B370AC-436C-844E-895E-827C02131075}" presName="sibTrans" presStyleLbl="sibTrans2D1" presStyleIdx="0" presStyleCnt="3"/>
      <dgm:spPr/>
    </dgm:pt>
    <dgm:pt modelId="{425D849E-AC93-114E-9C1A-982BE8E2A711}" type="pres">
      <dgm:prSet presAssocID="{81B370AC-436C-844E-895E-827C02131075}" presName="connectorText" presStyleLbl="sibTrans2D1" presStyleIdx="0" presStyleCnt="3"/>
      <dgm:spPr/>
    </dgm:pt>
    <dgm:pt modelId="{CE712D20-92B7-2D4D-94DF-E46F5FD3CB10}" type="pres">
      <dgm:prSet presAssocID="{E4142ADA-9472-9148-8363-D518419CC3C0}" presName="node" presStyleLbl="node1" presStyleIdx="1" presStyleCnt="4" custScaleX="218291">
        <dgm:presLayoutVars>
          <dgm:bulletEnabled val="1"/>
        </dgm:presLayoutVars>
      </dgm:prSet>
      <dgm:spPr/>
    </dgm:pt>
    <dgm:pt modelId="{E8CD9D80-C5D1-9344-8043-257986068047}" type="pres">
      <dgm:prSet presAssocID="{403174D3-7DB7-9C47-8EB8-DEF222ED2F79}" presName="sibTrans" presStyleLbl="sibTrans2D1" presStyleIdx="1" presStyleCnt="3"/>
      <dgm:spPr/>
    </dgm:pt>
    <dgm:pt modelId="{6D5C835B-008B-9C47-8F8D-CD030EFACE68}" type="pres">
      <dgm:prSet presAssocID="{403174D3-7DB7-9C47-8EB8-DEF222ED2F79}" presName="connectorText" presStyleLbl="sibTrans2D1" presStyleIdx="1" presStyleCnt="3"/>
      <dgm:spPr/>
    </dgm:pt>
    <dgm:pt modelId="{5C63ABB4-CCAB-6A48-9EA3-022BF0547608}" type="pres">
      <dgm:prSet presAssocID="{71BC7D21-F1E8-A74C-83DD-22F3DE9DE022}" presName="node" presStyleLbl="node1" presStyleIdx="2" presStyleCnt="4" custScaleX="218291">
        <dgm:presLayoutVars>
          <dgm:bulletEnabled val="1"/>
        </dgm:presLayoutVars>
      </dgm:prSet>
      <dgm:spPr/>
    </dgm:pt>
    <dgm:pt modelId="{23CA0B08-E12D-864B-B0CB-4D9415CF91C0}" type="pres">
      <dgm:prSet presAssocID="{06F06C41-4FC5-7A42-9E93-89CD0F87170D}" presName="sibTrans" presStyleLbl="sibTrans2D1" presStyleIdx="2" presStyleCnt="3"/>
      <dgm:spPr/>
    </dgm:pt>
    <dgm:pt modelId="{F0611988-BFC3-374D-B6D1-6480D8DC2B69}" type="pres">
      <dgm:prSet presAssocID="{06F06C41-4FC5-7A42-9E93-89CD0F87170D}" presName="connectorText" presStyleLbl="sibTrans2D1" presStyleIdx="2" presStyleCnt="3"/>
      <dgm:spPr/>
    </dgm:pt>
    <dgm:pt modelId="{995BDADC-6E81-A647-AAEF-E868CFF3D39B}" type="pres">
      <dgm:prSet presAssocID="{57C583BC-C108-4846-A296-C1B471110ECA}" presName="node" presStyleLbl="node1" presStyleIdx="3" presStyleCnt="4" custScaleX="218291">
        <dgm:presLayoutVars>
          <dgm:bulletEnabled val="1"/>
        </dgm:presLayoutVars>
      </dgm:prSet>
      <dgm:spPr/>
    </dgm:pt>
  </dgm:ptLst>
  <dgm:cxnLst>
    <dgm:cxn modelId="{7ADB9612-D680-F644-A890-5178B57BD213}" type="presOf" srcId="{403174D3-7DB7-9C47-8EB8-DEF222ED2F79}" destId="{6D5C835B-008B-9C47-8F8D-CD030EFACE68}" srcOrd="1" destOrd="0" presId="urn:microsoft.com/office/officeart/2005/8/layout/process2"/>
    <dgm:cxn modelId="{638F9B1F-F5FD-5141-BDED-E72E0B8669B1}" type="presOf" srcId="{57C583BC-C108-4846-A296-C1B471110ECA}" destId="{995BDADC-6E81-A647-AAEF-E868CFF3D39B}" srcOrd="0" destOrd="0" presId="urn:microsoft.com/office/officeart/2005/8/layout/process2"/>
    <dgm:cxn modelId="{255BB82C-9367-8F45-8396-4D4D91CF156F}" type="presOf" srcId="{71BC7D21-F1E8-A74C-83DD-22F3DE9DE022}" destId="{5C63ABB4-CCAB-6A48-9EA3-022BF0547608}" srcOrd="0" destOrd="0" presId="urn:microsoft.com/office/officeart/2005/8/layout/process2"/>
    <dgm:cxn modelId="{A6DD7531-EF78-384B-8C39-17809ADD36BD}" type="presOf" srcId="{403174D3-7DB7-9C47-8EB8-DEF222ED2F79}" destId="{E8CD9D80-C5D1-9344-8043-257986068047}" srcOrd="0" destOrd="0" presId="urn:microsoft.com/office/officeart/2005/8/layout/process2"/>
    <dgm:cxn modelId="{09369D31-116A-2B49-B582-E2209710E7C3}" type="presOf" srcId="{06F06C41-4FC5-7A42-9E93-89CD0F87170D}" destId="{23CA0B08-E12D-864B-B0CB-4D9415CF91C0}" srcOrd="0" destOrd="0" presId="urn:microsoft.com/office/officeart/2005/8/layout/process2"/>
    <dgm:cxn modelId="{732F994E-D81A-B041-B001-C1046F4FA3BA}" type="presOf" srcId="{81B370AC-436C-844E-895E-827C02131075}" destId="{425D849E-AC93-114E-9C1A-982BE8E2A711}" srcOrd="1" destOrd="0" presId="urn:microsoft.com/office/officeart/2005/8/layout/process2"/>
    <dgm:cxn modelId="{C1CA5A5B-6B52-2441-A465-21AFDE92374D}" type="presOf" srcId="{81B370AC-436C-844E-895E-827C02131075}" destId="{82662ED8-F937-C84A-960E-3B2246300E3A}" srcOrd="0" destOrd="0" presId="urn:microsoft.com/office/officeart/2005/8/layout/process2"/>
    <dgm:cxn modelId="{2770DF5D-4FD6-F04E-A41E-2ED21915549B}" type="presOf" srcId="{C678382C-D42A-2447-B2A4-A0F8662A14E0}" destId="{5AC66B4E-9B62-AB42-84E7-E0E370B8020A}" srcOrd="0" destOrd="0" presId="urn:microsoft.com/office/officeart/2005/8/layout/process2"/>
    <dgm:cxn modelId="{FFC6E964-07FE-3342-B196-3E76FFD668C3}" type="presOf" srcId="{0C9BA20E-51E6-1642-8DBB-92AE3D4F0736}" destId="{AA44DDFB-2EAB-5042-98AA-F2CA37532828}" srcOrd="0" destOrd="0" presId="urn:microsoft.com/office/officeart/2005/8/layout/process2"/>
    <dgm:cxn modelId="{6E3DF0A0-9414-F641-8127-152F756B5AF6}" srcId="{C678382C-D42A-2447-B2A4-A0F8662A14E0}" destId="{E4142ADA-9472-9148-8363-D518419CC3C0}" srcOrd="1" destOrd="0" parTransId="{D1810D61-0434-2B4B-8DC9-D5EE1F8C3288}" sibTransId="{403174D3-7DB7-9C47-8EB8-DEF222ED2F79}"/>
    <dgm:cxn modelId="{DFCD2EC9-BCFE-BD4F-A05B-2161A49B1472}" srcId="{C678382C-D42A-2447-B2A4-A0F8662A14E0}" destId="{0C9BA20E-51E6-1642-8DBB-92AE3D4F0736}" srcOrd="0" destOrd="0" parTransId="{71FD5D78-33DF-E64A-97EC-AA26E6CE10D9}" sibTransId="{81B370AC-436C-844E-895E-827C02131075}"/>
    <dgm:cxn modelId="{1C353ED6-9D1D-9644-909D-8B00A0B6C9D2}" type="presOf" srcId="{E4142ADA-9472-9148-8363-D518419CC3C0}" destId="{CE712D20-92B7-2D4D-94DF-E46F5FD3CB10}" srcOrd="0" destOrd="0" presId="urn:microsoft.com/office/officeart/2005/8/layout/process2"/>
    <dgm:cxn modelId="{F9817DDC-C4F1-2A43-B4BE-FF5D299322A2}" srcId="{C678382C-D42A-2447-B2A4-A0F8662A14E0}" destId="{71BC7D21-F1E8-A74C-83DD-22F3DE9DE022}" srcOrd="2" destOrd="0" parTransId="{5F8B61EA-67C9-804C-B4DA-7F12816ED242}" sibTransId="{06F06C41-4FC5-7A42-9E93-89CD0F87170D}"/>
    <dgm:cxn modelId="{4AB0D1E3-1D96-3B42-B8F9-9E5A3A590620}" type="presOf" srcId="{06F06C41-4FC5-7A42-9E93-89CD0F87170D}" destId="{F0611988-BFC3-374D-B6D1-6480D8DC2B69}" srcOrd="1" destOrd="0" presId="urn:microsoft.com/office/officeart/2005/8/layout/process2"/>
    <dgm:cxn modelId="{3EA22BF8-9502-4142-9B80-4617B863EADC}" srcId="{C678382C-D42A-2447-B2A4-A0F8662A14E0}" destId="{57C583BC-C108-4846-A296-C1B471110ECA}" srcOrd="3" destOrd="0" parTransId="{4E1B0A5E-BF7E-1942-9AA5-BFBD5F1E4DB9}" sibTransId="{83FCD78F-D4FF-844F-9F37-A82DC9FC5D0E}"/>
    <dgm:cxn modelId="{CE88AFCF-0BD9-9245-9161-38F2297A7288}" type="presParOf" srcId="{5AC66B4E-9B62-AB42-84E7-E0E370B8020A}" destId="{AA44DDFB-2EAB-5042-98AA-F2CA37532828}" srcOrd="0" destOrd="0" presId="urn:microsoft.com/office/officeart/2005/8/layout/process2"/>
    <dgm:cxn modelId="{21980E16-8FDB-F94C-B80C-91D2769A1A5E}" type="presParOf" srcId="{5AC66B4E-9B62-AB42-84E7-E0E370B8020A}" destId="{82662ED8-F937-C84A-960E-3B2246300E3A}" srcOrd="1" destOrd="0" presId="urn:microsoft.com/office/officeart/2005/8/layout/process2"/>
    <dgm:cxn modelId="{290BBE15-6D17-AF49-8E7C-4FA40231D340}" type="presParOf" srcId="{82662ED8-F937-C84A-960E-3B2246300E3A}" destId="{425D849E-AC93-114E-9C1A-982BE8E2A711}" srcOrd="0" destOrd="0" presId="urn:microsoft.com/office/officeart/2005/8/layout/process2"/>
    <dgm:cxn modelId="{72B9B2F0-0C11-EA45-A232-052544D2CA67}" type="presParOf" srcId="{5AC66B4E-9B62-AB42-84E7-E0E370B8020A}" destId="{CE712D20-92B7-2D4D-94DF-E46F5FD3CB10}" srcOrd="2" destOrd="0" presId="urn:microsoft.com/office/officeart/2005/8/layout/process2"/>
    <dgm:cxn modelId="{4576E36F-0EA5-6F47-BC55-5B8CEA9B213F}" type="presParOf" srcId="{5AC66B4E-9B62-AB42-84E7-E0E370B8020A}" destId="{E8CD9D80-C5D1-9344-8043-257986068047}" srcOrd="3" destOrd="0" presId="urn:microsoft.com/office/officeart/2005/8/layout/process2"/>
    <dgm:cxn modelId="{E968D2E9-52BC-EF47-A0DE-B1A8D21035EC}" type="presParOf" srcId="{E8CD9D80-C5D1-9344-8043-257986068047}" destId="{6D5C835B-008B-9C47-8F8D-CD030EFACE68}" srcOrd="0" destOrd="0" presId="urn:microsoft.com/office/officeart/2005/8/layout/process2"/>
    <dgm:cxn modelId="{9A531C56-9EA1-3C4A-83B2-40D42F044840}" type="presParOf" srcId="{5AC66B4E-9B62-AB42-84E7-E0E370B8020A}" destId="{5C63ABB4-CCAB-6A48-9EA3-022BF0547608}" srcOrd="4" destOrd="0" presId="urn:microsoft.com/office/officeart/2005/8/layout/process2"/>
    <dgm:cxn modelId="{3842E8EC-32CD-144A-8DDF-36B22E46063C}" type="presParOf" srcId="{5AC66B4E-9B62-AB42-84E7-E0E370B8020A}" destId="{23CA0B08-E12D-864B-B0CB-4D9415CF91C0}" srcOrd="5" destOrd="0" presId="urn:microsoft.com/office/officeart/2005/8/layout/process2"/>
    <dgm:cxn modelId="{DEA778BF-6399-9E4E-8A0B-47203EB7408D}" type="presParOf" srcId="{23CA0B08-E12D-864B-B0CB-4D9415CF91C0}" destId="{F0611988-BFC3-374D-B6D1-6480D8DC2B69}" srcOrd="0" destOrd="0" presId="urn:microsoft.com/office/officeart/2005/8/layout/process2"/>
    <dgm:cxn modelId="{26B4CA11-20D5-6E40-A971-F7A8AC178B11}" type="presParOf" srcId="{5AC66B4E-9B62-AB42-84E7-E0E370B8020A}" destId="{995BDADC-6E81-A647-AAEF-E868CFF3D39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382C-D42A-2447-B2A4-A0F8662A14E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0C9BA20E-51E6-1642-8DBB-92AE3D4F0736}">
      <dgm:prSet phldrT="[Text]"/>
      <dgm:spPr/>
      <dgm:t>
        <a:bodyPr/>
        <a:lstStyle/>
        <a:p>
          <a:r>
            <a:rPr lang="en-US" dirty="0"/>
            <a:t>Researcher gathers information (e.g., interviews, observations)</a:t>
          </a:r>
        </a:p>
      </dgm:t>
    </dgm:pt>
    <dgm:pt modelId="{71FD5D78-33DF-E64A-97EC-AA26E6CE10D9}" type="parTrans" cxnId="{DFCD2EC9-BCFE-BD4F-A05B-2161A49B1472}">
      <dgm:prSet/>
      <dgm:spPr/>
      <dgm:t>
        <a:bodyPr/>
        <a:lstStyle/>
        <a:p>
          <a:endParaRPr lang="en-US"/>
        </a:p>
      </dgm:t>
    </dgm:pt>
    <dgm:pt modelId="{81B370AC-436C-844E-895E-827C02131075}" type="sibTrans" cxnId="{DFCD2EC9-BCFE-BD4F-A05B-2161A49B1472}">
      <dgm:prSet/>
      <dgm:spPr/>
      <dgm:t>
        <a:bodyPr/>
        <a:lstStyle/>
        <a:p>
          <a:endParaRPr lang="en-US"/>
        </a:p>
      </dgm:t>
    </dgm:pt>
    <dgm:pt modelId="{E4142ADA-9472-9148-8363-D518419CC3C0}">
      <dgm:prSet phldrT="[Text]"/>
      <dgm:spPr/>
      <dgm:t>
        <a:bodyPr/>
        <a:lstStyle/>
        <a:p>
          <a:r>
            <a:rPr lang="en-US" dirty="0"/>
            <a:t>Researcher asks open-ended questions or participants or record fieldnotes</a:t>
          </a:r>
        </a:p>
      </dgm:t>
    </dgm:pt>
    <dgm:pt modelId="{D1810D61-0434-2B4B-8DC9-D5EE1F8C3288}" type="parTrans" cxnId="{6E3DF0A0-9414-F641-8127-152F756B5AF6}">
      <dgm:prSet/>
      <dgm:spPr/>
      <dgm:t>
        <a:bodyPr/>
        <a:lstStyle/>
        <a:p>
          <a:endParaRPr lang="en-US"/>
        </a:p>
      </dgm:t>
    </dgm:pt>
    <dgm:pt modelId="{403174D3-7DB7-9C47-8EB8-DEF222ED2F79}" type="sibTrans" cxnId="{6E3DF0A0-9414-F641-8127-152F756B5AF6}">
      <dgm:prSet/>
      <dgm:spPr/>
      <dgm:t>
        <a:bodyPr/>
        <a:lstStyle/>
        <a:p>
          <a:endParaRPr lang="en-US"/>
        </a:p>
      </dgm:t>
    </dgm:pt>
    <dgm:pt modelId="{71BC7D21-F1E8-A74C-83DD-22F3DE9DE022}">
      <dgm:prSet phldrT="[Text]"/>
      <dgm:spPr/>
      <dgm:t>
        <a:bodyPr/>
        <a:lstStyle/>
        <a:p>
          <a:r>
            <a:rPr lang="en-US" dirty="0"/>
            <a:t>Researcher analyzes data to form themes or categories</a:t>
          </a:r>
        </a:p>
      </dgm:t>
    </dgm:pt>
    <dgm:pt modelId="{5F8B61EA-67C9-804C-B4DA-7F12816ED242}" type="parTrans" cxnId="{F9817DDC-C4F1-2A43-B4BE-FF5D299322A2}">
      <dgm:prSet/>
      <dgm:spPr/>
      <dgm:t>
        <a:bodyPr/>
        <a:lstStyle/>
        <a:p>
          <a:endParaRPr lang="en-US"/>
        </a:p>
      </dgm:t>
    </dgm:pt>
    <dgm:pt modelId="{06F06C41-4FC5-7A42-9E93-89CD0F87170D}" type="sibTrans" cxnId="{F9817DDC-C4F1-2A43-B4BE-FF5D299322A2}">
      <dgm:prSet/>
      <dgm:spPr/>
      <dgm:t>
        <a:bodyPr/>
        <a:lstStyle/>
        <a:p>
          <a:endParaRPr lang="en-US"/>
        </a:p>
      </dgm:t>
    </dgm:pt>
    <dgm:pt modelId="{57C583BC-C108-4846-A296-C1B471110ECA}">
      <dgm:prSet/>
      <dgm:spPr/>
      <dgm:t>
        <a:bodyPr/>
        <a:lstStyle/>
        <a:p>
          <a:r>
            <a:rPr lang="en-US" dirty="0"/>
            <a:t>Researcher looks for broad pattern, generalizations, or theories from themes or categories</a:t>
          </a:r>
        </a:p>
      </dgm:t>
    </dgm:pt>
    <dgm:pt modelId="{4E1B0A5E-BF7E-1942-9AA5-BFBD5F1E4DB9}" type="parTrans" cxnId="{3EA22BF8-9502-4142-9B80-4617B863EADC}">
      <dgm:prSet/>
      <dgm:spPr/>
      <dgm:t>
        <a:bodyPr/>
        <a:lstStyle/>
        <a:p>
          <a:endParaRPr lang="en-US"/>
        </a:p>
      </dgm:t>
    </dgm:pt>
    <dgm:pt modelId="{83FCD78F-D4FF-844F-9F37-A82DC9FC5D0E}" type="sibTrans" cxnId="{3EA22BF8-9502-4142-9B80-4617B863EADC}">
      <dgm:prSet/>
      <dgm:spPr/>
      <dgm:t>
        <a:bodyPr/>
        <a:lstStyle/>
        <a:p>
          <a:endParaRPr lang="en-US"/>
        </a:p>
      </dgm:t>
    </dgm:pt>
    <dgm:pt modelId="{F4805CB4-F44D-6F40-ACBC-4A2BD259D9BC}">
      <dgm:prSet/>
      <dgm:spPr/>
      <dgm:t>
        <a:bodyPr/>
        <a:lstStyle/>
        <a:p>
          <a:r>
            <a:rPr lang="en-US" dirty="0"/>
            <a:t>Researcher poses generalizations or theories from past experiences and literature</a:t>
          </a:r>
        </a:p>
      </dgm:t>
    </dgm:pt>
    <dgm:pt modelId="{25F96405-1193-F849-BEEB-46CF83ACAC5D}" type="parTrans" cxnId="{D34F9596-DF2F-2E4C-81B9-E60CFB137720}">
      <dgm:prSet/>
      <dgm:spPr/>
      <dgm:t>
        <a:bodyPr/>
        <a:lstStyle/>
        <a:p>
          <a:endParaRPr lang="en-US"/>
        </a:p>
      </dgm:t>
    </dgm:pt>
    <dgm:pt modelId="{67E251DD-DDB3-814D-8ECC-4927B6B99A50}" type="sibTrans" cxnId="{D34F9596-DF2F-2E4C-81B9-E60CFB137720}">
      <dgm:prSet/>
      <dgm:spPr/>
      <dgm:t>
        <a:bodyPr/>
        <a:lstStyle/>
        <a:p>
          <a:endParaRPr lang="en-US"/>
        </a:p>
      </dgm:t>
    </dgm:pt>
    <dgm:pt modelId="{5AC66B4E-9B62-AB42-84E7-E0E370B8020A}" type="pres">
      <dgm:prSet presAssocID="{C678382C-D42A-2447-B2A4-A0F8662A14E0}" presName="linearFlow" presStyleCnt="0">
        <dgm:presLayoutVars>
          <dgm:resizeHandles val="exact"/>
        </dgm:presLayoutVars>
      </dgm:prSet>
      <dgm:spPr/>
    </dgm:pt>
    <dgm:pt modelId="{AA44DDFB-2EAB-5042-98AA-F2CA37532828}" type="pres">
      <dgm:prSet presAssocID="{0C9BA20E-51E6-1642-8DBB-92AE3D4F0736}" presName="node" presStyleLbl="node1" presStyleIdx="0" presStyleCnt="5" custScaleX="274820">
        <dgm:presLayoutVars>
          <dgm:bulletEnabled val="1"/>
        </dgm:presLayoutVars>
      </dgm:prSet>
      <dgm:spPr/>
    </dgm:pt>
    <dgm:pt modelId="{82662ED8-F937-C84A-960E-3B2246300E3A}" type="pres">
      <dgm:prSet presAssocID="{81B370AC-436C-844E-895E-827C02131075}" presName="sibTrans" presStyleLbl="sibTrans2D1" presStyleIdx="0" presStyleCnt="4"/>
      <dgm:spPr/>
    </dgm:pt>
    <dgm:pt modelId="{425D849E-AC93-114E-9C1A-982BE8E2A711}" type="pres">
      <dgm:prSet presAssocID="{81B370AC-436C-844E-895E-827C02131075}" presName="connectorText" presStyleLbl="sibTrans2D1" presStyleIdx="0" presStyleCnt="4"/>
      <dgm:spPr/>
    </dgm:pt>
    <dgm:pt modelId="{CE712D20-92B7-2D4D-94DF-E46F5FD3CB10}" type="pres">
      <dgm:prSet presAssocID="{E4142ADA-9472-9148-8363-D518419CC3C0}" presName="node" presStyleLbl="node1" presStyleIdx="1" presStyleCnt="5" custScaleX="274820">
        <dgm:presLayoutVars>
          <dgm:bulletEnabled val="1"/>
        </dgm:presLayoutVars>
      </dgm:prSet>
      <dgm:spPr/>
    </dgm:pt>
    <dgm:pt modelId="{E8CD9D80-C5D1-9344-8043-257986068047}" type="pres">
      <dgm:prSet presAssocID="{403174D3-7DB7-9C47-8EB8-DEF222ED2F79}" presName="sibTrans" presStyleLbl="sibTrans2D1" presStyleIdx="1" presStyleCnt="4"/>
      <dgm:spPr/>
    </dgm:pt>
    <dgm:pt modelId="{6D5C835B-008B-9C47-8F8D-CD030EFACE68}" type="pres">
      <dgm:prSet presAssocID="{403174D3-7DB7-9C47-8EB8-DEF222ED2F79}" presName="connectorText" presStyleLbl="sibTrans2D1" presStyleIdx="1" presStyleCnt="4"/>
      <dgm:spPr/>
    </dgm:pt>
    <dgm:pt modelId="{5C63ABB4-CCAB-6A48-9EA3-022BF0547608}" type="pres">
      <dgm:prSet presAssocID="{71BC7D21-F1E8-A74C-83DD-22F3DE9DE022}" presName="node" presStyleLbl="node1" presStyleIdx="2" presStyleCnt="5" custScaleX="274820">
        <dgm:presLayoutVars>
          <dgm:bulletEnabled val="1"/>
        </dgm:presLayoutVars>
      </dgm:prSet>
      <dgm:spPr/>
    </dgm:pt>
    <dgm:pt modelId="{23CA0B08-E12D-864B-B0CB-4D9415CF91C0}" type="pres">
      <dgm:prSet presAssocID="{06F06C41-4FC5-7A42-9E93-89CD0F87170D}" presName="sibTrans" presStyleLbl="sibTrans2D1" presStyleIdx="2" presStyleCnt="4"/>
      <dgm:spPr/>
    </dgm:pt>
    <dgm:pt modelId="{F0611988-BFC3-374D-B6D1-6480D8DC2B69}" type="pres">
      <dgm:prSet presAssocID="{06F06C41-4FC5-7A42-9E93-89CD0F87170D}" presName="connectorText" presStyleLbl="sibTrans2D1" presStyleIdx="2" presStyleCnt="4"/>
      <dgm:spPr/>
    </dgm:pt>
    <dgm:pt modelId="{995BDADC-6E81-A647-AAEF-E868CFF3D39B}" type="pres">
      <dgm:prSet presAssocID="{57C583BC-C108-4846-A296-C1B471110ECA}" presName="node" presStyleLbl="node1" presStyleIdx="3" presStyleCnt="5" custScaleX="274820">
        <dgm:presLayoutVars>
          <dgm:bulletEnabled val="1"/>
        </dgm:presLayoutVars>
      </dgm:prSet>
      <dgm:spPr/>
    </dgm:pt>
    <dgm:pt modelId="{4E7DE853-A1F7-7D49-BD3B-9FA60B5FDEA5}" type="pres">
      <dgm:prSet presAssocID="{83FCD78F-D4FF-844F-9F37-A82DC9FC5D0E}" presName="sibTrans" presStyleLbl="sibTrans2D1" presStyleIdx="3" presStyleCnt="4"/>
      <dgm:spPr/>
    </dgm:pt>
    <dgm:pt modelId="{A9280275-3248-3E4A-92E6-21845AE48624}" type="pres">
      <dgm:prSet presAssocID="{83FCD78F-D4FF-844F-9F37-A82DC9FC5D0E}" presName="connectorText" presStyleLbl="sibTrans2D1" presStyleIdx="3" presStyleCnt="4"/>
      <dgm:spPr/>
    </dgm:pt>
    <dgm:pt modelId="{41F44AE1-DA3B-9B4D-9A75-102CFCCF0C97}" type="pres">
      <dgm:prSet presAssocID="{F4805CB4-F44D-6F40-ACBC-4A2BD259D9BC}" presName="node" presStyleLbl="node1" presStyleIdx="4" presStyleCnt="5" custScaleX="274821">
        <dgm:presLayoutVars>
          <dgm:bulletEnabled val="1"/>
        </dgm:presLayoutVars>
      </dgm:prSet>
      <dgm:spPr/>
    </dgm:pt>
  </dgm:ptLst>
  <dgm:cxnLst>
    <dgm:cxn modelId="{7ADB9612-D680-F644-A890-5178B57BD213}" type="presOf" srcId="{403174D3-7DB7-9C47-8EB8-DEF222ED2F79}" destId="{6D5C835B-008B-9C47-8F8D-CD030EFACE68}" srcOrd="1" destOrd="0" presId="urn:microsoft.com/office/officeart/2005/8/layout/process2"/>
    <dgm:cxn modelId="{638F9B1F-F5FD-5141-BDED-E72E0B8669B1}" type="presOf" srcId="{57C583BC-C108-4846-A296-C1B471110ECA}" destId="{995BDADC-6E81-A647-AAEF-E868CFF3D39B}" srcOrd="0" destOrd="0" presId="urn:microsoft.com/office/officeart/2005/8/layout/process2"/>
    <dgm:cxn modelId="{255BB82C-9367-8F45-8396-4D4D91CF156F}" type="presOf" srcId="{71BC7D21-F1E8-A74C-83DD-22F3DE9DE022}" destId="{5C63ABB4-CCAB-6A48-9EA3-022BF0547608}" srcOrd="0" destOrd="0" presId="urn:microsoft.com/office/officeart/2005/8/layout/process2"/>
    <dgm:cxn modelId="{A6DD7531-EF78-384B-8C39-17809ADD36BD}" type="presOf" srcId="{403174D3-7DB7-9C47-8EB8-DEF222ED2F79}" destId="{E8CD9D80-C5D1-9344-8043-257986068047}" srcOrd="0" destOrd="0" presId="urn:microsoft.com/office/officeart/2005/8/layout/process2"/>
    <dgm:cxn modelId="{09369D31-116A-2B49-B582-E2209710E7C3}" type="presOf" srcId="{06F06C41-4FC5-7A42-9E93-89CD0F87170D}" destId="{23CA0B08-E12D-864B-B0CB-4D9415CF91C0}" srcOrd="0" destOrd="0" presId="urn:microsoft.com/office/officeart/2005/8/layout/process2"/>
    <dgm:cxn modelId="{732F994E-D81A-B041-B001-C1046F4FA3BA}" type="presOf" srcId="{81B370AC-436C-844E-895E-827C02131075}" destId="{425D849E-AC93-114E-9C1A-982BE8E2A711}" srcOrd="1" destOrd="0" presId="urn:microsoft.com/office/officeart/2005/8/layout/process2"/>
    <dgm:cxn modelId="{7096715A-14DD-804F-8063-3FE54CB16158}" type="presOf" srcId="{83FCD78F-D4FF-844F-9F37-A82DC9FC5D0E}" destId="{A9280275-3248-3E4A-92E6-21845AE48624}" srcOrd="1" destOrd="0" presId="urn:microsoft.com/office/officeart/2005/8/layout/process2"/>
    <dgm:cxn modelId="{C1CA5A5B-6B52-2441-A465-21AFDE92374D}" type="presOf" srcId="{81B370AC-436C-844E-895E-827C02131075}" destId="{82662ED8-F937-C84A-960E-3B2246300E3A}" srcOrd="0" destOrd="0" presId="urn:microsoft.com/office/officeart/2005/8/layout/process2"/>
    <dgm:cxn modelId="{2770DF5D-4FD6-F04E-A41E-2ED21915549B}" type="presOf" srcId="{C678382C-D42A-2447-B2A4-A0F8662A14E0}" destId="{5AC66B4E-9B62-AB42-84E7-E0E370B8020A}" srcOrd="0" destOrd="0" presId="urn:microsoft.com/office/officeart/2005/8/layout/process2"/>
    <dgm:cxn modelId="{FFC6E964-07FE-3342-B196-3E76FFD668C3}" type="presOf" srcId="{0C9BA20E-51E6-1642-8DBB-92AE3D4F0736}" destId="{AA44DDFB-2EAB-5042-98AA-F2CA37532828}" srcOrd="0" destOrd="0" presId="urn:microsoft.com/office/officeart/2005/8/layout/process2"/>
    <dgm:cxn modelId="{269C7868-C3A0-EF48-A637-04A1D6D74043}" type="presOf" srcId="{F4805CB4-F44D-6F40-ACBC-4A2BD259D9BC}" destId="{41F44AE1-DA3B-9B4D-9A75-102CFCCF0C97}" srcOrd="0" destOrd="0" presId="urn:microsoft.com/office/officeart/2005/8/layout/process2"/>
    <dgm:cxn modelId="{D34F9596-DF2F-2E4C-81B9-E60CFB137720}" srcId="{C678382C-D42A-2447-B2A4-A0F8662A14E0}" destId="{F4805CB4-F44D-6F40-ACBC-4A2BD259D9BC}" srcOrd="4" destOrd="0" parTransId="{25F96405-1193-F849-BEEB-46CF83ACAC5D}" sibTransId="{67E251DD-DDB3-814D-8ECC-4927B6B99A50}"/>
    <dgm:cxn modelId="{6E3DF0A0-9414-F641-8127-152F756B5AF6}" srcId="{C678382C-D42A-2447-B2A4-A0F8662A14E0}" destId="{E4142ADA-9472-9148-8363-D518419CC3C0}" srcOrd="1" destOrd="0" parTransId="{D1810D61-0434-2B4B-8DC9-D5EE1F8C3288}" sibTransId="{403174D3-7DB7-9C47-8EB8-DEF222ED2F79}"/>
    <dgm:cxn modelId="{DFCD2EC9-BCFE-BD4F-A05B-2161A49B1472}" srcId="{C678382C-D42A-2447-B2A4-A0F8662A14E0}" destId="{0C9BA20E-51E6-1642-8DBB-92AE3D4F0736}" srcOrd="0" destOrd="0" parTransId="{71FD5D78-33DF-E64A-97EC-AA26E6CE10D9}" sibTransId="{81B370AC-436C-844E-895E-827C02131075}"/>
    <dgm:cxn modelId="{1C353ED6-9D1D-9644-909D-8B00A0B6C9D2}" type="presOf" srcId="{E4142ADA-9472-9148-8363-D518419CC3C0}" destId="{CE712D20-92B7-2D4D-94DF-E46F5FD3CB10}" srcOrd="0" destOrd="0" presId="urn:microsoft.com/office/officeart/2005/8/layout/process2"/>
    <dgm:cxn modelId="{F9817DDC-C4F1-2A43-B4BE-FF5D299322A2}" srcId="{C678382C-D42A-2447-B2A4-A0F8662A14E0}" destId="{71BC7D21-F1E8-A74C-83DD-22F3DE9DE022}" srcOrd="2" destOrd="0" parTransId="{5F8B61EA-67C9-804C-B4DA-7F12816ED242}" sibTransId="{06F06C41-4FC5-7A42-9E93-89CD0F87170D}"/>
    <dgm:cxn modelId="{4AB0D1E3-1D96-3B42-B8F9-9E5A3A590620}" type="presOf" srcId="{06F06C41-4FC5-7A42-9E93-89CD0F87170D}" destId="{F0611988-BFC3-374D-B6D1-6480D8DC2B69}" srcOrd="1" destOrd="0" presId="urn:microsoft.com/office/officeart/2005/8/layout/process2"/>
    <dgm:cxn modelId="{4D21B5F7-7EA2-B44C-A4C8-7C76EBB14B92}" type="presOf" srcId="{83FCD78F-D4FF-844F-9F37-A82DC9FC5D0E}" destId="{4E7DE853-A1F7-7D49-BD3B-9FA60B5FDEA5}" srcOrd="0" destOrd="0" presId="urn:microsoft.com/office/officeart/2005/8/layout/process2"/>
    <dgm:cxn modelId="{3EA22BF8-9502-4142-9B80-4617B863EADC}" srcId="{C678382C-D42A-2447-B2A4-A0F8662A14E0}" destId="{57C583BC-C108-4846-A296-C1B471110ECA}" srcOrd="3" destOrd="0" parTransId="{4E1B0A5E-BF7E-1942-9AA5-BFBD5F1E4DB9}" sibTransId="{83FCD78F-D4FF-844F-9F37-A82DC9FC5D0E}"/>
    <dgm:cxn modelId="{CE88AFCF-0BD9-9245-9161-38F2297A7288}" type="presParOf" srcId="{5AC66B4E-9B62-AB42-84E7-E0E370B8020A}" destId="{AA44DDFB-2EAB-5042-98AA-F2CA37532828}" srcOrd="0" destOrd="0" presId="urn:microsoft.com/office/officeart/2005/8/layout/process2"/>
    <dgm:cxn modelId="{21980E16-8FDB-F94C-B80C-91D2769A1A5E}" type="presParOf" srcId="{5AC66B4E-9B62-AB42-84E7-E0E370B8020A}" destId="{82662ED8-F937-C84A-960E-3B2246300E3A}" srcOrd="1" destOrd="0" presId="urn:microsoft.com/office/officeart/2005/8/layout/process2"/>
    <dgm:cxn modelId="{290BBE15-6D17-AF49-8E7C-4FA40231D340}" type="presParOf" srcId="{82662ED8-F937-C84A-960E-3B2246300E3A}" destId="{425D849E-AC93-114E-9C1A-982BE8E2A711}" srcOrd="0" destOrd="0" presId="urn:microsoft.com/office/officeart/2005/8/layout/process2"/>
    <dgm:cxn modelId="{72B9B2F0-0C11-EA45-A232-052544D2CA67}" type="presParOf" srcId="{5AC66B4E-9B62-AB42-84E7-E0E370B8020A}" destId="{CE712D20-92B7-2D4D-94DF-E46F5FD3CB10}" srcOrd="2" destOrd="0" presId="urn:microsoft.com/office/officeart/2005/8/layout/process2"/>
    <dgm:cxn modelId="{4576E36F-0EA5-6F47-BC55-5B8CEA9B213F}" type="presParOf" srcId="{5AC66B4E-9B62-AB42-84E7-E0E370B8020A}" destId="{E8CD9D80-C5D1-9344-8043-257986068047}" srcOrd="3" destOrd="0" presId="urn:microsoft.com/office/officeart/2005/8/layout/process2"/>
    <dgm:cxn modelId="{E968D2E9-52BC-EF47-A0DE-B1A8D21035EC}" type="presParOf" srcId="{E8CD9D80-C5D1-9344-8043-257986068047}" destId="{6D5C835B-008B-9C47-8F8D-CD030EFACE68}" srcOrd="0" destOrd="0" presId="urn:microsoft.com/office/officeart/2005/8/layout/process2"/>
    <dgm:cxn modelId="{9A531C56-9EA1-3C4A-83B2-40D42F044840}" type="presParOf" srcId="{5AC66B4E-9B62-AB42-84E7-E0E370B8020A}" destId="{5C63ABB4-CCAB-6A48-9EA3-022BF0547608}" srcOrd="4" destOrd="0" presId="urn:microsoft.com/office/officeart/2005/8/layout/process2"/>
    <dgm:cxn modelId="{3842E8EC-32CD-144A-8DDF-36B22E46063C}" type="presParOf" srcId="{5AC66B4E-9B62-AB42-84E7-E0E370B8020A}" destId="{23CA0B08-E12D-864B-B0CB-4D9415CF91C0}" srcOrd="5" destOrd="0" presId="urn:microsoft.com/office/officeart/2005/8/layout/process2"/>
    <dgm:cxn modelId="{DEA778BF-6399-9E4E-8A0B-47203EB7408D}" type="presParOf" srcId="{23CA0B08-E12D-864B-B0CB-4D9415CF91C0}" destId="{F0611988-BFC3-374D-B6D1-6480D8DC2B69}" srcOrd="0" destOrd="0" presId="urn:microsoft.com/office/officeart/2005/8/layout/process2"/>
    <dgm:cxn modelId="{26B4CA11-20D5-6E40-A971-F7A8AC178B11}" type="presParOf" srcId="{5AC66B4E-9B62-AB42-84E7-E0E370B8020A}" destId="{995BDADC-6E81-A647-AAEF-E868CFF3D39B}" srcOrd="6" destOrd="0" presId="urn:microsoft.com/office/officeart/2005/8/layout/process2"/>
    <dgm:cxn modelId="{485C7347-B7A2-5A40-A971-0C5E2DA2C00D}" type="presParOf" srcId="{5AC66B4E-9B62-AB42-84E7-E0E370B8020A}" destId="{4E7DE853-A1F7-7D49-BD3B-9FA60B5FDEA5}" srcOrd="7" destOrd="0" presId="urn:microsoft.com/office/officeart/2005/8/layout/process2"/>
    <dgm:cxn modelId="{3CEEC140-CD06-1E48-91C4-39432EFC3BDF}" type="presParOf" srcId="{4E7DE853-A1F7-7D49-BD3B-9FA60B5FDEA5}" destId="{A9280275-3248-3E4A-92E6-21845AE48624}" srcOrd="0" destOrd="0" presId="urn:microsoft.com/office/officeart/2005/8/layout/process2"/>
    <dgm:cxn modelId="{A9959B85-FBEB-AE47-9925-6C7CA0415D47}" type="presParOf" srcId="{5AC66B4E-9B62-AB42-84E7-E0E370B8020A}" destId="{41F44AE1-DA3B-9B4D-9A75-102CFCCF0C9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4DDFB-2EAB-5042-98AA-F2CA37532828}">
      <dsp:nvSpPr>
        <dsp:cNvPr id="0" name=""/>
        <dsp:cNvSpPr/>
      </dsp:nvSpPr>
      <dsp:spPr>
        <a:xfrm>
          <a:off x="485644" y="2042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test or verifies a theory</a:t>
          </a:r>
        </a:p>
      </dsp:txBody>
      <dsp:txXfrm>
        <a:off x="507898" y="24296"/>
        <a:ext cx="6589915" cy="715306"/>
      </dsp:txXfrm>
    </dsp:sp>
    <dsp:sp modelId="{82662ED8-F937-C84A-960E-3B2246300E3A}">
      <dsp:nvSpPr>
        <dsp:cNvPr id="0" name=""/>
        <dsp:cNvSpPr/>
      </dsp:nvSpPr>
      <dsp:spPr>
        <a:xfrm rot="5400000">
          <a:off x="3660391" y="780852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809345"/>
        <a:ext cx="205150" cy="199451"/>
      </dsp:txXfrm>
    </dsp:sp>
    <dsp:sp modelId="{CE712D20-92B7-2D4D-94DF-E46F5FD3CB10}">
      <dsp:nvSpPr>
        <dsp:cNvPr id="0" name=""/>
        <dsp:cNvSpPr/>
      </dsp:nvSpPr>
      <dsp:spPr>
        <a:xfrm>
          <a:off x="485644" y="1141763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test hypotheses or research questions from the theory</a:t>
          </a:r>
        </a:p>
      </dsp:txBody>
      <dsp:txXfrm>
        <a:off x="507898" y="1164017"/>
        <a:ext cx="6589915" cy="715306"/>
      </dsp:txXfrm>
    </dsp:sp>
    <dsp:sp modelId="{E8CD9D80-C5D1-9344-8043-257986068047}">
      <dsp:nvSpPr>
        <dsp:cNvPr id="0" name=""/>
        <dsp:cNvSpPr/>
      </dsp:nvSpPr>
      <dsp:spPr>
        <a:xfrm rot="5400000">
          <a:off x="3660391" y="1920573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1949066"/>
        <a:ext cx="205150" cy="199451"/>
      </dsp:txXfrm>
    </dsp:sp>
    <dsp:sp modelId="{5C63ABB4-CCAB-6A48-9EA3-022BF0547608}">
      <dsp:nvSpPr>
        <dsp:cNvPr id="0" name=""/>
        <dsp:cNvSpPr/>
      </dsp:nvSpPr>
      <dsp:spPr>
        <a:xfrm>
          <a:off x="485644" y="2281485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defines and operationalized variables derived from the theory</a:t>
          </a:r>
        </a:p>
      </dsp:txBody>
      <dsp:txXfrm>
        <a:off x="507898" y="2303739"/>
        <a:ext cx="6589915" cy="715306"/>
      </dsp:txXfrm>
    </dsp:sp>
    <dsp:sp modelId="{23CA0B08-E12D-864B-B0CB-4D9415CF91C0}">
      <dsp:nvSpPr>
        <dsp:cNvPr id="0" name=""/>
        <dsp:cNvSpPr/>
      </dsp:nvSpPr>
      <dsp:spPr>
        <a:xfrm rot="5400000">
          <a:off x="3660391" y="3060294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3088787"/>
        <a:ext cx="205150" cy="199451"/>
      </dsp:txXfrm>
    </dsp:sp>
    <dsp:sp modelId="{995BDADC-6E81-A647-AAEF-E868CFF3D39B}">
      <dsp:nvSpPr>
        <dsp:cNvPr id="0" name=""/>
        <dsp:cNvSpPr/>
      </dsp:nvSpPr>
      <dsp:spPr>
        <a:xfrm>
          <a:off x="485644" y="3421206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measures or observes variables using an instrument to obtain scores</a:t>
          </a:r>
        </a:p>
      </dsp:txBody>
      <dsp:txXfrm>
        <a:off x="507898" y="3443460"/>
        <a:ext cx="6589915" cy="71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4DDFB-2EAB-5042-98AA-F2CA37532828}">
      <dsp:nvSpPr>
        <dsp:cNvPr id="0" name=""/>
        <dsp:cNvSpPr/>
      </dsp:nvSpPr>
      <dsp:spPr>
        <a:xfrm>
          <a:off x="519117" y="510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gathers information (e.g., interviews, observations)</a:t>
          </a:r>
        </a:p>
      </dsp:txBody>
      <dsp:txXfrm>
        <a:off x="536615" y="18008"/>
        <a:ext cx="6532482" cy="562438"/>
      </dsp:txXfrm>
    </dsp:sp>
    <dsp:sp modelId="{82662ED8-F937-C84A-960E-3B2246300E3A}">
      <dsp:nvSpPr>
        <dsp:cNvPr id="0" name=""/>
        <dsp:cNvSpPr/>
      </dsp:nvSpPr>
      <dsp:spPr>
        <a:xfrm rot="5400000">
          <a:off x="3690837" y="612881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635285"/>
        <a:ext cx="161307" cy="156826"/>
      </dsp:txXfrm>
    </dsp:sp>
    <dsp:sp modelId="{CE712D20-92B7-2D4D-94DF-E46F5FD3CB10}">
      <dsp:nvSpPr>
        <dsp:cNvPr id="0" name=""/>
        <dsp:cNvSpPr/>
      </dsp:nvSpPr>
      <dsp:spPr>
        <a:xfrm>
          <a:off x="519117" y="896662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asks open-ended questions or participants or record fieldnotes</a:t>
          </a:r>
        </a:p>
      </dsp:txBody>
      <dsp:txXfrm>
        <a:off x="536615" y="914160"/>
        <a:ext cx="6532482" cy="562438"/>
      </dsp:txXfrm>
    </dsp:sp>
    <dsp:sp modelId="{E8CD9D80-C5D1-9344-8043-257986068047}">
      <dsp:nvSpPr>
        <dsp:cNvPr id="0" name=""/>
        <dsp:cNvSpPr/>
      </dsp:nvSpPr>
      <dsp:spPr>
        <a:xfrm rot="5400000">
          <a:off x="3690837" y="1509032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1531436"/>
        <a:ext cx="161307" cy="156826"/>
      </dsp:txXfrm>
    </dsp:sp>
    <dsp:sp modelId="{5C63ABB4-CCAB-6A48-9EA3-022BF0547608}">
      <dsp:nvSpPr>
        <dsp:cNvPr id="0" name=""/>
        <dsp:cNvSpPr/>
      </dsp:nvSpPr>
      <dsp:spPr>
        <a:xfrm>
          <a:off x="519117" y="1792814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analyzes data to form themes or categories</a:t>
          </a:r>
        </a:p>
      </dsp:txBody>
      <dsp:txXfrm>
        <a:off x="536615" y="1810312"/>
        <a:ext cx="6532482" cy="562438"/>
      </dsp:txXfrm>
    </dsp:sp>
    <dsp:sp modelId="{23CA0B08-E12D-864B-B0CB-4D9415CF91C0}">
      <dsp:nvSpPr>
        <dsp:cNvPr id="0" name=""/>
        <dsp:cNvSpPr/>
      </dsp:nvSpPr>
      <dsp:spPr>
        <a:xfrm rot="5400000">
          <a:off x="3690837" y="2405184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2427588"/>
        <a:ext cx="161307" cy="156826"/>
      </dsp:txXfrm>
    </dsp:sp>
    <dsp:sp modelId="{995BDADC-6E81-A647-AAEF-E868CFF3D39B}">
      <dsp:nvSpPr>
        <dsp:cNvPr id="0" name=""/>
        <dsp:cNvSpPr/>
      </dsp:nvSpPr>
      <dsp:spPr>
        <a:xfrm>
          <a:off x="519117" y="2688966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looks for broad pattern, generalizations, or theories from themes or categories</a:t>
          </a:r>
        </a:p>
      </dsp:txBody>
      <dsp:txXfrm>
        <a:off x="536615" y="2706464"/>
        <a:ext cx="6532482" cy="562438"/>
      </dsp:txXfrm>
    </dsp:sp>
    <dsp:sp modelId="{4E7DE853-A1F7-7D49-BD3B-9FA60B5FDEA5}">
      <dsp:nvSpPr>
        <dsp:cNvPr id="0" name=""/>
        <dsp:cNvSpPr/>
      </dsp:nvSpPr>
      <dsp:spPr>
        <a:xfrm rot="5400000">
          <a:off x="3690837" y="3301336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3323740"/>
        <a:ext cx="161307" cy="156826"/>
      </dsp:txXfrm>
    </dsp:sp>
    <dsp:sp modelId="{41F44AE1-DA3B-9B4D-9A75-102CFCCF0C97}">
      <dsp:nvSpPr>
        <dsp:cNvPr id="0" name=""/>
        <dsp:cNvSpPr/>
      </dsp:nvSpPr>
      <dsp:spPr>
        <a:xfrm>
          <a:off x="519105" y="3585117"/>
          <a:ext cx="6567502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poses generalizations or theories from past experiences and literature</a:t>
          </a:r>
        </a:p>
      </dsp:txBody>
      <dsp:txXfrm>
        <a:off x="536603" y="3602615"/>
        <a:ext cx="6532506" cy="562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Review and Discussion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B853-A20E-1845-B89A-E0C1CA53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Goals of Citations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A143-F63C-D249-8268-E7C26206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B204-9B47-DE4D-9F0A-4A6415F9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C83F9-FE77-9B4E-A18A-1B5718A1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>
                <a:solidFill>
                  <a:srgbClr val="0079B9"/>
                </a:solidFill>
              </a:rPr>
              <a:t>sufficient context of the work </a:t>
            </a:r>
            <a:r>
              <a:rPr lang="en-US" dirty="0"/>
              <a:t>to allow for critical analysis of the work by others and thus to enable the readers to gauge themselves whether the author’s conclusions are justified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Give the reader </a:t>
            </a:r>
            <a:r>
              <a:rPr lang="en-US" b="1" dirty="0">
                <a:solidFill>
                  <a:srgbClr val="0079B9"/>
                </a:solidFill>
              </a:rPr>
              <a:t>sources of background and related material </a:t>
            </a:r>
            <a:r>
              <a:rPr lang="en-US" dirty="0"/>
              <a:t>so that the current work can be understood by the target audience (thus creating a web of science)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Establish </a:t>
            </a:r>
            <a:r>
              <a:rPr lang="en-US" b="1" dirty="0">
                <a:solidFill>
                  <a:srgbClr val="0079B9"/>
                </a:solidFill>
              </a:rPr>
              <a:t>credibility with the reader </a:t>
            </a:r>
            <a:r>
              <a:rPr lang="en-US" dirty="0"/>
              <a:t>(e.g., the authors knows the field, have done their homework, etc.) and/or inform the reader that the paper belongs within a specific school of thought;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Provide examples of alternate ideas, data, or conclusions to </a:t>
            </a:r>
            <a:r>
              <a:rPr lang="en-US" b="1" dirty="0">
                <a:solidFill>
                  <a:srgbClr val="0079B9"/>
                </a:solidFill>
              </a:rPr>
              <a:t>compare and contrast </a:t>
            </a:r>
            <a:r>
              <a:rPr lang="en-US" dirty="0"/>
              <a:t>with this work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0079B9"/>
                </a:solidFill>
              </a:rPr>
              <a:t>Acknowledge and give credit </a:t>
            </a:r>
            <a:r>
              <a:rPr lang="en-US" dirty="0"/>
              <a:t>to sources relied upon for this work (i.e., acknowledge the use of another’s ideas or data), thus upholding intellectual honesty.</a:t>
            </a:r>
          </a:p>
        </p:txBody>
      </p:sp>
    </p:spTree>
    <p:extLst>
      <p:ext uri="{BB962C8B-B14F-4D97-AF65-F5344CB8AC3E}">
        <p14:creationId xmlns:p14="http://schemas.microsoft.com/office/powerpoint/2010/main" val="114127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E531-CA41-3245-95DD-72F7D3A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Deductive Approach Typically Used in Quantitative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819A-C70B-EC46-83C6-0DF66F42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5E7B-EEA6-DB46-B89A-DCBB5AA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1BEB96-E96E-1144-B087-DE6F3C0444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285999"/>
          <a:ext cx="760571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6967-4732-8E44-8409-B1520E1C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Inductive Logic of Research in a Qualitative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99B9A-6C97-2842-AF5F-C51C67AE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C8EE6-EB09-2941-A582-AA7DDCC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054941-27CF-9341-BFD7-269A47F80D1C}"/>
              </a:ext>
            </a:extLst>
          </p:cNvPr>
          <p:cNvGraphicFramePr>
            <a:graphicFrameLocks/>
          </p:cNvGraphicFramePr>
          <p:nvPr/>
        </p:nvGraphicFramePr>
        <p:xfrm>
          <a:off x="1143000" y="2285999"/>
          <a:ext cx="760571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72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4DF5-2BA8-364A-9EB1-E7C6B48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E88F-8C09-8942-8136-3A8120A8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89EC-B4BB-7840-91DC-5E336A9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E581-F388-0844-9F36-57B4311D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Writing is inherently a creative process</a:t>
            </a:r>
          </a:p>
          <a:p>
            <a:pPr algn="just"/>
            <a:r>
              <a:rPr lang="en-US" dirty="0"/>
              <a:t>Many scientists do not think of themselves as qualified readers, finding the task of writing both intimidating and arduous</a:t>
            </a:r>
          </a:p>
          <a:p>
            <a:pPr algn="just"/>
            <a:r>
              <a:rPr lang="en-US" dirty="0"/>
              <a:t>There is a formula for how to structure and organize a scientific paper, so that the scientist/writer can focus on what they know best– the science – and worry less about the writing</a:t>
            </a:r>
          </a:p>
        </p:txBody>
      </p:sp>
    </p:spTree>
    <p:extLst>
      <p:ext uri="{BB962C8B-B14F-4D97-AF65-F5344CB8AC3E}">
        <p14:creationId xmlns:p14="http://schemas.microsoft.com/office/powerpoint/2010/main" val="15310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896-3183-314C-B077-50EE69E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Structure of a Scientific Paper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EF7EF-7377-0F43-8491-7353B21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2908F-6D40-2D4B-A8C3-B322554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10A6C-25C4-DC48-A895-CD8161B6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vast majority of papers published in scientific journals today follow a fairly simple structure. With some variations, most papers use an “</a:t>
            </a:r>
            <a:r>
              <a:rPr lang="en-US" dirty="0" err="1"/>
              <a:t>IMRaD</a:t>
            </a:r>
            <a:r>
              <a:rPr lang="en-US" dirty="0"/>
              <a:t>” format: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Method (experiment, theory, design, model)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4631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ED8C-1BCA-4F48-84B7-7E9FC491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Abstracts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07D69-FCBA-764B-8002-57F437E9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E6312-C34F-5C4C-B246-2477F34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0C406-7123-D949-B79C-34D97BF4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engineering and physical sciences a five-structure format is probably best 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915988" lvl="1" indent="0" algn="just">
              <a:buNone/>
            </a:pPr>
            <a:r>
              <a:rPr lang="en-US" dirty="0"/>
              <a:t>What issues led to this work? What is the environment that makes this work interesting or important?</a:t>
            </a: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dirty="0"/>
              <a:t>Aim</a:t>
            </a:r>
          </a:p>
          <a:p>
            <a:pPr marL="915988" lvl="1" indent="0" algn="just">
              <a:buNone/>
            </a:pPr>
            <a:r>
              <a:rPr lang="en-US" dirty="0"/>
              <a:t>What did you plan to achieve in this work? What gap is being filled?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/>
              <a:t>Approach</a:t>
            </a:r>
          </a:p>
          <a:p>
            <a:pPr marL="915988" lvl="1" indent="0" algn="just">
              <a:buNone/>
            </a:pPr>
            <a:r>
              <a:rPr lang="en-US" dirty="0"/>
              <a:t>How did you set about achieving your aims (e.g. experimental method, simulation approach, theoretical approach, combination of these, etc.), what did your actually do?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/>
              <a:t>Results</a:t>
            </a:r>
          </a:p>
          <a:p>
            <a:pPr marL="915988" lvl="1" indent="0" algn="just">
              <a:buNone/>
            </a:pPr>
            <a:r>
              <a:rPr lang="en-US" dirty="0"/>
              <a:t>What were the main results of the study (including numbers, if appropriate)?</a:t>
            </a:r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/>
              <a:t>Conclusions</a:t>
            </a:r>
          </a:p>
          <a:p>
            <a:pPr marL="915988" lvl="1" indent="0" algn="just">
              <a:buNone/>
            </a:pPr>
            <a:r>
              <a:rPr lang="en-US" dirty="0"/>
              <a:t>What were your main conclusions? Why are the results important? Where will they lead?</a:t>
            </a:r>
          </a:p>
          <a:p>
            <a:pPr algn="just"/>
            <a:r>
              <a:rPr lang="en-US" dirty="0"/>
              <a:t>Each subsection should contain 1 to 2 sentences</a:t>
            </a:r>
          </a:p>
        </p:txBody>
      </p:sp>
    </p:spTree>
    <p:extLst>
      <p:ext uri="{BB962C8B-B14F-4D97-AF65-F5344CB8AC3E}">
        <p14:creationId xmlns:p14="http://schemas.microsoft.com/office/powerpoint/2010/main" val="289900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BE38-8FA8-B841-8057-A45D425C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D38FC-4011-5C46-B339-E14B64E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AC647-F72B-314B-A139-E8FB8D71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814D3F-42FF-874C-9018-882BA9F6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the abstract is finished, it is time to write the title</a:t>
            </a:r>
          </a:p>
          <a:p>
            <a:pPr algn="just"/>
            <a:r>
              <a:rPr lang="en-US" dirty="0"/>
              <a:t>Unfortunately, it is against human nature to write the title last. Instead, the title is often the first thing written, at the top of that blank document that will soon become your manuscript.</a:t>
            </a:r>
          </a:p>
          <a:p>
            <a:pPr algn="just"/>
            <a:r>
              <a:rPr lang="en-US" dirty="0"/>
              <a:t>It is probably impossible to define a universal procedure for creating a good title – there is no equivalent “structure method” for writing a title.</a:t>
            </a:r>
          </a:p>
          <a:p>
            <a:pPr algn="just"/>
            <a:r>
              <a:rPr lang="en-US" dirty="0"/>
              <a:t>There are some basic guidelines, however that make use of the structured abstract to guide the creation of the title.</a:t>
            </a:r>
          </a:p>
          <a:p>
            <a:pPr algn="just"/>
            <a:r>
              <a:rPr lang="en-US" dirty="0"/>
              <a:t>In general, the title should reflect the aim and approach of the work</a:t>
            </a:r>
          </a:p>
        </p:txBody>
      </p:sp>
    </p:spTree>
    <p:extLst>
      <p:ext uri="{BB962C8B-B14F-4D97-AF65-F5344CB8AC3E}">
        <p14:creationId xmlns:p14="http://schemas.microsoft.com/office/powerpoint/2010/main" val="349113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CCD63-2707-8341-A57B-797CE73F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A31E8F-D0BC-5A45-BC07-66DEA15A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7D4BB-8897-AD41-B86D-35A99A0D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69A93-81EE-EE4D-86C9-4F3F4A0C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According to Thomas and Turner, a writing style is defined by the stand taken on 5 issues:</a:t>
            </a:r>
          </a:p>
          <a:p>
            <a:pPr lvl="1" algn="just"/>
            <a:r>
              <a:rPr lang="en-US" dirty="0"/>
              <a:t>Truth</a:t>
            </a:r>
          </a:p>
          <a:p>
            <a:pPr lvl="1" algn="just"/>
            <a:r>
              <a:rPr lang="en-US" dirty="0"/>
              <a:t>Presentation</a:t>
            </a:r>
          </a:p>
          <a:p>
            <a:pPr lvl="1" algn="just"/>
            <a:r>
              <a:rPr lang="en-US" dirty="0"/>
              <a:t>Scene</a:t>
            </a:r>
          </a:p>
          <a:p>
            <a:pPr lvl="1" algn="just"/>
            <a:r>
              <a:rPr lang="en-US" dirty="0"/>
              <a:t>Cast</a:t>
            </a:r>
          </a:p>
          <a:p>
            <a:pPr lvl="1" algn="just"/>
            <a:r>
              <a:rPr lang="en-US" dirty="0"/>
              <a:t>Thought and Language</a:t>
            </a:r>
          </a:p>
        </p:txBody>
      </p:sp>
    </p:spTree>
    <p:extLst>
      <p:ext uri="{BB962C8B-B14F-4D97-AF65-F5344CB8AC3E}">
        <p14:creationId xmlns:p14="http://schemas.microsoft.com/office/powerpoint/2010/main" val="282947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DAF6-8B38-3F4A-A5CB-2DDB92F6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Using Figures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FA8D-DEF6-9E42-8484-65B7C4C1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002CF-4DA5-9041-AFDE-6519B020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B8426-ED6E-4848-AABD-F32802FC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a form of communication, figures (and in particular, the graphical display of quantitative data) are uniquely suited to conveying information from complex data sets quickly and effectively.</a:t>
            </a:r>
          </a:p>
          <a:p>
            <a:pPr algn="just"/>
            <a:r>
              <a:rPr lang="en-US" dirty="0"/>
              <a:t>Graphs take advantage of the magnificent power of the human brain to recognize visual/spatial pattern and to quickly change focus from the big picture to small details.</a:t>
            </a:r>
          </a:p>
          <a:p>
            <a:pPr algn="just"/>
            <a:r>
              <a:rPr lang="en-US" dirty="0"/>
              <a:t>Graphs are extremely popular in scientific literature for the simple reason that they work so well.</a:t>
            </a:r>
          </a:p>
          <a:p>
            <a:pPr algn="just"/>
            <a:r>
              <a:rPr lang="en-US" dirty="0"/>
              <a:t>But like all the forms of communication, graphics can be used to explain and clarify but also to confuse or deceive.</a:t>
            </a:r>
          </a:p>
        </p:txBody>
      </p:sp>
    </p:spTree>
    <p:extLst>
      <p:ext uri="{BB962C8B-B14F-4D97-AF65-F5344CB8AC3E}">
        <p14:creationId xmlns:p14="http://schemas.microsoft.com/office/powerpoint/2010/main" val="341163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47A9-2109-324C-9716-75CC819C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ADFA0-D9E4-D74B-AB01-9352E7D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F304E-12E7-5646-A30F-F569E65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3E366E-6713-4E43-8710-17475527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Tables present data directly and are preferred over graphs when the exact numerical values of the data are needed</a:t>
            </a:r>
          </a:p>
          <a:p>
            <a:pPr algn="just"/>
            <a:r>
              <a:rPr lang="en-US" dirty="0"/>
              <a:t>Still, tables often have a goal similar to that for figures: enabling comparison</a:t>
            </a:r>
          </a:p>
          <a:p>
            <a:pPr algn="just"/>
            <a:r>
              <a:rPr lang="en-US" dirty="0"/>
              <a:t>As with figures, tables should be made comprehensible on their own, without reference to the text of the paper, if possible</a:t>
            </a:r>
          </a:p>
          <a:p>
            <a:pPr algn="just"/>
            <a:r>
              <a:rPr lang="en-US" dirty="0"/>
              <a:t>Table should have a good caption, and the items presented should be clearly defined within the table</a:t>
            </a:r>
          </a:p>
          <a:p>
            <a:pPr algn="just"/>
            <a:r>
              <a:rPr lang="en-US" dirty="0"/>
              <a:t>Do not forget units and uncertainty estimates</a:t>
            </a:r>
          </a:p>
        </p:txBody>
      </p:sp>
    </p:spTree>
    <p:extLst>
      <p:ext uri="{BB962C8B-B14F-4D97-AF65-F5344CB8AC3E}">
        <p14:creationId xmlns:p14="http://schemas.microsoft.com/office/powerpoint/2010/main" val="9676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Analyze the results from the research study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4: Write a research paper with the appropriate format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FCC-EDD2-144E-B65E-1C071871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Right Journal (1)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9A14-8F7A-9646-B778-9E765882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A2B6-B36F-5643-9F51-B7F1B503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D0D57-6394-314A-BF59-99430446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simmering question facing the scientist or engineer thinking about publishing a peer-reviewed paper is which journal to submit to.</a:t>
            </a:r>
          </a:p>
          <a:p>
            <a:pPr algn="just"/>
            <a:r>
              <a:rPr lang="en-US" dirty="0"/>
              <a:t>What factors should lead to a decision as to the most appropriate publication venue for your work?</a:t>
            </a:r>
          </a:p>
          <a:p>
            <a:pPr lvl="1" algn="just"/>
            <a:r>
              <a:rPr lang="en-US" dirty="0"/>
              <a:t>Relevance</a:t>
            </a:r>
          </a:p>
          <a:p>
            <a:pPr lvl="1" algn="just"/>
            <a:r>
              <a:rPr lang="en-US" dirty="0"/>
              <a:t>Acceptance rate</a:t>
            </a:r>
          </a:p>
          <a:p>
            <a:pPr lvl="1" algn="just"/>
            <a:r>
              <a:rPr lang="en-US" dirty="0"/>
              <a:t>Circulation</a:t>
            </a:r>
          </a:p>
          <a:p>
            <a:pPr lvl="1" algn="just"/>
            <a:r>
              <a:rPr lang="en-US" dirty="0"/>
              <a:t>Prestige</a:t>
            </a:r>
          </a:p>
          <a:p>
            <a:pPr lvl="1" algn="just"/>
            <a:r>
              <a:rPr lang="en-US" dirty="0"/>
              <a:t>Publication time</a:t>
            </a:r>
          </a:p>
        </p:txBody>
      </p:sp>
    </p:spTree>
    <p:extLst>
      <p:ext uri="{BB962C8B-B14F-4D97-AF65-F5344CB8AC3E}">
        <p14:creationId xmlns:p14="http://schemas.microsoft.com/office/powerpoint/2010/main" val="194714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9F8F-BD7D-E14B-975D-2CF7B304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Right Journal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EB17-5A15-7748-BAAF-B8F5DE96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2BD9-9135-3944-98B9-C897BFC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ADCF8D-8D71-F845-B48F-4E82FD25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preceding questions address the specialization spectrum of science journals</a:t>
            </a:r>
          </a:p>
          <a:p>
            <a:pPr algn="just"/>
            <a:r>
              <a:rPr lang="en-US" dirty="0"/>
              <a:t>At the top (Most general) are the interdisciplinary science magazines, with famous journals like science and nature attempting to publish significant and timely research of wide interest</a:t>
            </a:r>
          </a:p>
          <a:p>
            <a:pPr algn="just"/>
            <a:r>
              <a:rPr lang="en-US" dirty="0"/>
              <a:t>At the bottom are the most specialized where further specialization is not practical due to the diminishing number of practitioners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FF835-75EE-1D4C-96F3-DD76BF79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4330092"/>
            <a:ext cx="2717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F0B3-497D-9A44-9D66-92D4C41E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Right Journal (3)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79D4F-FB12-A640-B695-0E4698F2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F5CF-56E5-074D-856F-94A5734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2842C-54F5-F242-B3C6-05BC9320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right answer to these questions because they depend specifically on the paper and the goals of the author</a:t>
            </a:r>
          </a:p>
          <a:p>
            <a:pPr algn="just"/>
            <a:r>
              <a:rPr lang="en-US" dirty="0"/>
              <a:t>However, one thing is clear : moving up or down the specialization spectrum is not inherently better or worse.</a:t>
            </a:r>
          </a:p>
          <a:p>
            <a:pPr algn="just"/>
            <a:r>
              <a:rPr lang="en-US" dirty="0"/>
              <a:t>There is no doubt that the best general-science journals have higher levels of prestige, often associated with a higher journal impact factor</a:t>
            </a:r>
          </a:p>
          <a:p>
            <a:pPr algn="just"/>
            <a:r>
              <a:rPr lang="en-US" dirty="0"/>
              <a:t>Send your manuscript to the one with the highest impact factor that you think may accept it</a:t>
            </a:r>
          </a:p>
        </p:txBody>
      </p:sp>
    </p:spTree>
    <p:extLst>
      <p:ext uri="{BB962C8B-B14F-4D97-AF65-F5344CB8AC3E}">
        <p14:creationId xmlns:p14="http://schemas.microsoft.com/office/powerpoint/2010/main" val="24253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2D668A-10BD-5C49-997E-2654E7FE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09A54-6FCF-5B49-A267-083405E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A16E61-884E-BB40-AE5B-F998C7E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2527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W. Creswell. (2017). Qualitative, Quantitative, and Mixed Methods Approaches Research Design:5</a:t>
            </a:r>
            <a:r>
              <a:rPr lang="en-ID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edition. SAGE Publications, Inc. ISBN: 978-1-5063-8671-3</a:t>
            </a:r>
          </a:p>
          <a:p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A. Mack. (2018). How to Write a Good Scientific Paper. Society of Photo-Optical Instrumentation Engineers (SPIE). ISBN: 978-1-5106-1913-5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1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7B38B-DF0F-144E-8B46-5E65D533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0BD75-757E-2448-A973-6AF2FD22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6239C-3B61-5842-915C-A6C686C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5865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E461F-04DA-674A-80AC-DD42A816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Topics in Computer Science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225B3-A638-C546-B1DB-F936830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40587-89DE-6B4A-ABCE-D90F6C8B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3E7A-8736-5C48-886F-087F0A9A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 there are huge numbers of promising topics that vary in difficulties.</a:t>
            </a:r>
          </a:p>
          <a:p>
            <a:pPr algn="just"/>
            <a:r>
              <a:rPr lang="en-US" dirty="0"/>
              <a:t>The starting point of your research should be starts from your interest (might be depends on you streaming)</a:t>
            </a:r>
          </a:p>
        </p:txBody>
      </p:sp>
    </p:spTree>
    <p:extLst>
      <p:ext uri="{BB962C8B-B14F-4D97-AF65-F5344CB8AC3E}">
        <p14:creationId xmlns:p14="http://schemas.microsoft.com/office/powerpoint/2010/main" val="4233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40165-01AA-5646-813A-71AB9C85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 to select your topic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6EC27D-17BD-2949-9B8E-4606BB3A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706D-14FF-D549-AB81-746A033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D5CEE-F3E2-6944-AC7A-7C46CC35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is the problem you are trying to solve?</a:t>
            </a:r>
          </a:p>
          <a:p>
            <a:pPr algn="just"/>
            <a:r>
              <a:rPr lang="en-US" dirty="0"/>
              <a:t>How do you solve it?</a:t>
            </a:r>
          </a:p>
          <a:p>
            <a:pPr algn="just"/>
            <a:r>
              <a:rPr lang="en-US" dirty="0"/>
              <a:t>What are the benefits?</a:t>
            </a:r>
          </a:p>
          <a:p>
            <a:pPr algn="just"/>
            <a:r>
              <a:rPr lang="en-US" dirty="0"/>
              <a:t>How is the scope?</a:t>
            </a:r>
          </a:p>
        </p:txBody>
      </p:sp>
    </p:spTree>
    <p:extLst>
      <p:ext uri="{BB962C8B-B14F-4D97-AF65-F5344CB8AC3E}">
        <p14:creationId xmlns:p14="http://schemas.microsoft.com/office/powerpoint/2010/main" val="77630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5E86E-947B-254E-9263-5F348DC9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1010C8-0399-6743-8762-EEE0A99F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9A4A4-EB2B-7548-9B9E-E521F3B5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35065-E409-064A-BA82-6E521F43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Literature review helps to determine whether the topic is worth studying</a:t>
            </a:r>
          </a:p>
          <a:p>
            <a:pPr algn="just"/>
            <a:r>
              <a:rPr lang="en-US" dirty="0"/>
              <a:t>it provides insight into ways in which the researcher can limit the scope to a needed area of inquiry</a:t>
            </a:r>
          </a:p>
          <a:p>
            <a:pPr algn="just"/>
            <a:r>
              <a:rPr lang="en-US" dirty="0"/>
              <a:t>It shares with the reader the results of other studies that are closely related to the one being undertaken</a:t>
            </a:r>
          </a:p>
          <a:p>
            <a:pPr algn="just"/>
            <a:r>
              <a:rPr lang="en-US" dirty="0"/>
              <a:t>Literature sections in proposal are generally shaped from the larger problem to the narrower issue that leads directly into the methods of a study</a:t>
            </a:r>
          </a:p>
        </p:txBody>
      </p:sp>
    </p:spTree>
    <p:extLst>
      <p:ext uri="{BB962C8B-B14F-4D97-AF65-F5344CB8AC3E}">
        <p14:creationId xmlns:p14="http://schemas.microsoft.com/office/powerpoint/2010/main" val="186109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2457-39FD-844B-9942-F88F80CC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a Literature 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3A5D-E072-D645-ACAA-D6A63A6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DEEE-BDD8-BF44-AD4C-DE727013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B18A07-5B3B-0341-9E2B-5F6EE7CE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literature review means locating and summarizing the studies about a topic.</a:t>
            </a:r>
          </a:p>
          <a:p>
            <a:pPr algn="just"/>
            <a:r>
              <a:rPr lang="en-US" dirty="0"/>
              <a:t>There is no single way to conduct a literature review, but many scholars proceed in a systematic fashion to capture, evaluate, and summarize the literature: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Begin by identifying key words, which is useful in locating material in an academic library at college or university.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With these key words in mind, go next to library and begin searching the catalog for holdings.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Initially try to locate about 50 reports of research in articles or books related to research on your topic.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Skip the initial group of articles or chapters, and duplicate those that are central to your topic.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As you identify useful literature, begin designing a literature map.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Draft summaries of the most relevant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After summarizing the literature, assemble and structuring it thematically or organizing it by 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38909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04EC-BF99-AF47-9C71-95C222C0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D228-30C1-134D-8A0A-D8669D9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BC5D-B645-D542-909F-FCB8C68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04A8E-0D8A-2D4D-8DBE-EEF3807C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way of managing sources and arguments presented in them is to use a literature review matrix (also called synthesis matrix). Literature review matrix is a table in which you can represent the views, ideas, or data according to thematic categories that correspond to your research project.</a:t>
            </a:r>
          </a:p>
          <a:p>
            <a:pPr algn="just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DB62F4-BD89-7249-8869-E85B222D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19500"/>
            <a:ext cx="6451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3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24592</TotalTime>
  <Words>1566</Words>
  <Application>Microsoft Macintosh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Open Sans</vt:lpstr>
      <vt:lpstr>Tahoma</vt:lpstr>
      <vt:lpstr>Wingdings</vt:lpstr>
      <vt:lpstr>TemplateBM</vt:lpstr>
      <vt:lpstr>Review and Discussion  Session 12</vt:lpstr>
      <vt:lpstr>Learning Outcomes</vt:lpstr>
      <vt:lpstr>Outline</vt:lpstr>
      <vt:lpstr>Review</vt:lpstr>
      <vt:lpstr>Research Topics in Computer Science</vt:lpstr>
      <vt:lpstr>Guideline to select your topic</vt:lpstr>
      <vt:lpstr>Literature Review</vt:lpstr>
      <vt:lpstr>Steps in Conducting a Literature Review</vt:lpstr>
      <vt:lpstr>Table of comparison</vt:lpstr>
      <vt:lpstr>The 5 Goals of Citations</vt:lpstr>
      <vt:lpstr>The Deductive Approach Typically Used in Quantitative Research</vt:lpstr>
      <vt:lpstr>The Inductive Logic of Research in a Qualitative Study</vt:lpstr>
      <vt:lpstr>Structure and Organization</vt:lpstr>
      <vt:lpstr>The Standard Structure of a Scientific Paper</vt:lpstr>
      <vt:lpstr>Structured Abstracts</vt:lpstr>
      <vt:lpstr>Titles</vt:lpstr>
      <vt:lpstr>The Scientific Style</vt:lpstr>
      <vt:lpstr>The Goals of Using Figures</vt:lpstr>
      <vt:lpstr>Tables</vt:lpstr>
      <vt:lpstr>Introduction to Right Journal (1)</vt:lpstr>
      <vt:lpstr>Introduction to Right Journal (2)</vt:lpstr>
      <vt:lpstr>Introduction to Right Journal (3)</vt:lpstr>
      <vt:lpstr>Discussion</vt:lpstr>
      <vt:lpstr>References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176</cp:revision>
  <dcterms:created xsi:type="dcterms:W3CDTF">2009-07-15T08:07:45Z</dcterms:created>
  <dcterms:modified xsi:type="dcterms:W3CDTF">2019-12-22T10:05:49Z</dcterms:modified>
</cp:coreProperties>
</file>