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8" r:id="rId3"/>
    <p:sldId id="315" r:id="rId4"/>
    <p:sldId id="285" r:id="rId5"/>
    <p:sldId id="279" r:id="rId6"/>
    <p:sldId id="283" r:id="rId7"/>
    <p:sldId id="287" r:id="rId8"/>
    <p:sldId id="288" r:id="rId9"/>
    <p:sldId id="284" r:id="rId10"/>
    <p:sldId id="286" r:id="rId11"/>
    <p:sldId id="289" r:id="rId12"/>
    <p:sldId id="290" r:id="rId13"/>
    <p:sldId id="291" r:id="rId14"/>
    <p:sldId id="300" r:id="rId15"/>
    <p:sldId id="292" r:id="rId16"/>
    <p:sldId id="298" r:id="rId17"/>
    <p:sldId id="301" r:id="rId18"/>
    <p:sldId id="302" r:id="rId19"/>
    <p:sldId id="304" r:id="rId20"/>
    <p:sldId id="303" r:id="rId21"/>
    <p:sldId id="305" r:id="rId22"/>
    <p:sldId id="306" r:id="rId23"/>
    <p:sldId id="307" r:id="rId24"/>
    <p:sldId id="308" r:id="rId25"/>
    <p:sldId id="309" r:id="rId26"/>
    <p:sldId id="310" r:id="rId27"/>
    <p:sldId id="311" r:id="rId28"/>
    <p:sldId id="312" r:id="rId29"/>
    <p:sldId id="313" r:id="rId30"/>
    <p:sldId id="318" r:id="rId31"/>
    <p:sldId id="317" r:id="rId32"/>
    <p:sldId id="261" r:id="rId33"/>
    <p:sldId id="282" r:id="rId3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78"/>
            <p14:sldId id="315"/>
            <p14:sldId id="285"/>
            <p14:sldId id="279"/>
            <p14:sldId id="283"/>
            <p14:sldId id="287"/>
            <p14:sldId id="288"/>
            <p14:sldId id="284"/>
            <p14:sldId id="286"/>
            <p14:sldId id="289"/>
            <p14:sldId id="290"/>
            <p14:sldId id="291"/>
            <p14:sldId id="300"/>
            <p14:sldId id="292"/>
            <p14:sldId id="298"/>
            <p14:sldId id="301"/>
            <p14:sldId id="302"/>
            <p14:sldId id="304"/>
            <p14:sldId id="303"/>
            <p14:sldId id="305"/>
            <p14:sldId id="306"/>
            <p14:sldId id="307"/>
            <p14:sldId id="308"/>
            <p14:sldId id="309"/>
            <p14:sldId id="310"/>
            <p14:sldId id="311"/>
            <p14:sldId id="312"/>
            <p14:sldId id="313"/>
            <p14:sldId id="318"/>
            <p14:sldId id="317"/>
            <p14:sldId id="261"/>
            <p14:sldId id="28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558FD5"/>
    <a:srgbClr val="F7F7F7"/>
    <a:srgbClr val="008FD5"/>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85359" autoAdjust="0"/>
  </p:normalViewPr>
  <p:slideViewPr>
    <p:cSldViewPr>
      <p:cViewPr varScale="1">
        <p:scale>
          <a:sx n="78" d="100"/>
          <a:sy n="78" d="100"/>
        </p:scale>
        <p:origin x="806" y="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6A7AE9-33F0-41F4-AC15-9CEFD8AF1CAE}" type="datetimeFigureOut">
              <a:rPr lang="en-ID" smtClean="0"/>
              <a:t>19/12/2019</a:t>
            </a:fld>
            <a:endParaRPr lang="en-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C197E5-C1F5-418B-9155-27C09279AF63}" type="slidenum">
              <a:rPr lang="en-ID" smtClean="0"/>
              <a:t>‹#›</a:t>
            </a:fld>
            <a:endParaRPr lang="en-ID"/>
          </a:p>
        </p:txBody>
      </p:sp>
    </p:spTree>
    <p:extLst>
      <p:ext uri="{BB962C8B-B14F-4D97-AF65-F5344CB8AC3E}">
        <p14:creationId xmlns:p14="http://schemas.microsoft.com/office/powerpoint/2010/main" val="222243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First you would look at what spam typically looks like. You might notice that some words or phrases (such as “4U,” “credit card,” “free,” and “amazing”) tend to come up a lot in the subject. Perhaps you would also notice a few other patterns in the sender’s name, the email’s body, and so on. 2) You would write a detection algorithm for each of the patterns that you noticed, and your program would flag emails as spam if a number of these patterns are detected. 3) You would test your program, and repeat steps 1 and 2 until it is good enough. </a:t>
            </a:r>
            <a:endParaRPr lang="en-ID" dirty="0"/>
          </a:p>
        </p:txBody>
      </p:sp>
      <p:sp>
        <p:nvSpPr>
          <p:cNvPr id="4" name="Slide Number Placeholder 3"/>
          <p:cNvSpPr>
            <a:spLocks noGrp="1"/>
          </p:cNvSpPr>
          <p:nvPr>
            <p:ph type="sldNum" sz="quarter" idx="5"/>
          </p:nvPr>
        </p:nvSpPr>
        <p:spPr/>
        <p:txBody>
          <a:bodyPr/>
          <a:lstStyle/>
          <a:p>
            <a:fld id="{EBC197E5-C1F5-418B-9155-27C09279AF63}" type="slidenum">
              <a:rPr lang="en-ID" smtClean="0"/>
              <a:t>7</a:t>
            </a:fld>
            <a:endParaRPr lang="en-ID"/>
          </a:p>
        </p:txBody>
      </p:sp>
    </p:spTree>
    <p:extLst>
      <p:ext uri="{BB962C8B-B14F-4D97-AF65-F5344CB8AC3E}">
        <p14:creationId xmlns:p14="http://schemas.microsoft.com/office/powerpoint/2010/main" val="290902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BC197E5-C1F5-418B-9155-27C09279AF63}" type="slidenum">
              <a:rPr lang="en-ID" smtClean="0"/>
              <a:t>13</a:t>
            </a:fld>
            <a:endParaRPr lang="en-ID"/>
          </a:p>
        </p:txBody>
      </p:sp>
    </p:spTree>
    <p:extLst>
      <p:ext uri="{BB962C8B-B14F-4D97-AF65-F5344CB8AC3E}">
        <p14:creationId xmlns:p14="http://schemas.microsoft.com/office/powerpoint/2010/main" val="3423074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222846" y="1295400"/>
            <a:ext cx="7525618" cy="7920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19/12/2019</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199" y="2087488"/>
            <a:ext cx="7529265" cy="43819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19/12/2019</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kaggle.com/jojoker/singapore-airbnb"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www.kaggle.com/jojoker/singapore-airbn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3771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Course		: COMP6577 – Machine Learning</a:t>
            </a:r>
          </a:p>
          <a:p>
            <a:pPr>
              <a:spcBef>
                <a:spcPct val="20000"/>
              </a:spcBef>
              <a:tabLst>
                <a:tab pos="1320800" algn="l"/>
                <a:tab pos="2054225" algn="l"/>
              </a:tabLst>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Effective Period	: February 2020</a:t>
            </a:r>
          </a:p>
        </p:txBody>
      </p:sp>
      <p:sp>
        <p:nvSpPr>
          <p:cNvPr id="8" name="Rectangle 6"/>
          <p:cNvSpPr>
            <a:spLocks noGrp="1" noChangeArrowheads="1"/>
          </p:cNvSpPr>
          <p:nvPr>
            <p:ph type="ctrTitle"/>
          </p:nvPr>
        </p:nvSpPr>
        <p:spPr>
          <a:xfrm>
            <a:off x="1676400" y="3352800"/>
            <a:ext cx="7467600" cy="2384425"/>
          </a:xfrm>
          <a:noFill/>
        </p:spPr>
        <p:txBody>
          <a:bodyPr>
            <a:normAutofit fontScale="90000"/>
          </a:bodyPr>
          <a:lstStyle/>
          <a:p>
            <a:pPr eaLnBrk="1" hangingPunct="1"/>
            <a:r>
              <a:rPr lang="en-AU" sz="4000" dirty="0">
                <a:latin typeface="Tahoma" panose="020B0604030504040204" pitchFamily="34" charset="0"/>
                <a:ea typeface="Tahoma" panose="020B0604030504040204" pitchFamily="34" charset="0"/>
                <a:cs typeface="Tahoma" panose="020B0604030504040204" pitchFamily="34" charset="0"/>
              </a:rPr>
              <a:t>Introduction to Machine Learning 1</a:t>
            </a: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Session  </a:t>
            </a:r>
            <a:r>
              <a:rPr lang="en-US" sz="2800" dirty="0">
                <a:latin typeface="Tahoma" panose="020B0604030504040204" pitchFamily="34" charset="0"/>
                <a:ea typeface="Tahoma" panose="020B0604030504040204" pitchFamily="34" charset="0"/>
                <a:cs typeface="Tahoma" panose="020B0604030504040204" pitchFamily="34" charset="0"/>
              </a:rPr>
              <a:t>01 &amp; 02</a:t>
            </a:r>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02A9-AFDA-423F-B960-F91316FC3A33}"/>
              </a:ext>
            </a:extLst>
          </p:cNvPr>
          <p:cNvSpPr>
            <a:spLocks noGrp="1"/>
          </p:cNvSpPr>
          <p:nvPr>
            <p:ph type="title"/>
          </p:nvPr>
        </p:nvSpPr>
        <p:spPr/>
        <p:txBody>
          <a:bodyPr/>
          <a:lstStyle/>
          <a:p>
            <a:r>
              <a:rPr lang="en-ID" dirty="0"/>
              <a:t>Machine Learning Area</a:t>
            </a:r>
          </a:p>
        </p:txBody>
      </p:sp>
      <p:sp>
        <p:nvSpPr>
          <p:cNvPr id="3" name="Content Placeholder 2">
            <a:extLst>
              <a:ext uri="{FF2B5EF4-FFF2-40B4-BE49-F238E27FC236}">
                <a16:creationId xmlns:a16="http://schemas.microsoft.com/office/drawing/2014/main" id="{953A6E56-DEDB-4111-9FAB-545CC7FD7E82}"/>
              </a:ext>
            </a:extLst>
          </p:cNvPr>
          <p:cNvSpPr>
            <a:spLocks noGrp="1"/>
          </p:cNvSpPr>
          <p:nvPr>
            <p:ph idx="1"/>
          </p:nvPr>
        </p:nvSpPr>
        <p:spPr>
          <a:xfrm>
            <a:off x="1219199" y="2175584"/>
            <a:ext cx="7529265" cy="4293839"/>
          </a:xfrm>
        </p:spPr>
        <p:txBody>
          <a:bodyPr>
            <a:normAutofit fontScale="92500" lnSpcReduction="10000"/>
          </a:bodyPr>
          <a:lstStyle/>
          <a:p>
            <a:r>
              <a:rPr lang="en-ID" b="1" dirty="0"/>
              <a:t>Application cannot program by hand</a:t>
            </a:r>
          </a:p>
          <a:p>
            <a:pPr lvl="1"/>
            <a:r>
              <a:rPr lang="en-US" dirty="0"/>
              <a:t>Problems that either are too complex for traditional approaches or have no known algorithm</a:t>
            </a:r>
            <a:endParaRPr lang="en-ID" dirty="0"/>
          </a:p>
          <a:p>
            <a:pPr lvl="1"/>
            <a:r>
              <a:rPr lang="en-ID" dirty="0"/>
              <a:t>E.g. Autonomous helicopter, handwriting recognition, speech recognition, most of Natural Language Processing (NLP), Computer Vision </a:t>
            </a:r>
          </a:p>
          <a:p>
            <a:r>
              <a:rPr lang="en-ID" b="1" dirty="0"/>
              <a:t>Data Mining</a:t>
            </a:r>
          </a:p>
          <a:p>
            <a:pPr lvl="1"/>
            <a:r>
              <a:rPr lang="en-US" dirty="0"/>
              <a:t>Applying ML techniques to dig into large amounts of data can help discover patterns that were not immediately apparent. </a:t>
            </a:r>
            <a:endParaRPr lang="en-ID" dirty="0"/>
          </a:p>
          <a:p>
            <a:pPr lvl="1"/>
            <a:r>
              <a:rPr lang="en-ID" dirty="0"/>
              <a:t>Large datasets from growth of automation/web</a:t>
            </a:r>
          </a:p>
          <a:p>
            <a:pPr lvl="1"/>
            <a:r>
              <a:rPr lang="en-ID" dirty="0"/>
              <a:t>E.g. web click data, medical records, biology, engineering</a:t>
            </a:r>
          </a:p>
          <a:p>
            <a:r>
              <a:rPr lang="en-ID" b="1" dirty="0"/>
              <a:t>Self-customizing program</a:t>
            </a:r>
          </a:p>
          <a:p>
            <a:pPr lvl="1"/>
            <a:r>
              <a:rPr lang="en-ID" dirty="0"/>
              <a:t>E.g. Amazon, Netflix product recommendations</a:t>
            </a:r>
          </a:p>
          <a:p>
            <a:r>
              <a:rPr lang="en-ID" b="1" dirty="0"/>
              <a:t>Understanding human learning (brain, real AI)</a:t>
            </a:r>
          </a:p>
          <a:p>
            <a:endParaRPr lang="en-ID" dirty="0"/>
          </a:p>
        </p:txBody>
      </p:sp>
    </p:spTree>
    <p:extLst>
      <p:ext uri="{BB962C8B-B14F-4D97-AF65-F5344CB8AC3E}">
        <p14:creationId xmlns:p14="http://schemas.microsoft.com/office/powerpoint/2010/main" val="2802290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732BB-25DD-4E24-B7AE-76E921082585}"/>
              </a:ext>
            </a:extLst>
          </p:cNvPr>
          <p:cNvSpPr>
            <a:spLocks noGrp="1"/>
          </p:cNvSpPr>
          <p:nvPr>
            <p:ph type="title"/>
          </p:nvPr>
        </p:nvSpPr>
        <p:spPr/>
        <p:txBody>
          <a:bodyPr/>
          <a:lstStyle/>
          <a:p>
            <a:r>
              <a:rPr lang="en-ID" dirty="0"/>
              <a:t>Machine Learning helps humans learn</a:t>
            </a:r>
          </a:p>
        </p:txBody>
      </p:sp>
      <p:pic>
        <p:nvPicPr>
          <p:cNvPr id="4" name="Content Placeholder 3">
            <a:extLst>
              <a:ext uri="{FF2B5EF4-FFF2-40B4-BE49-F238E27FC236}">
                <a16:creationId xmlns:a16="http://schemas.microsoft.com/office/drawing/2014/main" id="{F7249C65-495F-4A63-AD64-E0C48DD31AF6}"/>
              </a:ext>
            </a:extLst>
          </p:cNvPr>
          <p:cNvPicPr>
            <a:picLocks noGrp="1" noChangeAspect="1"/>
          </p:cNvPicPr>
          <p:nvPr>
            <p:ph idx="1"/>
          </p:nvPr>
        </p:nvPicPr>
        <p:blipFill>
          <a:blip r:embed="rId2"/>
          <a:stretch>
            <a:fillRect/>
          </a:stretch>
        </p:blipFill>
        <p:spPr>
          <a:xfrm>
            <a:off x="1316831" y="2087563"/>
            <a:ext cx="7334250" cy="4381500"/>
          </a:xfrm>
          <a:prstGeom prst="rect">
            <a:avLst/>
          </a:prstGeom>
        </p:spPr>
      </p:pic>
    </p:spTree>
    <p:extLst>
      <p:ext uri="{BB962C8B-B14F-4D97-AF65-F5344CB8AC3E}">
        <p14:creationId xmlns:p14="http://schemas.microsoft.com/office/powerpoint/2010/main" val="3961302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6AC5-771B-4A7D-A742-2AEC0B9E4262}"/>
              </a:ext>
            </a:extLst>
          </p:cNvPr>
          <p:cNvSpPr>
            <a:spLocks noGrp="1"/>
          </p:cNvSpPr>
          <p:nvPr>
            <p:ph type="title"/>
          </p:nvPr>
        </p:nvSpPr>
        <p:spPr/>
        <p:txBody>
          <a:bodyPr/>
          <a:lstStyle/>
          <a:p>
            <a:r>
              <a:rPr lang="en-US" dirty="0"/>
              <a:t>When use machine learning?</a:t>
            </a:r>
            <a:endParaRPr lang="en-ID" dirty="0"/>
          </a:p>
        </p:txBody>
      </p:sp>
      <p:sp>
        <p:nvSpPr>
          <p:cNvPr id="3" name="Content Placeholder 2">
            <a:extLst>
              <a:ext uri="{FF2B5EF4-FFF2-40B4-BE49-F238E27FC236}">
                <a16:creationId xmlns:a16="http://schemas.microsoft.com/office/drawing/2014/main" id="{0E7417CF-5573-4589-9F05-236B5E6B29B5}"/>
              </a:ext>
            </a:extLst>
          </p:cNvPr>
          <p:cNvSpPr>
            <a:spLocks noGrp="1"/>
          </p:cNvSpPr>
          <p:nvPr>
            <p:ph idx="1"/>
          </p:nvPr>
        </p:nvSpPr>
        <p:spPr/>
        <p:txBody>
          <a:bodyPr/>
          <a:lstStyle/>
          <a:p>
            <a:r>
              <a:rPr lang="en-US" dirty="0"/>
              <a:t>Problems for which existing solutions require a lot of hand-tuning or long lists of rules: one Machine Learning algorithm can often simplify code and perform better. </a:t>
            </a:r>
          </a:p>
          <a:p>
            <a:r>
              <a:rPr lang="en-US" dirty="0"/>
              <a:t>Complex problems for which there is no good solution at all using a traditional approach: the best Machine Learning techniques can find a solution</a:t>
            </a:r>
            <a:r>
              <a:rPr lang="en-ID" dirty="0"/>
              <a:t>.</a:t>
            </a:r>
          </a:p>
          <a:p>
            <a:r>
              <a:rPr lang="en-US" dirty="0"/>
              <a:t>Fluctuating environments: a Machine Learning system can adapt to new data.</a:t>
            </a:r>
          </a:p>
          <a:p>
            <a:r>
              <a:rPr lang="en-US" dirty="0"/>
              <a:t>Getting insights about complex problems and large amounts of data.</a:t>
            </a:r>
          </a:p>
        </p:txBody>
      </p:sp>
    </p:spTree>
    <p:extLst>
      <p:ext uri="{BB962C8B-B14F-4D97-AF65-F5344CB8AC3E}">
        <p14:creationId xmlns:p14="http://schemas.microsoft.com/office/powerpoint/2010/main" val="303910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FA717-757F-4931-A0B2-854F2A2A1634}"/>
              </a:ext>
            </a:extLst>
          </p:cNvPr>
          <p:cNvSpPr>
            <a:spLocks noGrp="1"/>
          </p:cNvSpPr>
          <p:nvPr>
            <p:ph type="title"/>
          </p:nvPr>
        </p:nvSpPr>
        <p:spPr/>
        <p:txBody>
          <a:bodyPr/>
          <a:lstStyle/>
          <a:p>
            <a:r>
              <a:rPr lang="en-US" dirty="0"/>
              <a:t>Types of Machine Learning Systems</a:t>
            </a:r>
            <a:endParaRPr lang="en-ID" dirty="0"/>
          </a:p>
        </p:txBody>
      </p:sp>
      <p:sp>
        <p:nvSpPr>
          <p:cNvPr id="3" name="Content Placeholder 2">
            <a:extLst>
              <a:ext uri="{FF2B5EF4-FFF2-40B4-BE49-F238E27FC236}">
                <a16:creationId xmlns:a16="http://schemas.microsoft.com/office/drawing/2014/main" id="{03188DB8-4905-4B8C-A318-B78FD23703AF}"/>
              </a:ext>
            </a:extLst>
          </p:cNvPr>
          <p:cNvSpPr>
            <a:spLocks noGrp="1"/>
          </p:cNvSpPr>
          <p:nvPr>
            <p:ph idx="1"/>
          </p:nvPr>
        </p:nvSpPr>
        <p:spPr>
          <a:xfrm>
            <a:off x="1219199" y="2087488"/>
            <a:ext cx="7529265" cy="4618112"/>
          </a:xfrm>
        </p:spPr>
        <p:txBody>
          <a:bodyPr>
            <a:normAutofit lnSpcReduction="10000"/>
          </a:bodyPr>
          <a:lstStyle/>
          <a:p>
            <a:r>
              <a:rPr lang="en-US" dirty="0"/>
              <a:t>There are so many different types of Machine Learning systems that it is useful to classify them in broad categories based on:</a:t>
            </a:r>
          </a:p>
          <a:p>
            <a:pPr marL="857250" lvl="1" indent="-457200">
              <a:buFont typeface="+mj-lt"/>
              <a:buAutoNum type="arabicPeriod"/>
            </a:pPr>
            <a:r>
              <a:rPr lang="en-US" dirty="0"/>
              <a:t>Whether or not they are trained with human supervision (supervised, unsupervised, </a:t>
            </a:r>
            <a:r>
              <a:rPr lang="en-US" dirty="0" err="1"/>
              <a:t>semisupervised</a:t>
            </a:r>
            <a:r>
              <a:rPr lang="en-US" dirty="0"/>
              <a:t>, and Reinforcement Learning)</a:t>
            </a:r>
          </a:p>
          <a:p>
            <a:pPr marL="857250" lvl="1" indent="-457200">
              <a:buFont typeface="+mj-lt"/>
              <a:buAutoNum type="arabicPeriod"/>
            </a:pPr>
            <a:r>
              <a:rPr lang="en-US" dirty="0"/>
              <a:t>Whether or not they can learn incrementally on the fly (online versus batch learning)</a:t>
            </a:r>
          </a:p>
          <a:p>
            <a:pPr marL="857250" lvl="1" indent="-457200">
              <a:buFont typeface="+mj-lt"/>
              <a:buAutoNum type="arabicPeriod"/>
            </a:pPr>
            <a:r>
              <a:rPr lang="en-US" dirty="0"/>
              <a:t>Whether they work by simply comparing new data points to known data points, or instead detect patterns in the training data and build a predictive model, much like scientists do (instance-based versus model-based learning) </a:t>
            </a:r>
          </a:p>
          <a:p>
            <a:pPr marL="857250" lvl="1" indent="-457200">
              <a:buFont typeface="+mj-lt"/>
              <a:buAutoNum type="arabicPeriod"/>
            </a:pPr>
            <a:endParaRPr lang="en-US" dirty="0"/>
          </a:p>
          <a:p>
            <a:pPr marL="0" indent="0">
              <a:buNone/>
            </a:pPr>
            <a:r>
              <a:rPr lang="en-US" sz="1700" u="sng" dirty="0"/>
              <a:t>These criteria are not exclusive; you can combine them in any way you like</a:t>
            </a:r>
            <a:endParaRPr lang="en-ID" sz="1700" u="sng" dirty="0"/>
          </a:p>
        </p:txBody>
      </p:sp>
    </p:spTree>
    <p:extLst>
      <p:ext uri="{BB962C8B-B14F-4D97-AF65-F5344CB8AC3E}">
        <p14:creationId xmlns:p14="http://schemas.microsoft.com/office/powerpoint/2010/main" val="3947698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5566-ED41-4C7D-926E-A293F73CA6B8}"/>
              </a:ext>
            </a:extLst>
          </p:cNvPr>
          <p:cNvSpPr>
            <a:spLocks noGrp="1"/>
          </p:cNvSpPr>
          <p:nvPr>
            <p:ph type="title"/>
          </p:nvPr>
        </p:nvSpPr>
        <p:spPr/>
        <p:txBody>
          <a:bodyPr/>
          <a:lstStyle/>
          <a:p>
            <a:r>
              <a:rPr lang="en-ID" dirty="0"/>
              <a:t>Supervised Vs Unsupervised Learning</a:t>
            </a:r>
          </a:p>
        </p:txBody>
      </p:sp>
      <p:pic>
        <p:nvPicPr>
          <p:cNvPr id="5" name="Content Placeholder 4">
            <a:extLst>
              <a:ext uri="{FF2B5EF4-FFF2-40B4-BE49-F238E27FC236}">
                <a16:creationId xmlns:a16="http://schemas.microsoft.com/office/drawing/2014/main" id="{C685F9D9-901D-401E-9018-48944BDF7223}"/>
              </a:ext>
            </a:extLst>
          </p:cNvPr>
          <p:cNvPicPr>
            <a:picLocks noGrp="1" noChangeAspect="1"/>
          </p:cNvPicPr>
          <p:nvPr>
            <p:ph idx="1"/>
          </p:nvPr>
        </p:nvPicPr>
        <p:blipFill>
          <a:blip r:embed="rId2"/>
          <a:stretch>
            <a:fillRect/>
          </a:stretch>
        </p:blipFill>
        <p:spPr>
          <a:xfrm>
            <a:off x="5112038" y="2667000"/>
            <a:ext cx="3478619" cy="3062967"/>
          </a:xfrm>
          <a:prstGeom prst="rect">
            <a:avLst/>
          </a:prstGeom>
        </p:spPr>
      </p:pic>
      <p:pic>
        <p:nvPicPr>
          <p:cNvPr id="4" name="Content Placeholder 3">
            <a:extLst>
              <a:ext uri="{FF2B5EF4-FFF2-40B4-BE49-F238E27FC236}">
                <a16:creationId xmlns:a16="http://schemas.microsoft.com/office/drawing/2014/main" id="{6AB24CD5-C5E9-48F4-A16D-0993917B4683}"/>
              </a:ext>
            </a:extLst>
          </p:cNvPr>
          <p:cNvPicPr>
            <a:picLocks noChangeAspect="1"/>
          </p:cNvPicPr>
          <p:nvPr/>
        </p:nvPicPr>
        <p:blipFill>
          <a:blip r:embed="rId3"/>
          <a:stretch>
            <a:fillRect/>
          </a:stretch>
        </p:blipFill>
        <p:spPr>
          <a:xfrm>
            <a:off x="1250767" y="2667000"/>
            <a:ext cx="3637577" cy="3062967"/>
          </a:xfrm>
          <a:prstGeom prst="rect">
            <a:avLst/>
          </a:prstGeom>
        </p:spPr>
      </p:pic>
      <p:sp>
        <p:nvSpPr>
          <p:cNvPr id="6" name="TextBox 5">
            <a:extLst>
              <a:ext uri="{FF2B5EF4-FFF2-40B4-BE49-F238E27FC236}">
                <a16:creationId xmlns:a16="http://schemas.microsoft.com/office/drawing/2014/main" id="{B229DF56-6A4E-4AC1-8DCB-5D4BBBCCB21C}"/>
              </a:ext>
            </a:extLst>
          </p:cNvPr>
          <p:cNvSpPr txBox="1"/>
          <p:nvPr/>
        </p:nvSpPr>
        <p:spPr>
          <a:xfrm>
            <a:off x="2133600" y="5791200"/>
            <a:ext cx="2078326" cy="369332"/>
          </a:xfrm>
          <a:prstGeom prst="rect">
            <a:avLst/>
          </a:prstGeom>
          <a:noFill/>
        </p:spPr>
        <p:txBody>
          <a:bodyPr wrap="none" rtlCol="0">
            <a:spAutoFit/>
          </a:bodyPr>
          <a:lstStyle/>
          <a:p>
            <a:r>
              <a:rPr lang="en-ID" dirty="0"/>
              <a:t>Supervised Learning</a:t>
            </a:r>
          </a:p>
        </p:txBody>
      </p:sp>
      <p:sp>
        <p:nvSpPr>
          <p:cNvPr id="7" name="TextBox 6">
            <a:extLst>
              <a:ext uri="{FF2B5EF4-FFF2-40B4-BE49-F238E27FC236}">
                <a16:creationId xmlns:a16="http://schemas.microsoft.com/office/drawing/2014/main" id="{B0CBFF09-630F-4D88-B1D6-94CC475CF2E4}"/>
              </a:ext>
            </a:extLst>
          </p:cNvPr>
          <p:cNvSpPr txBox="1"/>
          <p:nvPr/>
        </p:nvSpPr>
        <p:spPr>
          <a:xfrm>
            <a:off x="5867400" y="5806016"/>
            <a:ext cx="2331600" cy="369332"/>
          </a:xfrm>
          <a:prstGeom prst="rect">
            <a:avLst/>
          </a:prstGeom>
          <a:noFill/>
        </p:spPr>
        <p:txBody>
          <a:bodyPr wrap="none" rtlCol="0">
            <a:spAutoFit/>
          </a:bodyPr>
          <a:lstStyle/>
          <a:p>
            <a:r>
              <a:rPr lang="en-ID" dirty="0"/>
              <a:t>Unsupervised Learning</a:t>
            </a:r>
          </a:p>
        </p:txBody>
      </p:sp>
    </p:spTree>
    <p:extLst>
      <p:ext uri="{BB962C8B-B14F-4D97-AF65-F5344CB8AC3E}">
        <p14:creationId xmlns:p14="http://schemas.microsoft.com/office/powerpoint/2010/main" val="1310174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0E4EB-48B6-4F5A-9617-CABEE75E3C3C}"/>
              </a:ext>
            </a:extLst>
          </p:cNvPr>
          <p:cNvSpPr>
            <a:spLocks noGrp="1"/>
          </p:cNvSpPr>
          <p:nvPr>
            <p:ph type="title"/>
          </p:nvPr>
        </p:nvSpPr>
        <p:spPr/>
        <p:txBody>
          <a:bodyPr/>
          <a:lstStyle/>
          <a:p>
            <a:r>
              <a:rPr lang="en-ID" dirty="0"/>
              <a:t>Supervised Learning</a:t>
            </a:r>
          </a:p>
        </p:txBody>
      </p:sp>
      <p:sp>
        <p:nvSpPr>
          <p:cNvPr id="3" name="Content Placeholder 2">
            <a:extLst>
              <a:ext uri="{FF2B5EF4-FFF2-40B4-BE49-F238E27FC236}">
                <a16:creationId xmlns:a16="http://schemas.microsoft.com/office/drawing/2014/main" id="{AD41DF1F-0E45-4B30-B5B2-76C9C46BDA79}"/>
              </a:ext>
            </a:extLst>
          </p:cNvPr>
          <p:cNvSpPr>
            <a:spLocks noGrp="1"/>
          </p:cNvSpPr>
          <p:nvPr>
            <p:ph idx="1"/>
          </p:nvPr>
        </p:nvSpPr>
        <p:spPr/>
        <p:txBody>
          <a:bodyPr>
            <a:normAutofit lnSpcReduction="10000"/>
          </a:bodyPr>
          <a:lstStyle/>
          <a:p>
            <a:r>
              <a:rPr lang="en-US" dirty="0"/>
              <a:t>In supervised learning, the training data you feed to the algorithm includes the desired solutions, called labels.</a:t>
            </a:r>
          </a:p>
          <a:p>
            <a:r>
              <a:rPr lang="en-US" dirty="0"/>
              <a:t>A typical supervised learning task is classification. The spam filter is a good example of this.</a:t>
            </a:r>
          </a:p>
          <a:p>
            <a:r>
              <a:rPr lang="en-US" dirty="0"/>
              <a:t>Another typical task is to predict a target numeric value, such as the price of a car, given a set of features (mileage, age, brand, etc.) called predictors. This sort of task is called regression .</a:t>
            </a:r>
          </a:p>
          <a:p>
            <a:r>
              <a:rPr lang="en-US" dirty="0"/>
              <a:t>Note that some regression algorithms can be used for classification as well, and vice versa.</a:t>
            </a:r>
          </a:p>
          <a:p>
            <a:r>
              <a:rPr lang="en-US" dirty="0"/>
              <a:t>Here are some of supervised learning algorithms:</a:t>
            </a:r>
          </a:p>
          <a:p>
            <a:pPr lvl="1"/>
            <a:r>
              <a:rPr lang="en-US" dirty="0"/>
              <a:t>k-Nearest Neighbors, Linear Regression, Logistic Regression, Support Vector Machines (SVMs), Decision </a:t>
            </a:r>
            <a:r>
              <a:rPr lang="en-US" dirty="0" err="1"/>
              <a:t>Trees,and</a:t>
            </a:r>
            <a:r>
              <a:rPr lang="en-US" dirty="0"/>
              <a:t> Random Forests, Neural networks</a:t>
            </a:r>
          </a:p>
        </p:txBody>
      </p:sp>
    </p:spTree>
    <p:extLst>
      <p:ext uri="{BB962C8B-B14F-4D97-AF65-F5344CB8AC3E}">
        <p14:creationId xmlns:p14="http://schemas.microsoft.com/office/powerpoint/2010/main" val="1614200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5DD4-C982-43AF-8DED-B24117B2FDA5}"/>
              </a:ext>
            </a:extLst>
          </p:cNvPr>
          <p:cNvSpPr>
            <a:spLocks noGrp="1"/>
          </p:cNvSpPr>
          <p:nvPr>
            <p:ph type="title"/>
          </p:nvPr>
        </p:nvSpPr>
        <p:spPr/>
        <p:txBody>
          <a:bodyPr/>
          <a:lstStyle/>
          <a:p>
            <a:r>
              <a:rPr lang="en-ID" dirty="0"/>
              <a:t>Unsupervised Learning</a:t>
            </a:r>
          </a:p>
        </p:txBody>
      </p:sp>
      <p:sp>
        <p:nvSpPr>
          <p:cNvPr id="3" name="Content Placeholder 2">
            <a:extLst>
              <a:ext uri="{FF2B5EF4-FFF2-40B4-BE49-F238E27FC236}">
                <a16:creationId xmlns:a16="http://schemas.microsoft.com/office/drawing/2014/main" id="{2065F253-A4E2-49BB-9CEE-42B449403592}"/>
              </a:ext>
            </a:extLst>
          </p:cNvPr>
          <p:cNvSpPr>
            <a:spLocks noGrp="1"/>
          </p:cNvSpPr>
          <p:nvPr>
            <p:ph idx="1"/>
          </p:nvPr>
        </p:nvSpPr>
        <p:spPr/>
        <p:txBody>
          <a:bodyPr>
            <a:normAutofit fontScale="92500" lnSpcReduction="20000"/>
          </a:bodyPr>
          <a:lstStyle/>
          <a:p>
            <a:r>
              <a:rPr lang="en-US" dirty="0"/>
              <a:t>In unsupervised learning, the training data is unlabeled. The system tries to learn without a teacher.</a:t>
            </a:r>
          </a:p>
          <a:p>
            <a:r>
              <a:rPr lang="en-US" dirty="0"/>
              <a:t>Here are some of unsupervised learning algorithms:</a:t>
            </a:r>
          </a:p>
          <a:p>
            <a:pPr marL="914400" lvl="1" indent="-457200">
              <a:buFont typeface="+mj-lt"/>
              <a:buAutoNum type="arabicPeriod"/>
            </a:pPr>
            <a:r>
              <a:rPr lang="en-ID" dirty="0"/>
              <a:t>Clustering </a:t>
            </a:r>
          </a:p>
          <a:p>
            <a:pPr lvl="2"/>
            <a:r>
              <a:rPr lang="en-ID" dirty="0"/>
              <a:t>k-Means </a:t>
            </a:r>
          </a:p>
          <a:p>
            <a:pPr lvl="2"/>
            <a:r>
              <a:rPr lang="en-ID" dirty="0"/>
              <a:t>Hierarchical Cluster Analysis (HCA) </a:t>
            </a:r>
          </a:p>
          <a:p>
            <a:pPr lvl="2"/>
            <a:r>
              <a:rPr lang="en-ID" dirty="0"/>
              <a:t>Expectation Maximization </a:t>
            </a:r>
          </a:p>
          <a:p>
            <a:pPr marL="914400" lvl="1" indent="-457200">
              <a:buFont typeface="+mj-lt"/>
              <a:buAutoNum type="arabicPeriod"/>
            </a:pPr>
            <a:r>
              <a:rPr lang="en-ID" dirty="0"/>
              <a:t>Visualization and dimensionality reduction </a:t>
            </a:r>
          </a:p>
          <a:p>
            <a:pPr lvl="2"/>
            <a:r>
              <a:rPr lang="en-ID" dirty="0"/>
              <a:t>Principal Component Analysis (PCA) </a:t>
            </a:r>
          </a:p>
          <a:p>
            <a:pPr lvl="2"/>
            <a:r>
              <a:rPr lang="en-ID" dirty="0"/>
              <a:t>Kernel PCA </a:t>
            </a:r>
          </a:p>
          <a:p>
            <a:pPr lvl="2"/>
            <a:r>
              <a:rPr lang="en-ID" dirty="0"/>
              <a:t>Locally-Linear Embedding (LLE) </a:t>
            </a:r>
          </a:p>
          <a:p>
            <a:pPr lvl="2"/>
            <a:r>
              <a:rPr lang="en-ID" dirty="0"/>
              <a:t>t-distributed Stochastic </a:t>
            </a:r>
            <a:r>
              <a:rPr lang="en-ID" dirty="0" err="1"/>
              <a:t>Neighbor</a:t>
            </a:r>
            <a:r>
              <a:rPr lang="en-ID" dirty="0"/>
              <a:t> Embedding (t-SNE) 	</a:t>
            </a:r>
          </a:p>
          <a:p>
            <a:pPr marL="914400" lvl="1" indent="-457200">
              <a:buFont typeface="+mj-lt"/>
              <a:buAutoNum type="arabicPeriod"/>
            </a:pPr>
            <a:r>
              <a:rPr lang="en-ID" dirty="0"/>
              <a:t>Association rule learning </a:t>
            </a:r>
          </a:p>
          <a:p>
            <a:pPr lvl="2"/>
            <a:r>
              <a:rPr lang="en-ID" dirty="0" err="1"/>
              <a:t>Apriori</a:t>
            </a:r>
            <a:r>
              <a:rPr lang="en-ID" dirty="0"/>
              <a:t> </a:t>
            </a:r>
          </a:p>
          <a:p>
            <a:pPr lvl="2"/>
            <a:r>
              <a:rPr lang="en-ID" dirty="0"/>
              <a:t>Eclat</a:t>
            </a:r>
            <a:endParaRPr lang="en-US" dirty="0"/>
          </a:p>
          <a:p>
            <a:pPr lvl="1"/>
            <a:endParaRPr lang="en-ID" dirty="0"/>
          </a:p>
        </p:txBody>
      </p:sp>
    </p:spTree>
    <p:extLst>
      <p:ext uri="{BB962C8B-B14F-4D97-AF65-F5344CB8AC3E}">
        <p14:creationId xmlns:p14="http://schemas.microsoft.com/office/powerpoint/2010/main" val="3837066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FDB36-9690-4229-AA5C-CC806F184FA4}"/>
              </a:ext>
            </a:extLst>
          </p:cNvPr>
          <p:cNvSpPr>
            <a:spLocks noGrp="1"/>
          </p:cNvSpPr>
          <p:nvPr>
            <p:ph type="title"/>
          </p:nvPr>
        </p:nvSpPr>
        <p:spPr/>
        <p:txBody>
          <a:bodyPr/>
          <a:lstStyle/>
          <a:p>
            <a:r>
              <a:rPr lang="en-ID" dirty="0"/>
              <a:t>1. Clustering</a:t>
            </a:r>
          </a:p>
        </p:txBody>
      </p:sp>
      <p:sp>
        <p:nvSpPr>
          <p:cNvPr id="3" name="Content Placeholder 2">
            <a:extLst>
              <a:ext uri="{FF2B5EF4-FFF2-40B4-BE49-F238E27FC236}">
                <a16:creationId xmlns:a16="http://schemas.microsoft.com/office/drawing/2014/main" id="{AC671468-0106-4018-92E7-98CB54F4ED64}"/>
              </a:ext>
            </a:extLst>
          </p:cNvPr>
          <p:cNvSpPr>
            <a:spLocks noGrp="1"/>
          </p:cNvSpPr>
          <p:nvPr>
            <p:ph idx="1"/>
          </p:nvPr>
        </p:nvSpPr>
        <p:spPr>
          <a:xfrm>
            <a:off x="1219199" y="2087488"/>
            <a:ext cx="7529265" cy="4381935"/>
          </a:xfrm>
        </p:spPr>
        <p:txBody>
          <a:bodyPr>
            <a:normAutofit/>
          </a:bodyPr>
          <a:lstStyle/>
          <a:p>
            <a:r>
              <a:rPr lang="en-US" sz="1800" dirty="0"/>
              <a:t>Let say you have a lot of data about your blog’s visitors. You may want to run a clustering algorithm to try to detect groups of similar visitors. It might notice that 40% of your visitors are males who love comic books and generally read your blog in the evening, while 20% are young sci-fi lovers who visit during the weekends, and so on. </a:t>
            </a:r>
          </a:p>
          <a:p>
            <a:r>
              <a:rPr lang="en-US" sz="1800" dirty="0"/>
              <a:t>If you use a hierarchical clustering algorithm, it may also subdivide each group into smaller groups. This may help you target your posts for each group</a:t>
            </a:r>
            <a:endParaRPr lang="en-ID" sz="1800" dirty="0"/>
          </a:p>
        </p:txBody>
      </p:sp>
      <p:pic>
        <p:nvPicPr>
          <p:cNvPr id="4" name="Picture 3">
            <a:extLst>
              <a:ext uri="{FF2B5EF4-FFF2-40B4-BE49-F238E27FC236}">
                <a16:creationId xmlns:a16="http://schemas.microsoft.com/office/drawing/2014/main" id="{9850F8BD-67E7-48CC-A01D-2A13927924D4}"/>
              </a:ext>
            </a:extLst>
          </p:cNvPr>
          <p:cNvPicPr>
            <a:picLocks noChangeAspect="1"/>
          </p:cNvPicPr>
          <p:nvPr/>
        </p:nvPicPr>
        <p:blipFill>
          <a:blip r:embed="rId2"/>
          <a:stretch>
            <a:fillRect/>
          </a:stretch>
        </p:blipFill>
        <p:spPr>
          <a:xfrm>
            <a:off x="3581401" y="4343400"/>
            <a:ext cx="4343400" cy="2184969"/>
          </a:xfrm>
          <a:prstGeom prst="rect">
            <a:avLst/>
          </a:prstGeom>
        </p:spPr>
      </p:pic>
    </p:spTree>
    <p:extLst>
      <p:ext uri="{BB962C8B-B14F-4D97-AF65-F5344CB8AC3E}">
        <p14:creationId xmlns:p14="http://schemas.microsoft.com/office/powerpoint/2010/main" val="2674701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85D3-AD50-4F4D-870D-D81A18525DE7}"/>
              </a:ext>
            </a:extLst>
          </p:cNvPr>
          <p:cNvSpPr>
            <a:spLocks noGrp="1"/>
          </p:cNvSpPr>
          <p:nvPr>
            <p:ph type="title"/>
          </p:nvPr>
        </p:nvSpPr>
        <p:spPr/>
        <p:txBody>
          <a:bodyPr>
            <a:normAutofit fontScale="90000"/>
          </a:bodyPr>
          <a:lstStyle/>
          <a:p>
            <a:r>
              <a:rPr lang="en-ID" dirty="0"/>
              <a:t>2. Visualization and dimensionality reduction</a:t>
            </a:r>
          </a:p>
        </p:txBody>
      </p:sp>
      <p:sp>
        <p:nvSpPr>
          <p:cNvPr id="3" name="Content Placeholder 2">
            <a:extLst>
              <a:ext uri="{FF2B5EF4-FFF2-40B4-BE49-F238E27FC236}">
                <a16:creationId xmlns:a16="http://schemas.microsoft.com/office/drawing/2014/main" id="{550A33EA-3865-45D6-9F62-2AB944F51F7A}"/>
              </a:ext>
            </a:extLst>
          </p:cNvPr>
          <p:cNvSpPr>
            <a:spLocks noGrp="1"/>
          </p:cNvSpPr>
          <p:nvPr>
            <p:ph idx="1"/>
          </p:nvPr>
        </p:nvSpPr>
        <p:spPr/>
        <p:txBody>
          <a:bodyPr>
            <a:normAutofit/>
          </a:bodyPr>
          <a:lstStyle/>
          <a:p>
            <a:r>
              <a:rPr lang="en-ID" sz="1800" dirty="0"/>
              <a:t>Visualization algorithms </a:t>
            </a:r>
            <a:r>
              <a:rPr lang="en-US" sz="1800" dirty="0"/>
              <a:t>output a 2D or 3D representation of your data that can easily be plotted. These algorithms try to preserve as much structure as they can (e.g., trying to keep separate clusters in the input space from overlapping in the visualization), so you can understand how the data is organized and perhaps identify unsuspected patterns. </a:t>
            </a:r>
          </a:p>
          <a:p>
            <a:r>
              <a:rPr lang="en-US" sz="1800" dirty="0"/>
              <a:t>Dimensionality reduction, in which the goal is to simplify the data without losing too much information. One way to do this is to merge several correlated features into one. For example, a car’s mileage may be very correlated with its age, so the dimensionality reduction algorithm will merge them into one feature that represents the car’s wear and tear. This is called feature extraction.</a:t>
            </a:r>
            <a:endParaRPr lang="en-ID" sz="1800" dirty="0"/>
          </a:p>
        </p:txBody>
      </p:sp>
    </p:spTree>
    <p:extLst>
      <p:ext uri="{BB962C8B-B14F-4D97-AF65-F5344CB8AC3E}">
        <p14:creationId xmlns:p14="http://schemas.microsoft.com/office/powerpoint/2010/main" val="3006578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EA79-D8A2-4375-8924-6823D2A60CB4}"/>
              </a:ext>
            </a:extLst>
          </p:cNvPr>
          <p:cNvSpPr>
            <a:spLocks noGrp="1"/>
          </p:cNvSpPr>
          <p:nvPr>
            <p:ph type="title"/>
          </p:nvPr>
        </p:nvSpPr>
        <p:spPr/>
        <p:txBody>
          <a:bodyPr/>
          <a:lstStyle/>
          <a:p>
            <a:r>
              <a:rPr lang="en-ID" dirty="0"/>
              <a:t>3. Association rule learning</a:t>
            </a:r>
          </a:p>
        </p:txBody>
      </p:sp>
      <p:sp>
        <p:nvSpPr>
          <p:cNvPr id="3" name="Content Placeholder 2">
            <a:extLst>
              <a:ext uri="{FF2B5EF4-FFF2-40B4-BE49-F238E27FC236}">
                <a16:creationId xmlns:a16="http://schemas.microsoft.com/office/drawing/2014/main" id="{DA6B01F4-31A2-4D7B-BA43-16CD32650E14}"/>
              </a:ext>
            </a:extLst>
          </p:cNvPr>
          <p:cNvSpPr>
            <a:spLocks noGrp="1"/>
          </p:cNvSpPr>
          <p:nvPr>
            <p:ph idx="1"/>
          </p:nvPr>
        </p:nvSpPr>
        <p:spPr/>
        <p:txBody>
          <a:bodyPr/>
          <a:lstStyle/>
          <a:p>
            <a:r>
              <a:rPr lang="en-US" dirty="0"/>
              <a:t>The goal is to dig into large amounts of data and discover interesting relations between attributes. For example, suppose you own a supermarket. Running an association rule on your sales logs may reveal that people who purchase barbecue sauce and potato chips also tend to buy steak. Thus, you may want to place these items close to each other. </a:t>
            </a:r>
            <a:endParaRPr lang="en-ID" dirty="0"/>
          </a:p>
        </p:txBody>
      </p:sp>
    </p:spTree>
    <p:extLst>
      <p:ext uri="{BB962C8B-B14F-4D97-AF65-F5344CB8AC3E}">
        <p14:creationId xmlns:p14="http://schemas.microsoft.com/office/powerpoint/2010/main" val="305121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3F1C-0D61-4D2A-AE66-A44AB8F933D7}"/>
              </a:ext>
            </a:extLst>
          </p:cNvPr>
          <p:cNvSpPr>
            <a:spLocks noGrp="1"/>
          </p:cNvSpPr>
          <p:nvPr>
            <p:ph type="title"/>
          </p:nvPr>
        </p:nvSpPr>
        <p:spPr/>
        <p:txBody>
          <a:bodyPr/>
          <a:lstStyle/>
          <a:p>
            <a:r>
              <a:rPr lang="en-ID" dirty="0"/>
              <a:t>Learning Outcome</a:t>
            </a:r>
          </a:p>
        </p:txBody>
      </p:sp>
      <p:sp>
        <p:nvSpPr>
          <p:cNvPr id="3" name="Content Placeholder 2">
            <a:extLst>
              <a:ext uri="{FF2B5EF4-FFF2-40B4-BE49-F238E27FC236}">
                <a16:creationId xmlns:a16="http://schemas.microsoft.com/office/drawing/2014/main" id="{32603A01-370D-40D0-943E-E2F4C055BA40}"/>
              </a:ext>
            </a:extLst>
          </p:cNvPr>
          <p:cNvSpPr>
            <a:spLocks noGrp="1"/>
          </p:cNvSpPr>
          <p:nvPr>
            <p:ph idx="1"/>
          </p:nvPr>
        </p:nvSpPr>
        <p:spPr/>
        <p:txBody>
          <a:bodyPr/>
          <a:lstStyle/>
          <a:p>
            <a:r>
              <a:rPr lang="en-ID" dirty="0"/>
              <a:t>LO1 : Student be able to </a:t>
            </a:r>
            <a:r>
              <a:rPr lang="en-US" dirty="0"/>
              <a:t>explain the fundamental of machine learning concept</a:t>
            </a:r>
            <a:endParaRPr lang="en-ID" dirty="0"/>
          </a:p>
        </p:txBody>
      </p:sp>
    </p:spTree>
    <p:extLst>
      <p:ext uri="{BB962C8B-B14F-4D97-AF65-F5344CB8AC3E}">
        <p14:creationId xmlns:p14="http://schemas.microsoft.com/office/powerpoint/2010/main" val="1095015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E08C-7423-4C24-AF2F-93707CC8081E}"/>
              </a:ext>
            </a:extLst>
          </p:cNvPr>
          <p:cNvSpPr>
            <a:spLocks noGrp="1"/>
          </p:cNvSpPr>
          <p:nvPr>
            <p:ph type="title"/>
          </p:nvPr>
        </p:nvSpPr>
        <p:spPr/>
        <p:txBody>
          <a:bodyPr/>
          <a:lstStyle/>
          <a:p>
            <a:r>
              <a:rPr lang="en-ID" dirty="0" err="1"/>
              <a:t>Semisupervised</a:t>
            </a:r>
            <a:r>
              <a:rPr lang="en-ID" dirty="0"/>
              <a:t> Learning </a:t>
            </a:r>
          </a:p>
        </p:txBody>
      </p:sp>
      <p:sp>
        <p:nvSpPr>
          <p:cNvPr id="3" name="Content Placeholder 2">
            <a:extLst>
              <a:ext uri="{FF2B5EF4-FFF2-40B4-BE49-F238E27FC236}">
                <a16:creationId xmlns:a16="http://schemas.microsoft.com/office/drawing/2014/main" id="{285E96CC-C8AA-45F8-AE5B-CCE8387B2C60}"/>
              </a:ext>
            </a:extLst>
          </p:cNvPr>
          <p:cNvSpPr>
            <a:spLocks noGrp="1"/>
          </p:cNvSpPr>
          <p:nvPr>
            <p:ph idx="1"/>
          </p:nvPr>
        </p:nvSpPr>
        <p:spPr>
          <a:xfrm>
            <a:off x="1219199" y="1969144"/>
            <a:ext cx="7529265" cy="4500279"/>
          </a:xfrm>
        </p:spPr>
        <p:txBody>
          <a:bodyPr>
            <a:normAutofit/>
          </a:bodyPr>
          <a:lstStyle/>
          <a:p>
            <a:r>
              <a:rPr lang="en-US" sz="1800" dirty="0"/>
              <a:t>Some algorithms can deal with partially labeled training data, usually a lot of unlabeled data and a little bit of labeled data. </a:t>
            </a:r>
          </a:p>
          <a:p>
            <a:r>
              <a:rPr lang="en-US" sz="1800" dirty="0"/>
              <a:t>Example: Some photo-hosting services, such as Google Photos. Once you upload all your family photos to the service, it automatically recognizes that the same person A shows up in photos 1, 5, and 11, while another person B shows up in photos 2, 5, and 7. This is the unsupervised part of the algorithm (clustering). Now all the system needs is for you to tell it who these people are. Just one label per person, 4 and it is able to name everyone in every photo, which is useful for searching photos.</a:t>
            </a:r>
            <a:endParaRPr lang="en-ID" sz="1800" dirty="0"/>
          </a:p>
        </p:txBody>
      </p:sp>
      <p:pic>
        <p:nvPicPr>
          <p:cNvPr id="4" name="Picture 3">
            <a:extLst>
              <a:ext uri="{FF2B5EF4-FFF2-40B4-BE49-F238E27FC236}">
                <a16:creationId xmlns:a16="http://schemas.microsoft.com/office/drawing/2014/main" id="{DCFA185F-6B70-4B44-9D92-FFB86B03CC24}"/>
              </a:ext>
            </a:extLst>
          </p:cNvPr>
          <p:cNvPicPr>
            <a:picLocks noChangeAspect="1"/>
          </p:cNvPicPr>
          <p:nvPr/>
        </p:nvPicPr>
        <p:blipFill>
          <a:blip r:embed="rId2"/>
          <a:stretch>
            <a:fillRect/>
          </a:stretch>
        </p:blipFill>
        <p:spPr>
          <a:xfrm>
            <a:off x="4495800" y="4578028"/>
            <a:ext cx="3962400" cy="1969144"/>
          </a:xfrm>
          <a:prstGeom prst="rect">
            <a:avLst/>
          </a:prstGeom>
        </p:spPr>
      </p:pic>
    </p:spTree>
    <p:extLst>
      <p:ext uri="{BB962C8B-B14F-4D97-AF65-F5344CB8AC3E}">
        <p14:creationId xmlns:p14="http://schemas.microsoft.com/office/powerpoint/2010/main" val="2013049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8D80-0EE1-40FF-ABD7-1760AD7D8999}"/>
              </a:ext>
            </a:extLst>
          </p:cNvPr>
          <p:cNvSpPr>
            <a:spLocks noGrp="1"/>
          </p:cNvSpPr>
          <p:nvPr>
            <p:ph type="title"/>
          </p:nvPr>
        </p:nvSpPr>
        <p:spPr/>
        <p:txBody>
          <a:bodyPr/>
          <a:lstStyle/>
          <a:p>
            <a:r>
              <a:rPr lang="en-ID" dirty="0"/>
              <a:t>Reinforcement Learning </a:t>
            </a:r>
          </a:p>
        </p:txBody>
      </p:sp>
      <p:pic>
        <p:nvPicPr>
          <p:cNvPr id="4" name="Content Placeholder 3">
            <a:extLst>
              <a:ext uri="{FF2B5EF4-FFF2-40B4-BE49-F238E27FC236}">
                <a16:creationId xmlns:a16="http://schemas.microsoft.com/office/drawing/2014/main" id="{23A2B882-028D-48FA-84A4-EE7EF88103B9}"/>
              </a:ext>
            </a:extLst>
          </p:cNvPr>
          <p:cNvPicPr>
            <a:picLocks noGrp="1" noChangeAspect="1"/>
          </p:cNvPicPr>
          <p:nvPr>
            <p:ph idx="1"/>
          </p:nvPr>
        </p:nvPicPr>
        <p:blipFill>
          <a:blip r:embed="rId2"/>
          <a:stretch>
            <a:fillRect/>
          </a:stretch>
        </p:blipFill>
        <p:spPr>
          <a:xfrm>
            <a:off x="1811997" y="2087563"/>
            <a:ext cx="6343918" cy="4381500"/>
          </a:xfrm>
          <a:prstGeom prst="rect">
            <a:avLst/>
          </a:prstGeom>
        </p:spPr>
      </p:pic>
    </p:spTree>
    <p:extLst>
      <p:ext uri="{BB962C8B-B14F-4D97-AF65-F5344CB8AC3E}">
        <p14:creationId xmlns:p14="http://schemas.microsoft.com/office/powerpoint/2010/main" val="3323493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8017-40E2-46F6-B63F-C4FA2FA15B84}"/>
              </a:ext>
            </a:extLst>
          </p:cNvPr>
          <p:cNvSpPr>
            <a:spLocks noGrp="1"/>
          </p:cNvSpPr>
          <p:nvPr>
            <p:ph type="title"/>
          </p:nvPr>
        </p:nvSpPr>
        <p:spPr/>
        <p:txBody>
          <a:bodyPr/>
          <a:lstStyle/>
          <a:p>
            <a:r>
              <a:rPr lang="en-ID" dirty="0"/>
              <a:t>Reinforcement Learning Example</a:t>
            </a:r>
          </a:p>
        </p:txBody>
      </p:sp>
      <p:sp>
        <p:nvSpPr>
          <p:cNvPr id="3" name="Content Placeholder 2">
            <a:extLst>
              <a:ext uri="{FF2B5EF4-FFF2-40B4-BE49-F238E27FC236}">
                <a16:creationId xmlns:a16="http://schemas.microsoft.com/office/drawing/2014/main" id="{F175DBA5-8BD0-4C5F-9755-F3C7EBEE312B}"/>
              </a:ext>
            </a:extLst>
          </p:cNvPr>
          <p:cNvSpPr>
            <a:spLocks noGrp="1"/>
          </p:cNvSpPr>
          <p:nvPr>
            <p:ph idx="1"/>
          </p:nvPr>
        </p:nvSpPr>
        <p:spPr/>
        <p:txBody>
          <a:bodyPr/>
          <a:lstStyle/>
          <a:p>
            <a:r>
              <a:rPr lang="en-US" dirty="0"/>
              <a:t>DeepMind’s AlphaGo program is also a good example of Reinforcement Learning: it made the headlines in March 2016 when it beat the world champion Lee Sedol at the game of Go. It learned its winning policy by analyzing millions of games, and then playing many games against itself. Note that learning was turned off during the games against the champion; AlphaGo was just applying the policy it had learned.</a:t>
            </a:r>
            <a:endParaRPr lang="en-ID" dirty="0"/>
          </a:p>
        </p:txBody>
      </p:sp>
    </p:spTree>
    <p:extLst>
      <p:ext uri="{BB962C8B-B14F-4D97-AF65-F5344CB8AC3E}">
        <p14:creationId xmlns:p14="http://schemas.microsoft.com/office/powerpoint/2010/main" val="1094047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DF0A-9BBC-4B2C-AE37-A88E33089E83}"/>
              </a:ext>
            </a:extLst>
          </p:cNvPr>
          <p:cNvSpPr>
            <a:spLocks noGrp="1"/>
          </p:cNvSpPr>
          <p:nvPr>
            <p:ph type="title"/>
          </p:nvPr>
        </p:nvSpPr>
        <p:spPr/>
        <p:txBody>
          <a:bodyPr/>
          <a:lstStyle/>
          <a:p>
            <a:r>
              <a:rPr lang="en-ID" dirty="0"/>
              <a:t>Batch Learning</a:t>
            </a:r>
          </a:p>
        </p:txBody>
      </p:sp>
      <p:sp>
        <p:nvSpPr>
          <p:cNvPr id="3" name="Content Placeholder 2">
            <a:extLst>
              <a:ext uri="{FF2B5EF4-FFF2-40B4-BE49-F238E27FC236}">
                <a16:creationId xmlns:a16="http://schemas.microsoft.com/office/drawing/2014/main" id="{C9C96106-F355-4623-BD3C-ABB84F9B12F0}"/>
              </a:ext>
            </a:extLst>
          </p:cNvPr>
          <p:cNvSpPr>
            <a:spLocks noGrp="1"/>
          </p:cNvSpPr>
          <p:nvPr>
            <p:ph idx="1"/>
          </p:nvPr>
        </p:nvSpPr>
        <p:spPr>
          <a:xfrm>
            <a:off x="1219199" y="1905000"/>
            <a:ext cx="7529265" cy="4381935"/>
          </a:xfrm>
        </p:spPr>
        <p:txBody>
          <a:bodyPr>
            <a:normAutofit/>
          </a:bodyPr>
          <a:lstStyle/>
          <a:p>
            <a:r>
              <a:rPr lang="en-US" sz="1800" dirty="0"/>
              <a:t>In batch learning, the system is incapable of learning incrementally: it must be trained using all the available data. </a:t>
            </a:r>
            <a:r>
              <a:rPr lang="en-US" sz="1800" u="sng" dirty="0"/>
              <a:t>This will generally take a lot of time and computing resources.</a:t>
            </a:r>
          </a:p>
          <a:p>
            <a:r>
              <a:rPr lang="en-ID" sz="1800" b="1" dirty="0"/>
              <a:t>Offline learning</a:t>
            </a:r>
            <a:r>
              <a:rPr lang="en-ID" sz="1800" dirty="0"/>
              <a:t>: </a:t>
            </a:r>
            <a:r>
              <a:rPr lang="en-US" sz="1800" dirty="0"/>
              <a:t>First the system is trained, and then it is launched into production and runs without learning anymore; it just applies what it has learned.</a:t>
            </a:r>
          </a:p>
          <a:p>
            <a:r>
              <a:rPr lang="en-US" sz="1800" dirty="0"/>
              <a:t>If you want a batch learning system to know about new data (such as a new type of spam), you need to train a new version of the system from scratch on the full dataset (not just the new data, but also the old data), then stop the old system and replace it with the new one. </a:t>
            </a:r>
            <a:endParaRPr lang="en-ID" sz="1800" dirty="0"/>
          </a:p>
        </p:txBody>
      </p:sp>
      <p:pic>
        <p:nvPicPr>
          <p:cNvPr id="4" name="Picture 3">
            <a:extLst>
              <a:ext uri="{FF2B5EF4-FFF2-40B4-BE49-F238E27FC236}">
                <a16:creationId xmlns:a16="http://schemas.microsoft.com/office/drawing/2014/main" id="{D53242F7-481F-4538-A9D5-599A314C6AEB}"/>
              </a:ext>
            </a:extLst>
          </p:cNvPr>
          <p:cNvPicPr>
            <a:picLocks noChangeAspect="1"/>
          </p:cNvPicPr>
          <p:nvPr/>
        </p:nvPicPr>
        <p:blipFill>
          <a:blip r:embed="rId2"/>
          <a:stretch>
            <a:fillRect/>
          </a:stretch>
        </p:blipFill>
        <p:spPr>
          <a:xfrm>
            <a:off x="2819400" y="4876800"/>
            <a:ext cx="3886200" cy="1822766"/>
          </a:xfrm>
          <a:prstGeom prst="rect">
            <a:avLst/>
          </a:prstGeom>
        </p:spPr>
      </p:pic>
    </p:spTree>
    <p:extLst>
      <p:ext uri="{BB962C8B-B14F-4D97-AF65-F5344CB8AC3E}">
        <p14:creationId xmlns:p14="http://schemas.microsoft.com/office/powerpoint/2010/main" val="449579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5A1F-8551-43EF-A30A-D59DCB931383}"/>
              </a:ext>
            </a:extLst>
          </p:cNvPr>
          <p:cNvSpPr>
            <a:spLocks noGrp="1"/>
          </p:cNvSpPr>
          <p:nvPr>
            <p:ph type="title"/>
          </p:nvPr>
        </p:nvSpPr>
        <p:spPr/>
        <p:txBody>
          <a:bodyPr/>
          <a:lstStyle/>
          <a:p>
            <a:r>
              <a:rPr lang="en-ID" dirty="0"/>
              <a:t>Online Learning </a:t>
            </a:r>
          </a:p>
        </p:txBody>
      </p:sp>
      <p:sp>
        <p:nvSpPr>
          <p:cNvPr id="3" name="Content Placeholder 2">
            <a:extLst>
              <a:ext uri="{FF2B5EF4-FFF2-40B4-BE49-F238E27FC236}">
                <a16:creationId xmlns:a16="http://schemas.microsoft.com/office/drawing/2014/main" id="{3CFDB16C-2DF4-4720-8B9D-B0165B4C0B69}"/>
              </a:ext>
            </a:extLst>
          </p:cNvPr>
          <p:cNvSpPr>
            <a:spLocks noGrp="1"/>
          </p:cNvSpPr>
          <p:nvPr>
            <p:ph idx="1"/>
          </p:nvPr>
        </p:nvSpPr>
        <p:spPr>
          <a:xfrm>
            <a:off x="1219199" y="1981200"/>
            <a:ext cx="7529265" cy="4488223"/>
          </a:xfrm>
        </p:spPr>
        <p:txBody>
          <a:bodyPr/>
          <a:lstStyle/>
          <a:p>
            <a:r>
              <a:rPr lang="en-US" dirty="0"/>
              <a:t>In online learning, you train the system incrementally by feeding it data instances sequentially, either individually or by small groups called mini-batches. Each learning step is fast and cheap, so the system can learn about new data on the fly, as it arrives.</a:t>
            </a:r>
            <a:endParaRPr lang="en-ID" dirty="0"/>
          </a:p>
        </p:txBody>
      </p:sp>
      <p:pic>
        <p:nvPicPr>
          <p:cNvPr id="4" name="Picture 3">
            <a:extLst>
              <a:ext uri="{FF2B5EF4-FFF2-40B4-BE49-F238E27FC236}">
                <a16:creationId xmlns:a16="http://schemas.microsoft.com/office/drawing/2014/main" id="{0F3BF0DF-291E-4B5C-8A58-F74A6F5E7E01}"/>
              </a:ext>
            </a:extLst>
          </p:cNvPr>
          <p:cNvPicPr>
            <a:picLocks noChangeAspect="1"/>
          </p:cNvPicPr>
          <p:nvPr/>
        </p:nvPicPr>
        <p:blipFill>
          <a:blip r:embed="rId2"/>
          <a:stretch>
            <a:fillRect/>
          </a:stretch>
        </p:blipFill>
        <p:spPr>
          <a:xfrm>
            <a:off x="2151051" y="3657600"/>
            <a:ext cx="5791200" cy="2872202"/>
          </a:xfrm>
          <a:prstGeom prst="rect">
            <a:avLst/>
          </a:prstGeom>
        </p:spPr>
      </p:pic>
    </p:spTree>
    <p:extLst>
      <p:ext uri="{BB962C8B-B14F-4D97-AF65-F5344CB8AC3E}">
        <p14:creationId xmlns:p14="http://schemas.microsoft.com/office/powerpoint/2010/main" val="253763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5C55-E029-4C28-8BE4-394616B2AB80}"/>
              </a:ext>
            </a:extLst>
          </p:cNvPr>
          <p:cNvSpPr>
            <a:spLocks noGrp="1"/>
          </p:cNvSpPr>
          <p:nvPr>
            <p:ph type="title"/>
          </p:nvPr>
        </p:nvSpPr>
        <p:spPr/>
        <p:txBody>
          <a:bodyPr/>
          <a:lstStyle/>
          <a:p>
            <a:r>
              <a:rPr lang="en-ID" dirty="0"/>
              <a:t>Online Learning (2)</a:t>
            </a:r>
          </a:p>
        </p:txBody>
      </p:sp>
      <p:sp>
        <p:nvSpPr>
          <p:cNvPr id="3" name="Content Placeholder 2">
            <a:extLst>
              <a:ext uri="{FF2B5EF4-FFF2-40B4-BE49-F238E27FC236}">
                <a16:creationId xmlns:a16="http://schemas.microsoft.com/office/drawing/2014/main" id="{8AD97CBC-725D-44C0-AA81-2EE076A927F1}"/>
              </a:ext>
            </a:extLst>
          </p:cNvPr>
          <p:cNvSpPr>
            <a:spLocks noGrp="1"/>
          </p:cNvSpPr>
          <p:nvPr>
            <p:ph idx="1"/>
          </p:nvPr>
        </p:nvSpPr>
        <p:spPr/>
        <p:txBody>
          <a:bodyPr/>
          <a:lstStyle/>
          <a:p>
            <a:r>
              <a:rPr lang="en-ID" dirty="0"/>
              <a:t>Advantages:</a:t>
            </a:r>
          </a:p>
          <a:p>
            <a:pPr lvl="1"/>
            <a:r>
              <a:rPr lang="en-US" dirty="0"/>
              <a:t>Train systems on huge datasets that cannot fit in one machine’s main memory (this is called out-of-core learning)</a:t>
            </a:r>
            <a:endParaRPr lang="en-ID" dirty="0"/>
          </a:p>
        </p:txBody>
      </p:sp>
      <p:pic>
        <p:nvPicPr>
          <p:cNvPr id="4" name="Picture 3">
            <a:extLst>
              <a:ext uri="{FF2B5EF4-FFF2-40B4-BE49-F238E27FC236}">
                <a16:creationId xmlns:a16="http://schemas.microsoft.com/office/drawing/2014/main" id="{9CB0E629-D675-4E2C-915C-79A2F813EB54}"/>
              </a:ext>
            </a:extLst>
          </p:cNvPr>
          <p:cNvPicPr>
            <a:picLocks noChangeAspect="1"/>
          </p:cNvPicPr>
          <p:nvPr/>
        </p:nvPicPr>
        <p:blipFill>
          <a:blip r:embed="rId2"/>
          <a:stretch>
            <a:fillRect/>
          </a:stretch>
        </p:blipFill>
        <p:spPr>
          <a:xfrm>
            <a:off x="2286000" y="3438889"/>
            <a:ext cx="5486400" cy="3115872"/>
          </a:xfrm>
          <a:prstGeom prst="rect">
            <a:avLst/>
          </a:prstGeom>
        </p:spPr>
      </p:pic>
    </p:spTree>
    <p:extLst>
      <p:ext uri="{BB962C8B-B14F-4D97-AF65-F5344CB8AC3E}">
        <p14:creationId xmlns:p14="http://schemas.microsoft.com/office/powerpoint/2010/main" val="495504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B6C4-336C-4306-B5F6-D3CA3D64D3D6}"/>
              </a:ext>
            </a:extLst>
          </p:cNvPr>
          <p:cNvSpPr>
            <a:spLocks noGrp="1"/>
          </p:cNvSpPr>
          <p:nvPr>
            <p:ph type="title"/>
          </p:nvPr>
        </p:nvSpPr>
        <p:spPr/>
        <p:txBody>
          <a:bodyPr/>
          <a:lstStyle/>
          <a:p>
            <a:r>
              <a:rPr lang="en-ID" dirty="0"/>
              <a:t>Online Learning (3)</a:t>
            </a:r>
          </a:p>
        </p:txBody>
      </p:sp>
      <p:sp>
        <p:nvSpPr>
          <p:cNvPr id="3" name="Content Placeholder 2">
            <a:extLst>
              <a:ext uri="{FF2B5EF4-FFF2-40B4-BE49-F238E27FC236}">
                <a16:creationId xmlns:a16="http://schemas.microsoft.com/office/drawing/2014/main" id="{04EC6995-A2C6-4EDF-8261-F76C1F30BE93}"/>
              </a:ext>
            </a:extLst>
          </p:cNvPr>
          <p:cNvSpPr>
            <a:spLocks noGrp="1"/>
          </p:cNvSpPr>
          <p:nvPr>
            <p:ph idx="1"/>
          </p:nvPr>
        </p:nvSpPr>
        <p:spPr>
          <a:xfrm>
            <a:off x="1219199" y="1981200"/>
            <a:ext cx="7529265" cy="4770512"/>
          </a:xfrm>
        </p:spPr>
        <p:txBody>
          <a:bodyPr>
            <a:normAutofit fontScale="92500" lnSpcReduction="10000"/>
          </a:bodyPr>
          <a:lstStyle/>
          <a:p>
            <a:r>
              <a:rPr lang="en-US" dirty="0"/>
              <a:t>One important parameter of online learning systems is learning rate. </a:t>
            </a:r>
          </a:p>
          <a:p>
            <a:pPr lvl="1"/>
            <a:r>
              <a:rPr lang="en-US" dirty="0"/>
              <a:t>High learning rate: system will rapidly adapt to new data, but it will also tend to quickly forget the old data.</a:t>
            </a:r>
          </a:p>
          <a:p>
            <a:pPr lvl="1"/>
            <a:r>
              <a:rPr lang="en-US" dirty="0"/>
              <a:t>Low learning rate: system will learn more slowly, but it will also be less sensitive to noise in the new data or to sequences of nonrepresentative data points.</a:t>
            </a:r>
          </a:p>
          <a:p>
            <a:r>
              <a:rPr lang="en-US" dirty="0"/>
              <a:t>A big challenge with online learning:</a:t>
            </a:r>
          </a:p>
          <a:p>
            <a:pPr lvl="1"/>
            <a:r>
              <a:rPr lang="en-US" dirty="0"/>
              <a:t>If bad data is fed to the system, the system’s performance will gradually decline. </a:t>
            </a:r>
          </a:p>
          <a:p>
            <a:pPr lvl="1"/>
            <a:r>
              <a:rPr lang="en-US" dirty="0"/>
              <a:t>Tips to reduce the risk: </a:t>
            </a:r>
          </a:p>
          <a:p>
            <a:pPr lvl="2"/>
            <a:r>
              <a:rPr lang="en-US" dirty="0"/>
              <a:t>Monitor your system closely and promptly switch learning off (and possibly revert to a previously working state) if you detect a drop in performance. </a:t>
            </a:r>
          </a:p>
          <a:p>
            <a:pPr lvl="2"/>
            <a:r>
              <a:rPr lang="en-US" dirty="0"/>
              <a:t>monitor the input data and react to abnormal data (e.g., using an anomaly detection algorithm).</a:t>
            </a:r>
            <a:endParaRPr lang="en-ID" dirty="0"/>
          </a:p>
        </p:txBody>
      </p:sp>
    </p:spTree>
    <p:extLst>
      <p:ext uri="{BB962C8B-B14F-4D97-AF65-F5344CB8AC3E}">
        <p14:creationId xmlns:p14="http://schemas.microsoft.com/office/powerpoint/2010/main" val="2400757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E7DB-20A3-4E8B-A729-55E309B30A01}"/>
              </a:ext>
            </a:extLst>
          </p:cNvPr>
          <p:cNvSpPr>
            <a:spLocks noGrp="1"/>
          </p:cNvSpPr>
          <p:nvPr>
            <p:ph type="title"/>
          </p:nvPr>
        </p:nvSpPr>
        <p:spPr/>
        <p:txBody>
          <a:bodyPr/>
          <a:lstStyle/>
          <a:p>
            <a:r>
              <a:rPr lang="en-ID" dirty="0"/>
              <a:t>Instance-Based Learning</a:t>
            </a:r>
          </a:p>
        </p:txBody>
      </p:sp>
      <p:sp>
        <p:nvSpPr>
          <p:cNvPr id="3" name="Content Placeholder 2">
            <a:extLst>
              <a:ext uri="{FF2B5EF4-FFF2-40B4-BE49-F238E27FC236}">
                <a16:creationId xmlns:a16="http://schemas.microsoft.com/office/drawing/2014/main" id="{E906B6D1-2BB3-49CB-B647-0C4849BDFB78}"/>
              </a:ext>
            </a:extLst>
          </p:cNvPr>
          <p:cNvSpPr>
            <a:spLocks noGrp="1"/>
          </p:cNvSpPr>
          <p:nvPr>
            <p:ph idx="1"/>
          </p:nvPr>
        </p:nvSpPr>
        <p:spPr/>
        <p:txBody>
          <a:bodyPr/>
          <a:lstStyle/>
          <a:p>
            <a:r>
              <a:rPr lang="en-US" dirty="0"/>
              <a:t>The system learns the examples by heart, then generalizes to new cases using a similarity measure. </a:t>
            </a:r>
            <a:endParaRPr lang="en-ID" dirty="0"/>
          </a:p>
        </p:txBody>
      </p:sp>
      <p:pic>
        <p:nvPicPr>
          <p:cNvPr id="4" name="Picture 3">
            <a:extLst>
              <a:ext uri="{FF2B5EF4-FFF2-40B4-BE49-F238E27FC236}">
                <a16:creationId xmlns:a16="http://schemas.microsoft.com/office/drawing/2014/main" id="{B72CBDBE-D441-4500-BCA0-33C3570FC5D9}"/>
              </a:ext>
            </a:extLst>
          </p:cNvPr>
          <p:cNvPicPr>
            <a:picLocks noChangeAspect="1"/>
          </p:cNvPicPr>
          <p:nvPr/>
        </p:nvPicPr>
        <p:blipFill>
          <a:blip r:embed="rId2"/>
          <a:stretch>
            <a:fillRect/>
          </a:stretch>
        </p:blipFill>
        <p:spPr>
          <a:xfrm>
            <a:off x="2438400" y="3124200"/>
            <a:ext cx="5341269" cy="2721734"/>
          </a:xfrm>
          <a:prstGeom prst="rect">
            <a:avLst/>
          </a:prstGeom>
        </p:spPr>
      </p:pic>
    </p:spTree>
    <p:extLst>
      <p:ext uri="{BB962C8B-B14F-4D97-AF65-F5344CB8AC3E}">
        <p14:creationId xmlns:p14="http://schemas.microsoft.com/office/powerpoint/2010/main" val="2670921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CE90-AC4A-482A-8A6A-FC45D1E61836}"/>
              </a:ext>
            </a:extLst>
          </p:cNvPr>
          <p:cNvSpPr>
            <a:spLocks noGrp="1"/>
          </p:cNvSpPr>
          <p:nvPr>
            <p:ph type="title"/>
          </p:nvPr>
        </p:nvSpPr>
        <p:spPr/>
        <p:txBody>
          <a:bodyPr/>
          <a:lstStyle/>
          <a:p>
            <a:r>
              <a:rPr lang="en-ID" dirty="0"/>
              <a:t>Model-based Learning </a:t>
            </a:r>
          </a:p>
        </p:txBody>
      </p:sp>
      <p:sp>
        <p:nvSpPr>
          <p:cNvPr id="3" name="Content Placeholder 2">
            <a:extLst>
              <a:ext uri="{FF2B5EF4-FFF2-40B4-BE49-F238E27FC236}">
                <a16:creationId xmlns:a16="http://schemas.microsoft.com/office/drawing/2014/main" id="{41CB1CE4-3AF7-4518-B8A3-B127831729E6}"/>
              </a:ext>
            </a:extLst>
          </p:cNvPr>
          <p:cNvSpPr>
            <a:spLocks noGrp="1"/>
          </p:cNvSpPr>
          <p:nvPr>
            <p:ph idx="1"/>
          </p:nvPr>
        </p:nvSpPr>
        <p:spPr/>
        <p:txBody>
          <a:bodyPr>
            <a:normAutofit/>
          </a:bodyPr>
          <a:lstStyle/>
          <a:p>
            <a:r>
              <a:rPr lang="en-US" dirty="0"/>
              <a:t>Another way to generalize from a set of examples is to build a model of these examples, then use that model to make predictions. </a:t>
            </a:r>
          </a:p>
          <a:p>
            <a:pPr marL="457200" indent="-457200">
              <a:buFont typeface="+mj-lt"/>
              <a:buAutoNum type="arabicPeriod"/>
            </a:pPr>
            <a:r>
              <a:rPr lang="en-ID" dirty="0"/>
              <a:t>You studied the data.</a:t>
            </a:r>
          </a:p>
          <a:p>
            <a:pPr marL="457200" indent="-457200">
              <a:buFont typeface="+mj-lt"/>
              <a:buAutoNum type="arabicPeriod"/>
            </a:pPr>
            <a:r>
              <a:rPr lang="en-ID" dirty="0"/>
              <a:t>You selected a model. </a:t>
            </a:r>
          </a:p>
          <a:p>
            <a:pPr marL="457200" indent="-457200">
              <a:buFont typeface="+mj-lt"/>
              <a:buAutoNum type="arabicPeriod"/>
            </a:pPr>
            <a:r>
              <a:rPr lang="en-US" dirty="0"/>
              <a:t>You trained it on the training data (i.e., the learning algorithm searched for the model parameter values that minimize a cost function).</a:t>
            </a:r>
          </a:p>
          <a:p>
            <a:pPr marL="457200" indent="-457200">
              <a:buFont typeface="+mj-lt"/>
              <a:buAutoNum type="arabicPeriod"/>
            </a:pPr>
            <a:r>
              <a:rPr lang="en-US" dirty="0"/>
              <a:t>Finally, you applied the model to make predictions on new cases (this is called inference), hoping that this model will generalize well.</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1640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914E-5369-4433-85BD-DD8DBFEA9888}"/>
              </a:ext>
            </a:extLst>
          </p:cNvPr>
          <p:cNvSpPr>
            <a:spLocks noGrp="1"/>
          </p:cNvSpPr>
          <p:nvPr>
            <p:ph type="title"/>
          </p:nvPr>
        </p:nvSpPr>
        <p:spPr/>
        <p:txBody>
          <a:bodyPr/>
          <a:lstStyle/>
          <a:p>
            <a:r>
              <a:rPr lang="en-ID" dirty="0"/>
              <a:t>Model-based Learning (2)</a:t>
            </a:r>
          </a:p>
        </p:txBody>
      </p:sp>
      <p:sp>
        <p:nvSpPr>
          <p:cNvPr id="3" name="Content Placeholder 2">
            <a:extLst>
              <a:ext uri="{FF2B5EF4-FFF2-40B4-BE49-F238E27FC236}">
                <a16:creationId xmlns:a16="http://schemas.microsoft.com/office/drawing/2014/main" id="{CFAF5204-E50D-4618-A808-5CD1C057D9D0}"/>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If all went well, your model will make good predictions. If not, you may need to use more attributes, get more or better quality training data, or perhaps select a more powerful model. </a:t>
            </a:r>
            <a:endParaRPr lang="en-ID" dirty="0"/>
          </a:p>
        </p:txBody>
      </p:sp>
      <p:pic>
        <p:nvPicPr>
          <p:cNvPr id="4" name="Picture 3">
            <a:extLst>
              <a:ext uri="{FF2B5EF4-FFF2-40B4-BE49-F238E27FC236}">
                <a16:creationId xmlns:a16="http://schemas.microsoft.com/office/drawing/2014/main" id="{6FB7077F-B431-4E3E-908C-2C687A92994F}"/>
              </a:ext>
            </a:extLst>
          </p:cNvPr>
          <p:cNvPicPr>
            <a:picLocks noChangeAspect="1"/>
          </p:cNvPicPr>
          <p:nvPr/>
        </p:nvPicPr>
        <p:blipFill>
          <a:blip r:embed="rId2"/>
          <a:stretch>
            <a:fillRect/>
          </a:stretch>
        </p:blipFill>
        <p:spPr>
          <a:xfrm>
            <a:off x="2209800" y="2133600"/>
            <a:ext cx="5410200" cy="2743431"/>
          </a:xfrm>
          <a:prstGeom prst="rect">
            <a:avLst/>
          </a:prstGeom>
        </p:spPr>
      </p:pic>
    </p:spTree>
    <p:extLst>
      <p:ext uri="{BB962C8B-B14F-4D97-AF65-F5344CB8AC3E}">
        <p14:creationId xmlns:p14="http://schemas.microsoft.com/office/powerpoint/2010/main" val="348953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8B30-76D2-4AFC-B779-9EC8AF86653B}"/>
              </a:ext>
            </a:extLst>
          </p:cNvPr>
          <p:cNvSpPr>
            <a:spLocks noGrp="1"/>
          </p:cNvSpPr>
          <p:nvPr>
            <p:ph type="title"/>
          </p:nvPr>
        </p:nvSpPr>
        <p:spPr/>
        <p:txBody>
          <a:bodyPr/>
          <a:lstStyle/>
          <a:p>
            <a:r>
              <a:rPr lang="en-ID" dirty="0"/>
              <a:t>Outline</a:t>
            </a:r>
          </a:p>
        </p:txBody>
      </p:sp>
      <p:sp>
        <p:nvSpPr>
          <p:cNvPr id="3" name="Content Placeholder 2">
            <a:extLst>
              <a:ext uri="{FF2B5EF4-FFF2-40B4-BE49-F238E27FC236}">
                <a16:creationId xmlns:a16="http://schemas.microsoft.com/office/drawing/2014/main" id="{2F89B4D9-79CA-4AFD-8683-8A1267B15A2B}"/>
              </a:ext>
            </a:extLst>
          </p:cNvPr>
          <p:cNvSpPr>
            <a:spLocks noGrp="1"/>
          </p:cNvSpPr>
          <p:nvPr>
            <p:ph idx="1"/>
          </p:nvPr>
        </p:nvSpPr>
        <p:spPr/>
        <p:txBody>
          <a:bodyPr/>
          <a:lstStyle/>
          <a:p>
            <a:r>
              <a:rPr lang="en-ID" dirty="0"/>
              <a:t>What is machine learning?</a:t>
            </a:r>
          </a:p>
          <a:p>
            <a:r>
              <a:rPr lang="en-ID" dirty="0"/>
              <a:t>Why use machine learning?</a:t>
            </a:r>
          </a:p>
          <a:p>
            <a:r>
              <a:rPr lang="en-ID" dirty="0"/>
              <a:t>Machine learning area</a:t>
            </a:r>
          </a:p>
          <a:p>
            <a:r>
              <a:rPr lang="en-ID" dirty="0"/>
              <a:t>When use machine learning?</a:t>
            </a:r>
          </a:p>
          <a:p>
            <a:r>
              <a:rPr lang="en-ID" dirty="0"/>
              <a:t>Types of machine learning system</a:t>
            </a:r>
          </a:p>
          <a:p>
            <a:r>
              <a:rPr lang="en-ID" dirty="0"/>
              <a:t>Case Study</a:t>
            </a:r>
          </a:p>
          <a:p>
            <a:endParaRPr lang="en-ID" dirty="0"/>
          </a:p>
          <a:p>
            <a:endParaRPr lang="en-ID" dirty="0"/>
          </a:p>
        </p:txBody>
      </p:sp>
    </p:spTree>
    <p:extLst>
      <p:ext uri="{BB962C8B-B14F-4D97-AF65-F5344CB8AC3E}">
        <p14:creationId xmlns:p14="http://schemas.microsoft.com/office/powerpoint/2010/main" val="1139544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8280-7D89-4C70-B086-C82D486C7AB3}"/>
              </a:ext>
            </a:extLst>
          </p:cNvPr>
          <p:cNvSpPr>
            <a:spLocks noGrp="1"/>
          </p:cNvSpPr>
          <p:nvPr>
            <p:ph type="title"/>
          </p:nvPr>
        </p:nvSpPr>
        <p:spPr/>
        <p:txBody>
          <a:bodyPr/>
          <a:lstStyle/>
          <a:p>
            <a:r>
              <a:rPr lang="en-ID" dirty="0"/>
              <a:t>Review Question</a:t>
            </a:r>
          </a:p>
        </p:txBody>
      </p:sp>
      <p:sp>
        <p:nvSpPr>
          <p:cNvPr id="3" name="Content Placeholder 2">
            <a:extLst>
              <a:ext uri="{FF2B5EF4-FFF2-40B4-BE49-F238E27FC236}">
                <a16:creationId xmlns:a16="http://schemas.microsoft.com/office/drawing/2014/main" id="{7E4DB40D-0674-4616-8C83-032A30A2C080}"/>
              </a:ext>
            </a:extLst>
          </p:cNvPr>
          <p:cNvSpPr>
            <a:spLocks noGrp="1"/>
          </p:cNvSpPr>
          <p:nvPr>
            <p:ph idx="1"/>
          </p:nvPr>
        </p:nvSpPr>
        <p:spPr/>
        <p:txBody>
          <a:bodyPr/>
          <a:lstStyle/>
          <a:p>
            <a:pPr marL="457200" indent="-457200">
              <a:buFont typeface="+mj-lt"/>
              <a:buAutoNum type="arabicPeriod"/>
            </a:pPr>
            <a:r>
              <a:rPr lang="en-US" dirty="0"/>
              <a:t>How would you define Machine Learning? </a:t>
            </a:r>
          </a:p>
          <a:p>
            <a:pPr marL="457200" indent="-457200">
              <a:buFont typeface="+mj-lt"/>
              <a:buAutoNum type="arabicPeriod"/>
            </a:pPr>
            <a:r>
              <a:rPr lang="en-US" dirty="0"/>
              <a:t>Would you frame the problem of spam detection as a supervised learning problem or an unsupervised learning problem?</a:t>
            </a:r>
          </a:p>
          <a:p>
            <a:pPr marL="457200" indent="-457200">
              <a:buFont typeface="+mj-lt"/>
              <a:buAutoNum type="arabicPeriod"/>
            </a:pPr>
            <a:r>
              <a:rPr lang="en-US" dirty="0"/>
              <a:t>What are the two most common supervised tasks?</a:t>
            </a:r>
          </a:p>
          <a:p>
            <a:pPr marL="457200" indent="-457200">
              <a:buFont typeface="+mj-lt"/>
              <a:buAutoNum type="arabicPeriod"/>
            </a:pPr>
            <a:r>
              <a:rPr lang="en-US" dirty="0"/>
              <a:t>Can you name four common unsupervised tasks?</a:t>
            </a:r>
          </a:p>
          <a:p>
            <a:endParaRPr lang="en-ID" dirty="0"/>
          </a:p>
        </p:txBody>
      </p:sp>
    </p:spTree>
    <p:extLst>
      <p:ext uri="{BB962C8B-B14F-4D97-AF65-F5344CB8AC3E}">
        <p14:creationId xmlns:p14="http://schemas.microsoft.com/office/powerpoint/2010/main" val="17674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FB0AE-C143-44A6-A817-3D89579B4D4D}"/>
              </a:ext>
            </a:extLst>
          </p:cNvPr>
          <p:cNvSpPr>
            <a:spLocks noGrp="1"/>
          </p:cNvSpPr>
          <p:nvPr>
            <p:ph type="title"/>
          </p:nvPr>
        </p:nvSpPr>
        <p:spPr/>
        <p:txBody>
          <a:bodyPr/>
          <a:lstStyle/>
          <a:p>
            <a:r>
              <a:rPr lang="en-ID" dirty="0"/>
              <a:t>Case Study</a:t>
            </a:r>
          </a:p>
        </p:txBody>
      </p:sp>
      <p:sp>
        <p:nvSpPr>
          <p:cNvPr id="3" name="Content Placeholder 2">
            <a:extLst>
              <a:ext uri="{FF2B5EF4-FFF2-40B4-BE49-F238E27FC236}">
                <a16:creationId xmlns:a16="http://schemas.microsoft.com/office/drawing/2014/main" id="{E9BCC212-1FA7-405A-90C0-33B6894962DF}"/>
              </a:ext>
            </a:extLst>
          </p:cNvPr>
          <p:cNvSpPr>
            <a:spLocks noGrp="1"/>
          </p:cNvSpPr>
          <p:nvPr>
            <p:ph idx="1"/>
          </p:nvPr>
        </p:nvSpPr>
        <p:spPr>
          <a:xfrm>
            <a:off x="1219199" y="2209800"/>
            <a:ext cx="7529265" cy="4038600"/>
          </a:xfrm>
        </p:spPr>
        <p:txBody>
          <a:bodyPr>
            <a:normAutofit/>
          </a:bodyPr>
          <a:lstStyle/>
          <a:p>
            <a:pPr marL="0" indent="0">
              <a:buNone/>
            </a:pPr>
            <a:r>
              <a:rPr lang="en-ID" dirty="0"/>
              <a:t>Given data of Singapore Airbnb which can be downloaded in this link</a:t>
            </a:r>
            <a:endParaRPr lang="en-ID" dirty="0">
              <a:hlinkClick r:id="rId2"/>
            </a:endParaRPr>
          </a:p>
          <a:p>
            <a:pPr marL="0" indent="0">
              <a:buNone/>
            </a:pPr>
            <a:r>
              <a:rPr lang="en-ID" dirty="0">
                <a:hlinkClick r:id="rId2"/>
              </a:rPr>
              <a:t>https://www.kaggle.com/jojoker/singapore-airbnb</a:t>
            </a:r>
            <a:endParaRPr lang="en-ID" dirty="0"/>
          </a:p>
          <a:p>
            <a:pPr marL="457200" indent="-457200">
              <a:buFont typeface="+mj-lt"/>
              <a:buAutoNum type="arabicPeriod"/>
            </a:pPr>
            <a:endParaRPr lang="en-ID" dirty="0"/>
          </a:p>
          <a:p>
            <a:pPr marL="457200" indent="-457200">
              <a:buFont typeface="+mj-lt"/>
              <a:buAutoNum type="arabicPeriod"/>
            </a:pPr>
            <a:r>
              <a:rPr lang="en-ID" dirty="0"/>
              <a:t>Analyse the data and give a suggestion of type of machine learning system that can be applied. </a:t>
            </a:r>
          </a:p>
          <a:p>
            <a:pPr marL="457200" indent="-457200">
              <a:buFont typeface="+mj-lt"/>
              <a:buAutoNum type="arabicPeriod"/>
            </a:pPr>
            <a:endParaRPr lang="en-ID" dirty="0"/>
          </a:p>
          <a:p>
            <a:pPr marL="457200" indent="-457200">
              <a:buFont typeface="+mj-lt"/>
              <a:buAutoNum type="arabicPeriod"/>
            </a:pPr>
            <a:r>
              <a:rPr lang="en-ID" dirty="0"/>
              <a:t>Try in Google Collaboratory to explore the data, for instance:</a:t>
            </a:r>
          </a:p>
          <a:p>
            <a:pPr marL="857250" lvl="1" indent="-457200"/>
            <a:r>
              <a:rPr lang="en-ID" dirty="0"/>
              <a:t>Find minimum or maximum of a value</a:t>
            </a:r>
          </a:p>
          <a:p>
            <a:pPr marL="857250" lvl="1" indent="-457200"/>
            <a:r>
              <a:rPr lang="en-ID" dirty="0"/>
              <a:t>Eliminate null value</a:t>
            </a:r>
          </a:p>
          <a:p>
            <a:pPr marL="857250" lvl="1" indent="-457200"/>
            <a:r>
              <a:rPr lang="en-ID" dirty="0"/>
              <a:t>Replace null value to certain value</a:t>
            </a:r>
          </a:p>
          <a:p>
            <a:pPr marL="457200" indent="-457200">
              <a:buFont typeface="+mj-lt"/>
              <a:buAutoNum type="arabicPeriod"/>
            </a:pPr>
            <a:endParaRPr lang="en-ID" dirty="0"/>
          </a:p>
        </p:txBody>
      </p:sp>
      <p:sp>
        <p:nvSpPr>
          <p:cNvPr id="4" name="Content Placeholder 2">
            <a:extLst>
              <a:ext uri="{FF2B5EF4-FFF2-40B4-BE49-F238E27FC236}">
                <a16:creationId xmlns:a16="http://schemas.microsoft.com/office/drawing/2014/main" id="{E94E0355-E91B-490B-B420-798C92A3EB13}"/>
              </a:ext>
            </a:extLst>
          </p:cNvPr>
          <p:cNvSpPr txBox="1">
            <a:spLocks/>
          </p:cNvSpPr>
          <p:nvPr/>
        </p:nvSpPr>
        <p:spPr>
          <a:xfrm>
            <a:off x="1143001" y="1981200"/>
            <a:ext cx="7757864" cy="46406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D" dirty="0"/>
          </a:p>
        </p:txBody>
      </p:sp>
    </p:spTree>
    <p:extLst>
      <p:ext uri="{BB962C8B-B14F-4D97-AF65-F5344CB8AC3E}">
        <p14:creationId xmlns:p14="http://schemas.microsoft.com/office/powerpoint/2010/main" val="431369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46A0-C3CA-4B6C-9F3D-1105155BF2BF}"/>
              </a:ext>
            </a:extLst>
          </p:cNvPr>
          <p:cNvSpPr>
            <a:spLocks noGrp="1"/>
          </p:cNvSpPr>
          <p:nvPr>
            <p:ph type="title"/>
          </p:nvPr>
        </p:nvSpPr>
        <p:spPr/>
        <p:txBody>
          <a:bodyPr/>
          <a:lstStyle/>
          <a:p>
            <a:r>
              <a:rPr lang="en-ID" dirty="0"/>
              <a:t>End of Session 01 &amp; 02</a:t>
            </a:r>
          </a:p>
        </p:txBody>
      </p:sp>
    </p:spTree>
    <p:extLst>
      <p:ext uri="{BB962C8B-B14F-4D97-AF65-F5344CB8AC3E}">
        <p14:creationId xmlns:p14="http://schemas.microsoft.com/office/powerpoint/2010/main" val="758115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9CF6-356F-459B-B46A-1E8275B45A94}"/>
              </a:ext>
            </a:extLst>
          </p:cNvPr>
          <p:cNvSpPr>
            <a:spLocks noGrp="1"/>
          </p:cNvSpPr>
          <p:nvPr>
            <p:ph type="title"/>
          </p:nvPr>
        </p:nvSpPr>
        <p:spPr/>
        <p:txBody>
          <a:bodyPr/>
          <a:lstStyle/>
          <a:p>
            <a:r>
              <a:rPr lang="en-ID" dirty="0"/>
              <a:t>References</a:t>
            </a:r>
          </a:p>
        </p:txBody>
      </p:sp>
      <p:sp>
        <p:nvSpPr>
          <p:cNvPr id="3" name="Content Placeholder 2">
            <a:extLst>
              <a:ext uri="{FF2B5EF4-FFF2-40B4-BE49-F238E27FC236}">
                <a16:creationId xmlns:a16="http://schemas.microsoft.com/office/drawing/2014/main" id="{72876DA4-5108-423A-A015-779B11C7443E}"/>
              </a:ext>
            </a:extLst>
          </p:cNvPr>
          <p:cNvSpPr>
            <a:spLocks noGrp="1"/>
          </p:cNvSpPr>
          <p:nvPr>
            <p:ph idx="1"/>
          </p:nvPr>
        </p:nvSpPr>
        <p:spPr/>
        <p:txBody>
          <a:bodyPr/>
          <a:lstStyle/>
          <a:p>
            <a:r>
              <a:rPr lang="en-ID" dirty="0" err="1"/>
              <a:t>Aurélien</a:t>
            </a:r>
            <a:r>
              <a:rPr lang="en-ID" dirty="0"/>
              <a:t> </a:t>
            </a:r>
            <a:r>
              <a:rPr lang="en-ID" dirty="0" err="1"/>
              <a:t>Géron</a:t>
            </a:r>
            <a:r>
              <a:rPr lang="en-ID" dirty="0"/>
              <a:t>. (2017). 01. </a:t>
            </a:r>
            <a:r>
              <a:rPr lang="en-ID" i="1" dirty="0"/>
              <a:t>Hands-on Machine Learning with </a:t>
            </a:r>
            <a:r>
              <a:rPr lang="en-ID" i="1" dirty="0" err="1"/>
              <a:t>Scikit</a:t>
            </a:r>
            <a:r>
              <a:rPr lang="en-ID" i="1" dirty="0"/>
              <a:t>-Learn and </a:t>
            </a:r>
            <a:r>
              <a:rPr lang="en-ID" i="1" dirty="0" err="1"/>
              <a:t>Tensorflow</a:t>
            </a:r>
            <a:r>
              <a:rPr lang="en-ID" dirty="0"/>
              <a:t>. O’Reilly Media, </a:t>
            </a:r>
            <a:r>
              <a:rPr lang="en-ID" dirty="0" err="1"/>
              <a:t>Inc..LSI</a:t>
            </a:r>
            <a:r>
              <a:rPr lang="en-ID" dirty="0"/>
              <a:t>: 978-1-491-96229-9. Chapter 1.</a:t>
            </a:r>
          </a:p>
          <a:p>
            <a:r>
              <a:rPr lang="en-ID" dirty="0" err="1"/>
              <a:t>Sergios</a:t>
            </a:r>
            <a:r>
              <a:rPr lang="en-ID" dirty="0"/>
              <a:t> </a:t>
            </a:r>
            <a:r>
              <a:rPr lang="en-ID" dirty="0" err="1"/>
              <a:t>Theodoridis</a:t>
            </a:r>
            <a:r>
              <a:rPr lang="en-ID" dirty="0"/>
              <a:t>. (2015). </a:t>
            </a:r>
            <a:r>
              <a:rPr lang="en-ID" i="1" dirty="0"/>
              <a:t>Machine Learning: a Bayesian and Optimization Perspective</a:t>
            </a:r>
            <a:r>
              <a:rPr lang="en-ID" dirty="0"/>
              <a:t>. Jonathan Simpson. ISBN: 978-0-12-801522-3. Chapter 1. </a:t>
            </a:r>
          </a:p>
          <a:p>
            <a:r>
              <a:rPr lang="en-ID" dirty="0"/>
              <a:t>Coursera Machine Learning by Prof. Andrew Ng. Week 1.</a:t>
            </a:r>
          </a:p>
          <a:p>
            <a:r>
              <a:rPr lang="en-ID" dirty="0">
                <a:hlinkClick r:id="rId2"/>
              </a:rPr>
              <a:t>https://www.kaggle.com/jojoker/singapore-airbnb</a:t>
            </a:r>
            <a:endParaRPr lang="en-ID" dirty="0"/>
          </a:p>
          <a:p>
            <a:endParaRPr lang="en-ID" dirty="0"/>
          </a:p>
        </p:txBody>
      </p:sp>
    </p:spTree>
    <p:extLst>
      <p:ext uri="{BB962C8B-B14F-4D97-AF65-F5344CB8AC3E}">
        <p14:creationId xmlns:p14="http://schemas.microsoft.com/office/powerpoint/2010/main" val="801812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84AD-AEEC-4342-84AB-DBE2E625AA9C}"/>
              </a:ext>
            </a:extLst>
          </p:cNvPr>
          <p:cNvSpPr>
            <a:spLocks noGrp="1"/>
          </p:cNvSpPr>
          <p:nvPr>
            <p:ph type="title"/>
          </p:nvPr>
        </p:nvSpPr>
        <p:spPr/>
        <p:txBody>
          <a:bodyPr/>
          <a:lstStyle/>
          <a:p>
            <a:endParaRPr lang="en-ID" dirty="0"/>
          </a:p>
        </p:txBody>
      </p:sp>
      <p:sp>
        <p:nvSpPr>
          <p:cNvPr id="3" name="Content Placeholder 2">
            <a:extLst>
              <a:ext uri="{FF2B5EF4-FFF2-40B4-BE49-F238E27FC236}">
                <a16:creationId xmlns:a16="http://schemas.microsoft.com/office/drawing/2014/main" id="{48C07728-2940-4E94-8395-1C2C3B655F00}"/>
              </a:ext>
            </a:extLst>
          </p:cNvPr>
          <p:cNvSpPr>
            <a:spLocks noGrp="1"/>
          </p:cNvSpPr>
          <p:nvPr>
            <p:ph idx="1"/>
          </p:nvPr>
        </p:nvSpPr>
        <p:spPr>
          <a:xfrm>
            <a:off x="1219199" y="4682417"/>
            <a:ext cx="7529265" cy="1787006"/>
          </a:xfrm>
        </p:spPr>
        <p:txBody>
          <a:bodyPr/>
          <a:lstStyle/>
          <a:p>
            <a:r>
              <a:rPr lang="en-US" dirty="0"/>
              <a:t>The first Machine Learning application that really became mainstream, improving the lives of hundreds of millions of people, took over the world back in the 1990s: it was the spam filter. It has actually learned so well that you seldom need to flag an email as spam anymore.</a:t>
            </a:r>
            <a:endParaRPr lang="en-ID" dirty="0"/>
          </a:p>
        </p:txBody>
      </p:sp>
      <p:sp>
        <p:nvSpPr>
          <p:cNvPr id="4" name="Subtitle 3">
            <a:extLst>
              <a:ext uri="{FF2B5EF4-FFF2-40B4-BE49-F238E27FC236}">
                <a16:creationId xmlns:a16="http://schemas.microsoft.com/office/drawing/2014/main" id="{E3A3C7CC-CB8B-4CE4-AA76-D726E1A721AF}"/>
              </a:ext>
            </a:extLst>
          </p:cNvPr>
          <p:cNvSpPr>
            <a:spLocks noGrp="1"/>
          </p:cNvSpPr>
          <p:nvPr>
            <p:ph type="subTitle" idx="4294967295"/>
          </p:nvPr>
        </p:nvSpPr>
        <p:spPr>
          <a:xfrm>
            <a:off x="1219200" y="2175584"/>
            <a:ext cx="7525618" cy="504056"/>
          </a:xfrm>
        </p:spPr>
        <p:txBody>
          <a:bodyPr/>
          <a:lstStyle/>
          <a:p>
            <a:endParaRPr lang="en-ID"/>
          </a:p>
        </p:txBody>
      </p:sp>
      <p:pic>
        <p:nvPicPr>
          <p:cNvPr id="1026" name="Picture 2" descr="Hasil gambar untuk spam in email">
            <a:extLst>
              <a:ext uri="{FF2B5EF4-FFF2-40B4-BE49-F238E27FC236}">
                <a16:creationId xmlns:a16="http://schemas.microsoft.com/office/drawing/2014/main" id="{F71E3F4E-4A7E-4504-97CF-676127D61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524000"/>
            <a:ext cx="4621455" cy="3088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917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7871-DDFB-4EA2-A18F-B50508200F5A}"/>
              </a:ext>
            </a:extLst>
          </p:cNvPr>
          <p:cNvSpPr>
            <a:spLocks noGrp="1"/>
          </p:cNvSpPr>
          <p:nvPr>
            <p:ph type="title"/>
          </p:nvPr>
        </p:nvSpPr>
        <p:spPr/>
        <p:txBody>
          <a:bodyPr/>
          <a:lstStyle/>
          <a:p>
            <a:r>
              <a:rPr lang="en-ID" dirty="0"/>
              <a:t>What is Machine Learning?</a:t>
            </a:r>
          </a:p>
        </p:txBody>
      </p:sp>
      <p:sp>
        <p:nvSpPr>
          <p:cNvPr id="3" name="Content Placeholder 2">
            <a:extLst>
              <a:ext uri="{FF2B5EF4-FFF2-40B4-BE49-F238E27FC236}">
                <a16:creationId xmlns:a16="http://schemas.microsoft.com/office/drawing/2014/main" id="{449BDDD6-9B2C-4991-9D07-D74E36D7F81C}"/>
              </a:ext>
            </a:extLst>
          </p:cNvPr>
          <p:cNvSpPr>
            <a:spLocks noGrp="1"/>
          </p:cNvSpPr>
          <p:nvPr>
            <p:ph idx="1"/>
          </p:nvPr>
        </p:nvSpPr>
        <p:spPr>
          <a:xfrm>
            <a:off x="1219199" y="2133600"/>
            <a:ext cx="7529265" cy="4335823"/>
          </a:xfrm>
        </p:spPr>
        <p:txBody>
          <a:bodyPr/>
          <a:lstStyle/>
          <a:p>
            <a:r>
              <a:rPr lang="en-US" dirty="0"/>
              <a:t>Machine Learning is the science (and art) of programming computers so they can learn from data.</a:t>
            </a:r>
          </a:p>
          <a:p>
            <a:endParaRPr lang="en-US" dirty="0"/>
          </a:p>
          <a:p>
            <a:r>
              <a:rPr lang="en-US" dirty="0"/>
              <a:t>[Machine Learning is the] field of study that gives computers the ability to learn without being explicitly programmed. </a:t>
            </a:r>
            <a:r>
              <a:rPr lang="en-US" b="1" dirty="0"/>
              <a:t>(Arthur Samuel, 1959)</a:t>
            </a:r>
          </a:p>
          <a:p>
            <a:endParaRPr lang="en-US" b="1" dirty="0"/>
          </a:p>
          <a:p>
            <a:r>
              <a:rPr lang="en-US" dirty="0"/>
              <a:t>A computer program is said to learn from experience E with respect to some task T and some performance measure P, if its performance on T, as measured by P, improves with experience E. </a:t>
            </a:r>
            <a:r>
              <a:rPr lang="en-US" b="1" dirty="0"/>
              <a:t>(Tom Mitchell, 1997)</a:t>
            </a:r>
          </a:p>
        </p:txBody>
      </p:sp>
    </p:spTree>
    <p:extLst>
      <p:ext uri="{BB962C8B-B14F-4D97-AF65-F5344CB8AC3E}">
        <p14:creationId xmlns:p14="http://schemas.microsoft.com/office/powerpoint/2010/main" val="2099589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8D85-C263-40CC-9072-22FD23E0B846}"/>
              </a:ext>
            </a:extLst>
          </p:cNvPr>
          <p:cNvSpPr>
            <a:spLocks noGrp="1"/>
          </p:cNvSpPr>
          <p:nvPr>
            <p:ph type="title"/>
          </p:nvPr>
        </p:nvSpPr>
        <p:spPr/>
        <p:txBody>
          <a:bodyPr/>
          <a:lstStyle/>
          <a:p>
            <a:r>
              <a:rPr lang="en-ID" dirty="0"/>
              <a:t>Spam Filter</a:t>
            </a:r>
          </a:p>
        </p:txBody>
      </p:sp>
      <p:sp>
        <p:nvSpPr>
          <p:cNvPr id="3" name="Content Placeholder 2">
            <a:extLst>
              <a:ext uri="{FF2B5EF4-FFF2-40B4-BE49-F238E27FC236}">
                <a16:creationId xmlns:a16="http://schemas.microsoft.com/office/drawing/2014/main" id="{C0B62CEC-66C0-4A19-9035-AF4FFF66E836}"/>
              </a:ext>
            </a:extLst>
          </p:cNvPr>
          <p:cNvSpPr>
            <a:spLocks noGrp="1"/>
          </p:cNvSpPr>
          <p:nvPr>
            <p:ph idx="1"/>
          </p:nvPr>
        </p:nvSpPr>
        <p:spPr>
          <a:xfrm>
            <a:off x="1219199" y="2133600"/>
            <a:ext cx="7529265" cy="4335823"/>
          </a:xfrm>
        </p:spPr>
        <p:txBody>
          <a:bodyPr>
            <a:normAutofit/>
          </a:bodyPr>
          <a:lstStyle/>
          <a:p>
            <a:r>
              <a:rPr lang="en-US" dirty="0"/>
              <a:t>Spam filter is a Machine Learning program that can learn to flag spam given examples of spam emails (e.g., flagged by users) and examples of regular (non-spam, also called “ham”) emails. </a:t>
            </a:r>
          </a:p>
          <a:p>
            <a:r>
              <a:rPr lang="en-US" dirty="0"/>
              <a:t>The examples that the system uses to learn are called the </a:t>
            </a:r>
            <a:r>
              <a:rPr lang="en-US" b="1" dirty="0"/>
              <a:t>training set. </a:t>
            </a:r>
            <a:r>
              <a:rPr lang="en-US" dirty="0"/>
              <a:t>Each training example is called a </a:t>
            </a:r>
            <a:r>
              <a:rPr lang="en-US" b="1" dirty="0"/>
              <a:t>training instance </a:t>
            </a:r>
            <a:r>
              <a:rPr lang="en-US" dirty="0"/>
              <a:t>(or </a:t>
            </a:r>
            <a:r>
              <a:rPr lang="en-US" b="1" dirty="0"/>
              <a:t>sample</a:t>
            </a:r>
            <a:r>
              <a:rPr lang="en-US" dirty="0"/>
              <a:t>).</a:t>
            </a:r>
          </a:p>
          <a:p>
            <a:r>
              <a:rPr lang="en-US" dirty="0"/>
              <a:t>In this case, the task </a:t>
            </a:r>
            <a:r>
              <a:rPr lang="en-US" b="1" dirty="0"/>
              <a:t>T</a:t>
            </a:r>
            <a:r>
              <a:rPr lang="en-US" dirty="0"/>
              <a:t> is to </a:t>
            </a:r>
            <a:r>
              <a:rPr lang="en-US" u="sng" dirty="0"/>
              <a:t>flag spam for new emails</a:t>
            </a:r>
            <a:r>
              <a:rPr lang="en-US" dirty="0"/>
              <a:t>, the experience </a:t>
            </a:r>
            <a:r>
              <a:rPr lang="en-US" b="1" dirty="0"/>
              <a:t>E</a:t>
            </a:r>
            <a:r>
              <a:rPr lang="en-US" dirty="0"/>
              <a:t> is the </a:t>
            </a:r>
            <a:r>
              <a:rPr lang="en-US" u="sng" dirty="0"/>
              <a:t>training data</a:t>
            </a:r>
            <a:r>
              <a:rPr lang="en-US" dirty="0"/>
              <a:t>, and the performance measure </a:t>
            </a:r>
            <a:r>
              <a:rPr lang="en-US" b="1" dirty="0"/>
              <a:t>P</a:t>
            </a:r>
            <a:r>
              <a:rPr lang="en-US" dirty="0"/>
              <a:t> needs to </a:t>
            </a:r>
            <a:r>
              <a:rPr lang="en-US" u="sng" dirty="0"/>
              <a:t>be defined</a:t>
            </a:r>
            <a:r>
              <a:rPr lang="en-US" dirty="0"/>
              <a:t>; ; for example, you can use the </a:t>
            </a:r>
            <a:r>
              <a:rPr lang="en-US" u="sng" dirty="0"/>
              <a:t>ratio of correctly classified emails</a:t>
            </a:r>
            <a:r>
              <a:rPr lang="en-US" dirty="0"/>
              <a:t>. This particular performance measure is called accuracy and it is often used in classification tasks. </a:t>
            </a:r>
            <a:endParaRPr lang="en-ID" dirty="0"/>
          </a:p>
        </p:txBody>
      </p:sp>
    </p:spTree>
    <p:extLst>
      <p:ext uri="{BB962C8B-B14F-4D97-AF65-F5344CB8AC3E}">
        <p14:creationId xmlns:p14="http://schemas.microsoft.com/office/powerpoint/2010/main" val="1083890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3148-A776-4151-A39C-7181B0990948}"/>
              </a:ext>
            </a:extLst>
          </p:cNvPr>
          <p:cNvSpPr>
            <a:spLocks noGrp="1"/>
          </p:cNvSpPr>
          <p:nvPr>
            <p:ph type="title"/>
          </p:nvPr>
        </p:nvSpPr>
        <p:spPr/>
        <p:txBody>
          <a:bodyPr/>
          <a:lstStyle/>
          <a:p>
            <a:r>
              <a:rPr lang="en-ID" dirty="0"/>
              <a:t>Why use machine learning? (1)</a:t>
            </a:r>
          </a:p>
        </p:txBody>
      </p:sp>
      <p:sp>
        <p:nvSpPr>
          <p:cNvPr id="3" name="Content Placeholder 2">
            <a:extLst>
              <a:ext uri="{FF2B5EF4-FFF2-40B4-BE49-F238E27FC236}">
                <a16:creationId xmlns:a16="http://schemas.microsoft.com/office/drawing/2014/main" id="{339C2F55-2AE5-46CB-A38E-8E3A254A2009}"/>
              </a:ext>
            </a:extLst>
          </p:cNvPr>
          <p:cNvSpPr>
            <a:spLocks noGrp="1"/>
          </p:cNvSpPr>
          <p:nvPr>
            <p:ph idx="1"/>
          </p:nvPr>
        </p:nvSpPr>
        <p:spPr/>
        <p:txBody>
          <a:bodyPr>
            <a:normAutofit lnSpcReduction="10000"/>
          </a:bodyPr>
          <a:lstStyle/>
          <a:p>
            <a:r>
              <a:rPr lang="en-US" dirty="0"/>
              <a:t>Consider how you would write a spam filter using traditional programming techniques.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Since the problem is not trivial, your program will likely become a long list of complex rules — pretty hard to maintain</a:t>
            </a:r>
            <a:endParaRPr lang="en-ID" dirty="0"/>
          </a:p>
        </p:txBody>
      </p:sp>
      <p:pic>
        <p:nvPicPr>
          <p:cNvPr id="4" name="Picture 3">
            <a:extLst>
              <a:ext uri="{FF2B5EF4-FFF2-40B4-BE49-F238E27FC236}">
                <a16:creationId xmlns:a16="http://schemas.microsoft.com/office/drawing/2014/main" id="{E55C4BBB-D86F-46A1-8671-99E774759D03}"/>
              </a:ext>
            </a:extLst>
          </p:cNvPr>
          <p:cNvPicPr>
            <a:picLocks noChangeAspect="1"/>
          </p:cNvPicPr>
          <p:nvPr/>
        </p:nvPicPr>
        <p:blipFill>
          <a:blip r:embed="rId3"/>
          <a:stretch>
            <a:fillRect/>
          </a:stretch>
        </p:blipFill>
        <p:spPr>
          <a:xfrm>
            <a:off x="2514600" y="2776719"/>
            <a:ext cx="4784347" cy="2785881"/>
          </a:xfrm>
          <a:prstGeom prst="rect">
            <a:avLst/>
          </a:prstGeom>
        </p:spPr>
      </p:pic>
    </p:spTree>
    <p:extLst>
      <p:ext uri="{BB962C8B-B14F-4D97-AF65-F5344CB8AC3E}">
        <p14:creationId xmlns:p14="http://schemas.microsoft.com/office/powerpoint/2010/main" val="69232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4B00-F06C-4678-AFA5-7C9365C85F1B}"/>
              </a:ext>
            </a:extLst>
          </p:cNvPr>
          <p:cNvSpPr>
            <a:spLocks noGrp="1"/>
          </p:cNvSpPr>
          <p:nvPr>
            <p:ph type="title"/>
          </p:nvPr>
        </p:nvSpPr>
        <p:spPr/>
        <p:txBody>
          <a:bodyPr/>
          <a:lstStyle/>
          <a:p>
            <a:r>
              <a:rPr lang="en-ID" dirty="0"/>
              <a:t>Why use machine learning? (2)</a:t>
            </a:r>
          </a:p>
        </p:txBody>
      </p:sp>
      <p:sp>
        <p:nvSpPr>
          <p:cNvPr id="3" name="Content Placeholder 2">
            <a:extLst>
              <a:ext uri="{FF2B5EF4-FFF2-40B4-BE49-F238E27FC236}">
                <a16:creationId xmlns:a16="http://schemas.microsoft.com/office/drawing/2014/main" id="{648053C6-2C52-44FD-A693-80691DA52FA5}"/>
              </a:ext>
            </a:extLst>
          </p:cNvPr>
          <p:cNvSpPr>
            <a:spLocks noGrp="1"/>
          </p:cNvSpPr>
          <p:nvPr>
            <p:ph idx="1"/>
          </p:nvPr>
        </p:nvSpPr>
        <p:spPr>
          <a:xfrm>
            <a:off x="1219199" y="2087488"/>
            <a:ext cx="7529265" cy="4694312"/>
          </a:xfrm>
        </p:spPr>
        <p:txBody>
          <a:bodyPr>
            <a:normAutofit fontScale="92500"/>
          </a:bodyPr>
          <a:lstStyle/>
          <a:p>
            <a:r>
              <a:rPr lang="en-US" dirty="0"/>
              <a:t>In contrast, a spam filter based on Machine Learning techniques automatically learns which words and phrases are good predictors of spam by detecting unusually frequent patterns of words in the spam examples compared to the ham examples.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program is much shorter, easier to maintain, and most likely more accurate.</a:t>
            </a:r>
            <a:endParaRPr lang="en-ID" dirty="0"/>
          </a:p>
        </p:txBody>
      </p:sp>
      <p:pic>
        <p:nvPicPr>
          <p:cNvPr id="4" name="Picture 3">
            <a:extLst>
              <a:ext uri="{FF2B5EF4-FFF2-40B4-BE49-F238E27FC236}">
                <a16:creationId xmlns:a16="http://schemas.microsoft.com/office/drawing/2014/main" id="{E92B4FBB-71AA-417E-B331-36F4EFC91447}"/>
              </a:ext>
            </a:extLst>
          </p:cNvPr>
          <p:cNvPicPr>
            <a:picLocks noChangeAspect="1"/>
          </p:cNvPicPr>
          <p:nvPr/>
        </p:nvPicPr>
        <p:blipFill>
          <a:blip r:embed="rId2"/>
          <a:stretch>
            <a:fillRect/>
          </a:stretch>
        </p:blipFill>
        <p:spPr>
          <a:xfrm>
            <a:off x="2812131" y="3393518"/>
            <a:ext cx="4343400" cy="2692298"/>
          </a:xfrm>
          <a:prstGeom prst="rect">
            <a:avLst/>
          </a:prstGeom>
        </p:spPr>
      </p:pic>
    </p:spTree>
    <p:extLst>
      <p:ext uri="{BB962C8B-B14F-4D97-AF65-F5344CB8AC3E}">
        <p14:creationId xmlns:p14="http://schemas.microsoft.com/office/powerpoint/2010/main" val="1462955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E2C47-C567-4424-A450-F2BD4ECC7D63}"/>
              </a:ext>
            </a:extLst>
          </p:cNvPr>
          <p:cNvSpPr>
            <a:spLocks noGrp="1"/>
          </p:cNvSpPr>
          <p:nvPr>
            <p:ph type="title"/>
          </p:nvPr>
        </p:nvSpPr>
        <p:spPr/>
        <p:txBody>
          <a:bodyPr/>
          <a:lstStyle/>
          <a:p>
            <a:r>
              <a:rPr lang="en-ID" dirty="0"/>
              <a:t>Why use machine learning? (3)</a:t>
            </a:r>
          </a:p>
        </p:txBody>
      </p:sp>
      <p:sp>
        <p:nvSpPr>
          <p:cNvPr id="3" name="Content Placeholder 2">
            <a:extLst>
              <a:ext uri="{FF2B5EF4-FFF2-40B4-BE49-F238E27FC236}">
                <a16:creationId xmlns:a16="http://schemas.microsoft.com/office/drawing/2014/main" id="{2A98005E-987D-45FE-B965-BABF8E08ED60}"/>
              </a:ext>
            </a:extLst>
          </p:cNvPr>
          <p:cNvSpPr>
            <a:spLocks noGrp="1"/>
          </p:cNvSpPr>
          <p:nvPr>
            <p:ph idx="1"/>
          </p:nvPr>
        </p:nvSpPr>
        <p:spPr/>
        <p:txBody>
          <a:bodyPr>
            <a:normAutofit/>
          </a:bodyPr>
          <a:lstStyle/>
          <a:p>
            <a:r>
              <a:rPr lang="en-US" sz="1800" dirty="0"/>
              <a:t>If the case that spammers notice all their emails containing “4U” are blocked, they might start writing “For U” instead. A spam filter using traditional programming techniques would need to be updated to flag “For U” emails. (keep writing new rules forever)</a:t>
            </a:r>
          </a:p>
          <a:p>
            <a:r>
              <a:rPr lang="en-US" sz="1800" dirty="0"/>
              <a:t>In contrast, a spam filter based on Machine Learning techniques automatically notices that “For U” has become unusually frequent in spam flagged by users, and it starts flagging them without your intervention</a:t>
            </a:r>
            <a:endParaRPr lang="en-ID" sz="1800" dirty="0"/>
          </a:p>
        </p:txBody>
      </p:sp>
      <p:pic>
        <p:nvPicPr>
          <p:cNvPr id="5" name="Picture 4">
            <a:extLst>
              <a:ext uri="{FF2B5EF4-FFF2-40B4-BE49-F238E27FC236}">
                <a16:creationId xmlns:a16="http://schemas.microsoft.com/office/drawing/2014/main" id="{9043AEF0-6B0C-492E-90DC-B32F7839D8F0}"/>
              </a:ext>
            </a:extLst>
          </p:cNvPr>
          <p:cNvPicPr>
            <a:picLocks noChangeAspect="1"/>
          </p:cNvPicPr>
          <p:nvPr/>
        </p:nvPicPr>
        <p:blipFill>
          <a:blip r:embed="rId2"/>
          <a:stretch>
            <a:fillRect/>
          </a:stretch>
        </p:blipFill>
        <p:spPr>
          <a:xfrm>
            <a:off x="3276600" y="4184410"/>
            <a:ext cx="4724400" cy="2291940"/>
          </a:xfrm>
          <a:prstGeom prst="rect">
            <a:avLst/>
          </a:prstGeom>
        </p:spPr>
      </p:pic>
    </p:spTree>
    <p:extLst>
      <p:ext uri="{BB962C8B-B14F-4D97-AF65-F5344CB8AC3E}">
        <p14:creationId xmlns:p14="http://schemas.microsoft.com/office/powerpoint/2010/main" val="1312647627"/>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PPT 2015</Template>
  <TotalTime>7576</TotalTime>
  <Words>2409</Words>
  <Application>Microsoft Office PowerPoint</Application>
  <PresentationFormat>On-screen Show (4:3)</PresentationFormat>
  <Paragraphs>176</Paragraphs>
  <Slides>33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Open Sans</vt:lpstr>
      <vt:lpstr>Tahoma</vt:lpstr>
      <vt:lpstr>Template PPT 2015</vt:lpstr>
      <vt:lpstr>Introduction to Machine Learning 1  Session  01 &amp; 02</vt:lpstr>
      <vt:lpstr>Learning Outcome</vt:lpstr>
      <vt:lpstr>Outline</vt:lpstr>
      <vt:lpstr>PowerPoint Presentation</vt:lpstr>
      <vt:lpstr>What is Machine Learning?</vt:lpstr>
      <vt:lpstr>Spam Filter</vt:lpstr>
      <vt:lpstr>Why use machine learning? (1)</vt:lpstr>
      <vt:lpstr>Why use machine learning? (2)</vt:lpstr>
      <vt:lpstr>Why use machine learning? (3)</vt:lpstr>
      <vt:lpstr>Machine Learning Area</vt:lpstr>
      <vt:lpstr>Machine Learning helps humans learn</vt:lpstr>
      <vt:lpstr>When use machine learning?</vt:lpstr>
      <vt:lpstr>Types of Machine Learning Systems</vt:lpstr>
      <vt:lpstr>Supervised Vs Unsupervised Learning</vt:lpstr>
      <vt:lpstr>Supervised Learning</vt:lpstr>
      <vt:lpstr>Unsupervised Learning</vt:lpstr>
      <vt:lpstr>1. Clustering</vt:lpstr>
      <vt:lpstr>2. Visualization and dimensionality reduction</vt:lpstr>
      <vt:lpstr>3. Association rule learning</vt:lpstr>
      <vt:lpstr>Semisupervised Learning </vt:lpstr>
      <vt:lpstr>Reinforcement Learning </vt:lpstr>
      <vt:lpstr>Reinforcement Learning Example</vt:lpstr>
      <vt:lpstr>Batch Learning</vt:lpstr>
      <vt:lpstr>Online Learning </vt:lpstr>
      <vt:lpstr>Online Learning (2)</vt:lpstr>
      <vt:lpstr>Online Learning (3)</vt:lpstr>
      <vt:lpstr>Instance-Based Learning</vt:lpstr>
      <vt:lpstr>Model-based Learning </vt:lpstr>
      <vt:lpstr>Model-based Learning (2)</vt:lpstr>
      <vt:lpstr>Review Question</vt:lpstr>
      <vt:lpstr>Case Study</vt:lpstr>
      <vt:lpstr>End of Session 01 &amp; 02</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Novita Hanafiah</cp:lastModifiedBy>
  <cp:revision>66</cp:revision>
  <dcterms:created xsi:type="dcterms:W3CDTF">2015-05-04T03:33:03Z</dcterms:created>
  <dcterms:modified xsi:type="dcterms:W3CDTF">2019-12-19T03:09:33Z</dcterms:modified>
</cp:coreProperties>
</file>