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3" r:id="rId6"/>
    <p:sldId id="284" r:id="rId7"/>
    <p:sldId id="286" r:id="rId8"/>
    <p:sldId id="295" r:id="rId9"/>
    <p:sldId id="287" r:id="rId10"/>
    <p:sldId id="290" r:id="rId11"/>
    <p:sldId id="291" r:id="rId12"/>
    <p:sldId id="296" r:id="rId13"/>
    <p:sldId id="292" r:id="rId14"/>
    <p:sldId id="293" r:id="rId15"/>
    <p:sldId id="288" r:id="rId16"/>
    <p:sldId id="294" r:id="rId17"/>
    <p:sldId id="285" r:id="rId18"/>
    <p:sldId id="261" r:id="rId19"/>
    <p:sldId id="282"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9"/>
            <p14:sldId id="280"/>
            <p14:sldId id="281"/>
            <p14:sldId id="283"/>
            <p14:sldId id="284"/>
            <p14:sldId id="286"/>
            <p14:sldId id="295"/>
            <p14:sldId id="287"/>
            <p14:sldId id="290"/>
            <p14:sldId id="291"/>
            <p14:sldId id="296"/>
            <p14:sldId id="292"/>
            <p14:sldId id="293"/>
            <p14:sldId id="288"/>
            <p14:sldId id="294"/>
            <p14:sldId id="285"/>
            <p14:sldId id="26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19200" y="12192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11288"/>
            <a:ext cx="7529265"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February 2020</a:t>
            </a: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a:latin typeface="Tahoma" panose="020B0604030504040204" pitchFamily="34" charset="0"/>
                <a:ea typeface="Tahoma" panose="020B0604030504040204" pitchFamily="34" charset="0"/>
                <a:cs typeface="Tahoma" panose="020B0604030504040204" pitchFamily="34" charset="0"/>
              </a:rPr>
              <a:t>Learning in Parametric </a:t>
            </a:r>
            <a:r>
              <a:rPr lang="en-AU" sz="4000" dirty="0" err="1">
                <a:latin typeface="Tahoma" panose="020B0604030504040204" pitchFamily="34" charset="0"/>
                <a:ea typeface="Tahoma" panose="020B0604030504040204" pitchFamily="34" charset="0"/>
                <a:cs typeface="Tahoma" panose="020B0604030504040204" pitchFamily="34" charset="0"/>
              </a:rPr>
              <a:t>Modeling</a:t>
            </a:r>
            <a:r>
              <a:rPr lang="en-AU" sz="4000" dirty="0">
                <a:latin typeface="Tahoma" panose="020B0604030504040204" pitchFamily="34" charset="0"/>
                <a:ea typeface="Tahoma" panose="020B0604030504040204" pitchFamily="34" charset="0"/>
                <a:cs typeface="Tahoma" panose="020B0604030504040204" pitchFamily="34" charset="0"/>
              </a:rPr>
              <a:t> 2</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a:t>
            </a:r>
            <a:r>
              <a:rPr lang="en-US" sz="2800" dirty="0">
                <a:latin typeface="Tahoma" panose="020B0604030504040204" pitchFamily="34" charset="0"/>
                <a:ea typeface="Tahoma" panose="020B0604030504040204" pitchFamily="34" charset="0"/>
                <a:cs typeface="Tahoma" panose="020B0604030504040204" pitchFamily="34" charset="0"/>
              </a:rPr>
              <a:t>11 &amp; 12</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1CBC-87C1-4067-9843-8D874C90855B}"/>
              </a:ext>
            </a:extLst>
          </p:cNvPr>
          <p:cNvSpPr>
            <a:spLocks noGrp="1"/>
          </p:cNvSpPr>
          <p:nvPr>
            <p:ph type="title"/>
          </p:nvPr>
        </p:nvSpPr>
        <p:spPr/>
        <p:txBody>
          <a:bodyPr>
            <a:normAutofit/>
          </a:bodyPr>
          <a:lstStyle/>
          <a:p>
            <a:r>
              <a:rPr lang="en-ID" dirty="0"/>
              <a:t>Maximum Likelihood Method</a:t>
            </a:r>
          </a:p>
        </p:txBody>
      </p:sp>
      <p:sp>
        <p:nvSpPr>
          <p:cNvPr id="3" name="Content Placeholder 2">
            <a:extLst>
              <a:ext uri="{FF2B5EF4-FFF2-40B4-BE49-F238E27FC236}">
                <a16:creationId xmlns:a16="http://schemas.microsoft.com/office/drawing/2014/main" id="{7B7E4270-8B88-4280-8D43-46C32E68D18A}"/>
              </a:ext>
            </a:extLst>
          </p:cNvPr>
          <p:cNvSpPr>
            <a:spLocks noGrp="1"/>
          </p:cNvSpPr>
          <p:nvPr>
            <p:ph idx="1"/>
          </p:nvPr>
        </p:nvSpPr>
        <p:spPr/>
        <p:txBody>
          <a:bodyPr/>
          <a:lstStyle/>
          <a:p>
            <a:r>
              <a:rPr lang="en-US" dirty="0"/>
              <a:t>ML and LS are two of the major pillars on which parameter estimation is based and new methods are inspired from. The ML method was suggested by Sir Ronald Aylmer Fisher.</a:t>
            </a:r>
          </a:p>
          <a:p>
            <a:r>
              <a:rPr lang="en-US" dirty="0"/>
              <a:t>Once more, we will first formulate the method in a general setting, independent of the regression/classification tasks.</a:t>
            </a:r>
          </a:p>
          <a:p>
            <a:r>
              <a:rPr lang="en-US" dirty="0"/>
              <a:t>We are given a set of say, </a:t>
            </a:r>
            <a:r>
              <a:rPr lang="en-US" i="1" dirty="0"/>
              <a:t>N</a:t>
            </a:r>
            <a:r>
              <a:rPr lang="en-US" dirty="0"/>
              <a:t>, observations, </a:t>
            </a:r>
            <a:r>
              <a:rPr lang="en-US" i="1" dirty="0"/>
              <a:t>X</a:t>
            </a:r>
            <a:r>
              <a:rPr lang="en-US" dirty="0"/>
              <a:t> = {x</a:t>
            </a:r>
            <a:r>
              <a:rPr lang="en-US" baseline="-25000" dirty="0"/>
              <a:t>1</a:t>
            </a:r>
            <a:r>
              <a:rPr lang="en-US" dirty="0"/>
              <a:t>, x</a:t>
            </a:r>
            <a:r>
              <a:rPr lang="en-US" baseline="-25000" dirty="0"/>
              <a:t>2</a:t>
            </a:r>
            <a:r>
              <a:rPr lang="en-US" dirty="0"/>
              <a:t>, ... , </a:t>
            </a:r>
            <a:r>
              <a:rPr lang="en-US" dirty="0" err="1"/>
              <a:t>x</a:t>
            </a:r>
            <a:r>
              <a:rPr lang="en-US" baseline="-25000" dirty="0" err="1"/>
              <a:t>N</a:t>
            </a:r>
            <a:r>
              <a:rPr lang="en-US" dirty="0"/>
              <a:t>}, drawn from a probability distribution. We assume that the joint pdf of these </a:t>
            </a:r>
            <a:r>
              <a:rPr lang="en-US" i="1" dirty="0"/>
              <a:t>N</a:t>
            </a:r>
            <a:r>
              <a:rPr lang="en-US" dirty="0"/>
              <a:t> observations is of a known parametric functional type, denoted as </a:t>
            </a:r>
            <a:r>
              <a:rPr lang="en-US" i="1" dirty="0"/>
              <a:t>p</a:t>
            </a:r>
            <a:r>
              <a:rPr lang="en-US" dirty="0"/>
              <a:t>(</a:t>
            </a:r>
            <a:r>
              <a:rPr lang="en-US" i="1" dirty="0"/>
              <a:t>X ; θ</a:t>
            </a:r>
            <a:r>
              <a:rPr lang="en-US" dirty="0"/>
              <a:t>), where the parameter vector </a:t>
            </a:r>
            <a:r>
              <a:rPr lang="en-US" i="1" dirty="0"/>
              <a:t>θ</a:t>
            </a:r>
            <a:r>
              <a:rPr lang="en-US" dirty="0"/>
              <a:t> ∈       is unknown and the task is to estimate its value. This is known as the </a:t>
            </a:r>
            <a:r>
              <a:rPr lang="en-US" b="1" dirty="0"/>
              <a:t>likelihood function </a:t>
            </a:r>
            <a:r>
              <a:rPr lang="en-US" dirty="0"/>
              <a:t>of </a:t>
            </a:r>
            <a:r>
              <a:rPr lang="en-US" i="1" dirty="0"/>
              <a:t>θ </a:t>
            </a:r>
            <a:r>
              <a:rPr lang="en-US" dirty="0"/>
              <a:t>with respect to the given set of observations, </a:t>
            </a:r>
            <a:r>
              <a:rPr lang="en-US" i="1" dirty="0"/>
              <a:t>X </a:t>
            </a:r>
            <a:r>
              <a:rPr lang="en-US" dirty="0"/>
              <a:t>. </a:t>
            </a:r>
            <a:endParaRPr lang="en-ID" dirty="0"/>
          </a:p>
        </p:txBody>
      </p:sp>
      <p:pic>
        <p:nvPicPr>
          <p:cNvPr id="4" name="Picture 3">
            <a:extLst>
              <a:ext uri="{FF2B5EF4-FFF2-40B4-BE49-F238E27FC236}">
                <a16:creationId xmlns:a16="http://schemas.microsoft.com/office/drawing/2014/main" id="{B982EC78-FACF-4637-A53C-0A84E7DD2E44}"/>
              </a:ext>
            </a:extLst>
          </p:cNvPr>
          <p:cNvPicPr>
            <a:picLocks noChangeAspect="1"/>
          </p:cNvPicPr>
          <p:nvPr/>
        </p:nvPicPr>
        <p:blipFill>
          <a:blip r:embed="rId2"/>
          <a:stretch>
            <a:fillRect/>
          </a:stretch>
        </p:blipFill>
        <p:spPr>
          <a:xfrm>
            <a:off x="2895600" y="4953000"/>
            <a:ext cx="315668" cy="261937"/>
          </a:xfrm>
          <a:prstGeom prst="rect">
            <a:avLst/>
          </a:prstGeom>
        </p:spPr>
      </p:pic>
    </p:spTree>
    <p:extLst>
      <p:ext uri="{BB962C8B-B14F-4D97-AF65-F5344CB8AC3E}">
        <p14:creationId xmlns:p14="http://schemas.microsoft.com/office/powerpoint/2010/main" val="103605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22BC7-9BDF-45C8-93E3-D7C0F8AA7D06}"/>
              </a:ext>
            </a:extLst>
          </p:cNvPr>
          <p:cNvSpPr>
            <a:spLocks noGrp="1"/>
          </p:cNvSpPr>
          <p:nvPr>
            <p:ph idx="1"/>
          </p:nvPr>
        </p:nvSpPr>
        <p:spPr>
          <a:xfrm>
            <a:off x="1219199" y="2011288"/>
            <a:ext cx="7529265" cy="4694312"/>
          </a:xfrm>
        </p:spPr>
        <p:txBody>
          <a:bodyPr>
            <a:normAutofit/>
          </a:bodyPr>
          <a:lstStyle/>
          <a:p>
            <a:r>
              <a:rPr lang="en-US" dirty="0"/>
              <a:t>According to the ML method, the estimate is provided by</a:t>
            </a:r>
          </a:p>
          <a:p>
            <a:endParaRPr lang="en-US" dirty="0"/>
          </a:p>
          <a:p>
            <a:pPr marL="0" indent="0">
              <a:buNone/>
            </a:pPr>
            <a:endParaRPr lang="en-US" dirty="0"/>
          </a:p>
          <a:p>
            <a:pPr marL="0" indent="0">
              <a:buNone/>
            </a:pPr>
            <a:endParaRPr lang="en-US" dirty="0"/>
          </a:p>
          <a:p>
            <a:pPr marL="0" indent="0">
              <a:buNone/>
            </a:pPr>
            <a:endParaRPr lang="en-US" dirty="0"/>
          </a:p>
          <a:p>
            <a:r>
              <a:rPr lang="en-US" dirty="0"/>
              <a:t>For simplicity, we will assume that the parameter space             , and that the parameterized family {</a:t>
            </a:r>
            <a:r>
              <a:rPr lang="en-US" i="1" dirty="0"/>
              <a:t>p(X ; θ) </a:t>
            </a:r>
            <a:r>
              <a:rPr lang="en-US" dirty="0"/>
              <a:t>: </a:t>
            </a:r>
            <a:r>
              <a:rPr lang="en-US" i="1" dirty="0"/>
              <a:t>θ</a:t>
            </a:r>
            <a:r>
              <a:rPr lang="en-US" dirty="0"/>
              <a:t> ∈      } enjoys a unique minimizer with respect to the parameter </a:t>
            </a:r>
            <a:r>
              <a:rPr lang="en-US" i="1" dirty="0"/>
              <a:t>θ</a:t>
            </a:r>
            <a:r>
              <a:rPr lang="en-US" dirty="0"/>
              <a:t>. </a:t>
            </a:r>
          </a:p>
          <a:p>
            <a:endParaRPr lang="en-US" dirty="0"/>
          </a:p>
          <a:p>
            <a:endParaRPr lang="en-US" dirty="0"/>
          </a:p>
          <a:p>
            <a:endParaRPr lang="en-ID" dirty="0"/>
          </a:p>
        </p:txBody>
      </p:sp>
      <p:pic>
        <p:nvPicPr>
          <p:cNvPr id="5" name="Picture 4">
            <a:extLst>
              <a:ext uri="{FF2B5EF4-FFF2-40B4-BE49-F238E27FC236}">
                <a16:creationId xmlns:a16="http://schemas.microsoft.com/office/drawing/2014/main" id="{B267F2C3-69BD-4A6D-80D6-9341890F3CBF}"/>
              </a:ext>
            </a:extLst>
          </p:cNvPr>
          <p:cNvPicPr>
            <a:picLocks noChangeAspect="1"/>
          </p:cNvPicPr>
          <p:nvPr/>
        </p:nvPicPr>
        <p:blipFill>
          <a:blip r:embed="rId2"/>
          <a:stretch>
            <a:fillRect/>
          </a:stretch>
        </p:blipFill>
        <p:spPr>
          <a:xfrm>
            <a:off x="1289109" y="2803376"/>
            <a:ext cx="7385799" cy="609621"/>
          </a:xfrm>
          <a:prstGeom prst="rect">
            <a:avLst/>
          </a:prstGeom>
        </p:spPr>
      </p:pic>
      <p:pic>
        <p:nvPicPr>
          <p:cNvPr id="6" name="Picture 5">
            <a:extLst>
              <a:ext uri="{FF2B5EF4-FFF2-40B4-BE49-F238E27FC236}">
                <a16:creationId xmlns:a16="http://schemas.microsoft.com/office/drawing/2014/main" id="{595B0C06-E32B-4E87-B301-3A674B7232FD}"/>
              </a:ext>
            </a:extLst>
          </p:cNvPr>
          <p:cNvPicPr>
            <a:picLocks noChangeAspect="1"/>
          </p:cNvPicPr>
          <p:nvPr/>
        </p:nvPicPr>
        <p:blipFill>
          <a:blip r:embed="rId3"/>
          <a:stretch>
            <a:fillRect/>
          </a:stretch>
        </p:blipFill>
        <p:spPr>
          <a:xfrm>
            <a:off x="7841145" y="3886200"/>
            <a:ext cx="907319" cy="252412"/>
          </a:xfrm>
          <a:prstGeom prst="rect">
            <a:avLst/>
          </a:prstGeom>
        </p:spPr>
      </p:pic>
      <p:pic>
        <p:nvPicPr>
          <p:cNvPr id="7" name="Picture 6">
            <a:extLst>
              <a:ext uri="{FF2B5EF4-FFF2-40B4-BE49-F238E27FC236}">
                <a16:creationId xmlns:a16="http://schemas.microsoft.com/office/drawing/2014/main" id="{8D956C4E-F1BE-4D18-8987-1ED57CE0148B}"/>
              </a:ext>
            </a:extLst>
          </p:cNvPr>
          <p:cNvPicPr>
            <a:picLocks noChangeAspect="1"/>
          </p:cNvPicPr>
          <p:nvPr/>
        </p:nvPicPr>
        <p:blipFill>
          <a:blip r:embed="rId4"/>
          <a:stretch>
            <a:fillRect/>
          </a:stretch>
        </p:blipFill>
        <p:spPr>
          <a:xfrm>
            <a:off x="7162800" y="4220331"/>
            <a:ext cx="309109" cy="276225"/>
          </a:xfrm>
          <a:prstGeom prst="rect">
            <a:avLst/>
          </a:prstGeom>
        </p:spPr>
      </p:pic>
      <p:sp>
        <p:nvSpPr>
          <p:cNvPr id="9" name="Title 1">
            <a:extLst>
              <a:ext uri="{FF2B5EF4-FFF2-40B4-BE49-F238E27FC236}">
                <a16:creationId xmlns:a16="http://schemas.microsoft.com/office/drawing/2014/main" id="{FA2694DA-9440-45F6-8D61-7D57D1B33A8C}"/>
              </a:ext>
            </a:extLst>
          </p:cNvPr>
          <p:cNvSpPr>
            <a:spLocks noGrp="1"/>
          </p:cNvSpPr>
          <p:nvPr>
            <p:ph type="title"/>
          </p:nvPr>
        </p:nvSpPr>
        <p:spPr>
          <a:xfrm>
            <a:off x="1219200" y="1219200"/>
            <a:ext cx="7525618" cy="792088"/>
          </a:xfrm>
        </p:spPr>
        <p:txBody>
          <a:bodyPr>
            <a:normAutofit/>
          </a:bodyPr>
          <a:lstStyle/>
          <a:p>
            <a:r>
              <a:rPr lang="en-ID" dirty="0"/>
              <a:t>Maximum Likelihood Method (2)</a:t>
            </a:r>
          </a:p>
        </p:txBody>
      </p:sp>
    </p:spTree>
    <p:extLst>
      <p:ext uri="{BB962C8B-B14F-4D97-AF65-F5344CB8AC3E}">
        <p14:creationId xmlns:p14="http://schemas.microsoft.com/office/powerpoint/2010/main" val="274308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85C0-D3AB-4BAA-B2B3-0D725C6F0C13}"/>
              </a:ext>
            </a:extLst>
          </p:cNvPr>
          <p:cNvSpPr>
            <a:spLocks noGrp="1"/>
          </p:cNvSpPr>
          <p:nvPr>
            <p:ph type="title"/>
          </p:nvPr>
        </p:nvSpPr>
        <p:spPr/>
        <p:txBody>
          <a:bodyPr/>
          <a:lstStyle/>
          <a:p>
            <a:r>
              <a:rPr lang="en-ID" dirty="0"/>
              <a:t>Maximum Likelihood Method (3)</a:t>
            </a:r>
          </a:p>
        </p:txBody>
      </p:sp>
      <p:sp>
        <p:nvSpPr>
          <p:cNvPr id="3" name="Content Placeholder 2">
            <a:extLst>
              <a:ext uri="{FF2B5EF4-FFF2-40B4-BE49-F238E27FC236}">
                <a16:creationId xmlns:a16="http://schemas.microsoft.com/office/drawing/2014/main" id="{F8ED05F8-8285-44B1-B926-23A132EC902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According to the maximum likelihood method, we assume that, given the set of observations, the estimate of the unknown parameter is the value that maximizes the corresponding likelihood function.</a:t>
            </a:r>
          </a:p>
          <a:p>
            <a:endParaRPr lang="en-ID" dirty="0"/>
          </a:p>
        </p:txBody>
      </p:sp>
      <p:pic>
        <p:nvPicPr>
          <p:cNvPr id="4" name="Picture 3">
            <a:extLst>
              <a:ext uri="{FF2B5EF4-FFF2-40B4-BE49-F238E27FC236}">
                <a16:creationId xmlns:a16="http://schemas.microsoft.com/office/drawing/2014/main" id="{1DED5CC5-46DA-4B1E-9932-ABC1BBB2548F}"/>
              </a:ext>
            </a:extLst>
          </p:cNvPr>
          <p:cNvPicPr>
            <a:picLocks noChangeAspect="1"/>
          </p:cNvPicPr>
          <p:nvPr/>
        </p:nvPicPr>
        <p:blipFill>
          <a:blip r:embed="rId2"/>
          <a:stretch>
            <a:fillRect/>
          </a:stretch>
        </p:blipFill>
        <p:spPr>
          <a:xfrm>
            <a:off x="2886509" y="2133600"/>
            <a:ext cx="4191000" cy="2825085"/>
          </a:xfrm>
          <a:prstGeom prst="rect">
            <a:avLst/>
          </a:prstGeom>
        </p:spPr>
      </p:pic>
    </p:spTree>
    <p:extLst>
      <p:ext uri="{BB962C8B-B14F-4D97-AF65-F5344CB8AC3E}">
        <p14:creationId xmlns:p14="http://schemas.microsoft.com/office/powerpoint/2010/main" val="163718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582C-D01D-4D5E-8BEA-818C3710A26F}"/>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F2429968-E88F-4A34-A7EB-63CB0F5149B5}"/>
              </a:ext>
            </a:extLst>
          </p:cNvPr>
          <p:cNvSpPr>
            <a:spLocks noGrp="1"/>
          </p:cNvSpPr>
          <p:nvPr>
            <p:ph idx="1"/>
          </p:nvPr>
        </p:nvSpPr>
        <p:spPr/>
        <p:txBody>
          <a:bodyPr/>
          <a:lstStyle/>
          <a:p>
            <a:r>
              <a:rPr lang="en-US" dirty="0"/>
              <a:t>The ML estimator has some very attractive properties, namely:</a:t>
            </a:r>
          </a:p>
          <a:p>
            <a:pPr lvl="1"/>
            <a:r>
              <a:rPr lang="en-US" dirty="0"/>
              <a:t>The ML estimator is asymptotically unbiased; that is, assuming that the model of the pdf, which we have adopted, is correct and there exists a true parameter </a:t>
            </a:r>
            <a:r>
              <a:rPr lang="en-US" dirty="0" err="1"/>
              <a:t>θ</a:t>
            </a:r>
            <a:r>
              <a:rPr lang="en-US" baseline="-25000" dirty="0" err="1"/>
              <a:t>o</a:t>
            </a:r>
            <a:r>
              <a:rPr lang="en-US" dirty="0"/>
              <a:t>, then </a:t>
            </a:r>
          </a:p>
          <a:p>
            <a:pPr lvl="1"/>
            <a:endParaRPr lang="en-US" dirty="0"/>
          </a:p>
          <a:p>
            <a:pPr lvl="1"/>
            <a:r>
              <a:rPr lang="en-US" dirty="0"/>
              <a:t>The ML estimate is asymptotically consistent so that given any value of     &gt; 0,</a:t>
            </a:r>
          </a:p>
          <a:p>
            <a:pPr lvl="1"/>
            <a:endParaRPr lang="en-US" dirty="0"/>
          </a:p>
          <a:p>
            <a:pPr lvl="1"/>
            <a:endParaRPr lang="en-US" dirty="0"/>
          </a:p>
          <a:p>
            <a:pPr marL="457200" lvl="1" indent="0">
              <a:buNone/>
            </a:pPr>
            <a:r>
              <a:rPr lang="en-US" dirty="0"/>
              <a:t>that is, for large values of N, we expect the ML estimate to be very close to the true value with high probability.</a:t>
            </a:r>
            <a:endParaRPr lang="en-ID" dirty="0"/>
          </a:p>
        </p:txBody>
      </p:sp>
      <p:pic>
        <p:nvPicPr>
          <p:cNvPr id="4" name="Picture 3">
            <a:extLst>
              <a:ext uri="{FF2B5EF4-FFF2-40B4-BE49-F238E27FC236}">
                <a16:creationId xmlns:a16="http://schemas.microsoft.com/office/drawing/2014/main" id="{51BEA6CC-DFC9-41C1-A07F-46C287D96115}"/>
              </a:ext>
            </a:extLst>
          </p:cNvPr>
          <p:cNvPicPr>
            <a:picLocks noChangeAspect="1"/>
          </p:cNvPicPr>
          <p:nvPr/>
        </p:nvPicPr>
        <p:blipFill>
          <a:blip r:embed="rId2"/>
          <a:stretch>
            <a:fillRect/>
          </a:stretch>
        </p:blipFill>
        <p:spPr>
          <a:xfrm>
            <a:off x="2819400" y="3416508"/>
            <a:ext cx="2209800" cy="554519"/>
          </a:xfrm>
          <a:prstGeom prst="rect">
            <a:avLst/>
          </a:prstGeom>
        </p:spPr>
      </p:pic>
      <p:pic>
        <p:nvPicPr>
          <p:cNvPr id="5" name="Picture 4">
            <a:extLst>
              <a:ext uri="{FF2B5EF4-FFF2-40B4-BE49-F238E27FC236}">
                <a16:creationId xmlns:a16="http://schemas.microsoft.com/office/drawing/2014/main" id="{C971A344-BF1C-4AE5-8AE3-BACBE296C410}"/>
              </a:ext>
            </a:extLst>
          </p:cNvPr>
          <p:cNvPicPr>
            <a:picLocks noChangeAspect="1"/>
          </p:cNvPicPr>
          <p:nvPr/>
        </p:nvPicPr>
        <p:blipFill>
          <a:blip r:embed="rId3"/>
          <a:stretch>
            <a:fillRect/>
          </a:stretch>
        </p:blipFill>
        <p:spPr>
          <a:xfrm>
            <a:off x="3048000" y="4763115"/>
            <a:ext cx="3419475" cy="525504"/>
          </a:xfrm>
          <a:prstGeom prst="rect">
            <a:avLst/>
          </a:prstGeom>
        </p:spPr>
      </p:pic>
      <p:pic>
        <p:nvPicPr>
          <p:cNvPr id="6" name="Picture 5">
            <a:extLst>
              <a:ext uri="{FF2B5EF4-FFF2-40B4-BE49-F238E27FC236}">
                <a16:creationId xmlns:a16="http://schemas.microsoft.com/office/drawing/2014/main" id="{F52572C2-E16E-4914-B99F-9DD13647CEB1}"/>
              </a:ext>
            </a:extLst>
          </p:cNvPr>
          <p:cNvPicPr>
            <a:picLocks noChangeAspect="1"/>
          </p:cNvPicPr>
          <p:nvPr/>
        </p:nvPicPr>
        <p:blipFill>
          <a:blip r:embed="rId4"/>
          <a:stretch>
            <a:fillRect/>
          </a:stretch>
        </p:blipFill>
        <p:spPr>
          <a:xfrm>
            <a:off x="3505200" y="4419600"/>
            <a:ext cx="219075" cy="219075"/>
          </a:xfrm>
          <a:prstGeom prst="rect">
            <a:avLst/>
          </a:prstGeom>
        </p:spPr>
      </p:pic>
    </p:spTree>
    <p:extLst>
      <p:ext uri="{BB962C8B-B14F-4D97-AF65-F5344CB8AC3E}">
        <p14:creationId xmlns:p14="http://schemas.microsoft.com/office/powerpoint/2010/main" val="283737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F826-E2C9-4ABE-8F0B-C8A57A2F2554}"/>
              </a:ext>
            </a:extLst>
          </p:cNvPr>
          <p:cNvSpPr>
            <a:spLocks noGrp="1"/>
          </p:cNvSpPr>
          <p:nvPr>
            <p:ph type="title"/>
          </p:nvPr>
        </p:nvSpPr>
        <p:spPr/>
        <p:txBody>
          <a:bodyPr/>
          <a:lstStyle/>
          <a:p>
            <a:r>
              <a:rPr lang="en-ID" dirty="0"/>
              <a:t>Bayesian Inference</a:t>
            </a:r>
          </a:p>
        </p:txBody>
      </p:sp>
      <p:sp>
        <p:nvSpPr>
          <p:cNvPr id="3" name="Content Placeholder 2">
            <a:extLst>
              <a:ext uri="{FF2B5EF4-FFF2-40B4-BE49-F238E27FC236}">
                <a16:creationId xmlns:a16="http://schemas.microsoft.com/office/drawing/2014/main" id="{3B1D5A91-7D4E-46B1-B2B6-AEB5BD39A9F4}"/>
              </a:ext>
            </a:extLst>
          </p:cNvPr>
          <p:cNvSpPr>
            <a:spLocks noGrp="1"/>
          </p:cNvSpPr>
          <p:nvPr>
            <p:ph idx="1"/>
          </p:nvPr>
        </p:nvSpPr>
        <p:spPr/>
        <p:txBody>
          <a:bodyPr/>
          <a:lstStyle/>
          <a:p>
            <a:r>
              <a:rPr lang="en-US" dirty="0"/>
              <a:t>In our discussion, so far, we have assumed that the parameter associated with the functional form of the adopted model is a deterministic constant, whose value is unknown to us.</a:t>
            </a:r>
          </a:p>
          <a:p>
            <a:r>
              <a:rPr lang="en-US" dirty="0"/>
              <a:t>In this session, we will follow a different rationale. The unknown parameter will be treated as a random variable.</a:t>
            </a:r>
          </a:p>
          <a:p>
            <a:r>
              <a:rPr lang="en-US" dirty="0"/>
              <a:t>Hence, whenever our goal is to estimate its value, this is conceived as an effort to estimate the value of a specific realization that corresponds to the observed data.</a:t>
            </a:r>
          </a:p>
          <a:p>
            <a:r>
              <a:rPr lang="en-US" dirty="0"/>
              <a:t>As the name Bayesian suggests, the heart of the method beats around the celebrated Bayes theorem. Given two jointly distributed random vectors, say, x, θ, Bayes theorem states that  </a:t>
            </a:r>
            <a:r>
              <a:rPr lang="en-ID" i="1" dirty="0"/>
              <a:t>p(x, </a:t>
            </a:r>
            <a:r>
              <a:rPr lang="el-GR" i="1" dirty="0"/>
              <a:t>θ) = </a:t>
            </a:r>
            <a:r>
              <a:rPr lang="en-ID" i="1" dirty="0"/>
              <a:t>p(x|</a:t>
            </a:r>
            <a:r>
              <a:rPr lang="el-GR" i="1" dirty="0"/>
              <a:t>θ)</a:t>
            </a:r>
            <a:r>
              <a:rPr lang="en-ID" i="1" dirty="0"/>
              <a:t>p(</a:t>
            </a:r>
            <a:r>
              <a:rPr lang="el-GR" i="1" dirty="0"/>
              <a:t>θ) = </a:t>
            </a:r>
            <a:r>
              <a:rPr lang="en-ID" i="1" dirty="0"/>
              <a:t>p(</a:t>
            </a:r>
            <a:r>
              <a:rPr lang="el-GR" i="1" dirty="0"/>
              <a:t>θ|</a:t>
            </a:r>
            <a:r>
              <a:rPr lang="en-ID" i="1" dirty="0"/>
              <a:t>x)p(x)</a:t>
            </a:r>
          </a:p>
        </p:txBody>
      </p:sp>
    </p:spTree>
    <p:extLst>
      <p:ext uri="{BB962C8B-B14F-4D97-AF65-F5344CB8AC3E}">
        <p14:creationId xmlns:p14="http://schemas.microsoft.com/office/powerpoint/2010/main" val="308296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F6F4-0907-4BDC-9F11-6304F3AAD0DF}"/>
              </a:ext>
            </a:extLst>
          </p:cNvPr>
          <p:cNvSpPr>
            <a:spLocks noGrp="1"/>
          </p:cNvSpPr>
          <p:nvPr>
            <p:ph type="title"/>
          </p:nvPr>
        </p:nvSpPr>
        <p:spPr/>
        <p:txBody>
          <a:bodyPr/>
          <a:lstStyle/>
          <a:p>
            <a:r>
              <a:rPr lang="en-ID" dirty="0"/>
              <a:t>Bayesian Inference (2)</a:t>
            </a:r>
          </a:p>
        </p:txBody>
      </p:sp>
      <p:sp>
        <p:nvSpPr>
          <p:cNvPr id="3" name="Content Placeholder 2">
            <a:extLst>
              <a:ext uri="{FF2B5EF4-FFF2-40B4-BE49-F238E27FC236}">
                <a16:creationId xmlns:a16="http://schemas.microsoft.com/office/drawing/2014/main" id="{AC6D56B5-E2E6-42F7-B4EB-E1FE9ACC3C5F}"/>
              </a:ext>
            </a:extLst>
          </p:cNvPr>
          <p:cNvSpPr>
            <a:spLocks noGrp="1"/>
          </p:cNvSpPr>
          <p:nvPr>
            <p:ph idx="1"/>
          </p:nvPr>
        </p:nvSpPr>
        <p:spPr/>
        <p:txBody>
          <a:bodyPr>
            <a:normAutofit fontScale="92500" lnSpcReduction="10000"/>
          </a:bodyPr>
          <a:lstStyle/>
          <a:p>
            <a:r>
              <a:rPr lang="en-US" dirty="0"/>
              <a:t>Assume that x, θ are two statistically dependent random vectors. Let </a:t>
            </a:r>
            <a:r>
              <a:rPr lang="en-US" i="1" dirty="0"/>
              <a:t>X</a:t>
            </a:r>
            <a:r>
              <a:rPr lang="en-US" dirty="0"/>
              <a:t> = {</a:t>
            </a:r>
            <a:r>
              <a:rPr lang="en-US" dirty="0" err="1"/>
              <a:t>x</a:t>
            </a:r>
            <a:r>
              <a:rPr lang="en-US" baseline="-25000" dirty="0" err="1"/>
              <a:t>n</a:t>
            </a:r>
            <a:r>
              <a:rPr lang="en-US" dirty="0"/>
              <a:t> ∈      , n = 1, 2, ... , </a:t>
            </a:r>
            <a:r>
              <a:rPr lang="en-US" i="1" dirty="0"/>
              <a:t>N</a:t>
            </a:r>
            <a:r>
              <a:rPr lang="en-US" dirty="0"/>
              <a:t>}, be the set of the observations resulting from </a:t>
            </a:r>
            <a:r>
              <a:rPr lang="en-US" i="1" dirty="0"/>
              <a:t>N</a:t>
            </a:r>
            <a:r>
              <a:rPr lang="en-US" dirty="0"/>
              <a:t> successive experiments. Then, Bayes theorem gives</a:t>
            </a:r>
          </a:p>
          <a:p>
            <a:endParaRPr lang="en-US" dirty="0"/>
          </a:p>
          <a:p>
            <a:endParaRPr lang="en-US" dirty="0"/>
          </a:p>
          <a:p>
            <a:r>
              <a:rPr lang="en-US" dirty="0"/>
              <a:t>Obviously, if the observations are </a:t>
            </a:r>
            <a:r>
              <a:rPr lang="en-US" dirty="0" err="1"/>
              <a:t>i.i.d</a:t>
            </a:r>
            <a:r>
              <a:rPr lang="en-US" dirty="0"/>
              <a:t>., then we can write</a:t>
            </a:r>
          </a:p>
          <a:p>
            <a:endParaRPr lang="en-US" dirty="0"/>
          </a:p>
          <a:p>
            <a:endParaRPr lang="en-US" dirty="0"/>
          </a:p>
          <a:p>
            <a:endParaRPr lang="en-US" dirty="0"/>
          </a:p>
          <a:p>
            <a:r>
              <a:rPr lang="en-US" dirty="0"/>
              <a:t>In the formulas, p(θ) is the a priori pdf concerning the statistical distribution of θ, and p(</a:t>
            </a:r>
            <a:r>
              <a:rPr lang="en-US" dirty="0" err="1"/>
              <a:t>θ|</a:t>
            </a:r>
            <a:r>
              <a:rPr lang="en-US" i="1" dirty="0" err="1"/>
              <a:t>X</a:t>
            </a:r>
            <a:r>
              <a:rPr lang="en-US" dirty="0"/>
              <a:t> ) is the conditional or a posteriori pdf, formed after the set of </a:t>
            </a:r>
            <a:r>
              <a:rPr lang="en-US" i="1" dirty="0"/>
              <a:t>N</a:t>
            </a:r>
            <a:r>
              <a:rPr lang="en-US" dirty="0"/>
              <a:t> observations has been obtained. The prior probability density, p(θ), can be considered as a constraint that encapsulates our prior knowledge about θ.</a:t>
            </a:r>
          </a:p>
        </p:txBody>
      </p:sp>
      <p:pic>
        <p:nvPicPr>
          <p:cNvPr id="4" name="Picture 3">
            <a:extLst>
              <a:ext uri="{FF2B5EF4-FFF2-40B4-BE49-F238E27FC236}">
                <a16:creationId xmlns:a16="http://schemas.microsoft.com/office/drawing/2014/main" id="{5CDCB3FC-5D94-4ECE-AE71-2E71402B5741}"/>
              </a:ext>
            </a:extLst>
          </p:cNvPr>
          <p:cNvPicPr>
            <a:picLocks noChangeAspect="1"/>
          </p:cNvPicPr>
          <p:nvPr/>
        </p:nvPicPr>
        <p:blipFill>
          <a:blip r:embed="rId2"/>
          <a:stretch>
            <a:fillRect/>
          </a:stretch>
        </p:blipFill>
        <p:spPr>
          <a:xfrm>
            <a:off x="3048000" y="2306028"/>
            <a:ext cx="288802" cy="261937"/>
          </a:xfrm>
          <a:prstGeom prst="rect">
            <a:avLst/>
          </a:prstGeom>
        </p:spPr>
      </p:pic>
      <p:pic>
        <p:nvPicPr>
          <p:cNvPr id="5" name="Picture 4">
            <a:extLst>
              <a:ext uri="{FF2B5EF4-FFF2-40B4-BE49-F238E27FC236}">
                <a16:creationId xmlns:a16="http://schemas.microsoft.com/office/drawing/2014/main" id="{0C4FAF20-CE2D-423B-B533-2478476BB1E6}"/>
              </a:ext>
            </a:extLst>
          </p:cNvPr>
          <p:cNvPicPr>
            <a:picLocks noChangeAspect="1"/>
          </p:cNvPicPr>
          <p:nvPr/>
        </p:nvPicPr>
        <p:blipFill rotWithShape="1">
          <a:blip r:embed="rId3"/>
          <a:srcRect t="11527"/>
          <a:stretch/>
        </p:blipFill>
        <p:spPr>
          <a:xfrm>
            <a:off x="2667000" y="2975049"/>
            <a:ext cx="4329113" cy="624260"/>
          </a:xfrm>
          <a:prstGeom prst="rect">
            <a:avLst/>
          </a:prstGeom>
        </p:spPr>
      </p:pic>
      <p:pic>
        <p:nvPicPr>
          <p:cNvPr id="6" name="Picture 5">
            <a:extLst>
              <a:ext uri="{FF2B5EF4-FFF2-40B4-BE49-F238E27FC236}">
                <a16:creationId xmlns:a16="http://schemas.microsoft.com/office/drawing/2014/main" id="{99186FCD-0AA3-4DAE-858F-8E96884EC117}"/>
              </a:ext>
            </a:extLst>
          </p:cNvPr>
          <p:cNvPicPr>
            <a:picLocks noChangeAspect="1"/>
          </p:cNvPicPr>
          <p:nvPr/>
        </p:nvPicPr>
        <p:blipFill>
          <a:blip r:embed="rId4"/>
          <a:stretch>
            <a:fillRect/>
          </a:stretch>
        </p:blipFill>
        <p:spPr>
          <a:xfrm>
            <a:off x="3733800" y="4137361"/>
            <a:ext cx="2085975" cy="851418"/>
          </a:xfrm>
          <a:prstGeom prst="rect">
            <a:avLst/>
          </a:prstGeom>
        </p:spPr>
      </p:pic>
    </p:spTree>
    <p:extLst>
      <p:ext uri="{BB962C8B-B14F-4D97-AF65-F5344CB8AC3E}">
        <p14:creationId xmlns:p14="http://schemas.microsoft.com/office/powerpoint/2010/main" val="228375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517C-25E3-4A39-8EAB-CCE3BE3B1B22}"/>
              </a:ext>
            </a:extLst>
          </p:cNvPr>
          <p:cNvSpPr>
            <a:spLocks noGrp="1"/>
          </p:cNvSpPr>
          <p:nvPr>
            <p:ph type="title"/>
          </p:nvPr>
        </p:nvSpPr>
        <p:spPr/>
        <p:txBody>
          <a:bodyPr/>
          <a:lstStyle/>
          <a:p>
            <a:r>
              <a:rPr lang="en-ID" dirty="0"/>
              <a:t>Bayesian Inference (3)</a:t>
            </a:r>
          </a:p>
        </p:txBody>
      </p:sp>
      <p:sp>
        <p:nvSpPr>
          <p:cNvPr id="3" name="Content Placeholder 2">
            <a:extLst>
              <a:ext uri="{FF2B5EF4-FFF2-40B4-BE49-F238E27FC236}">
                <a16:creationId xmlns:a16="http://schemas.microsoft.com/office/drawing/2014/main" id="{CD833EE1-C4FD-43FB-85A5-B4D7576BC916}"/>
              </a:ext>
            </a:extLst>
          </p:cNvPr>
          <p:cNvSpPr>
            <a:spLocks noGrp="1"/>
          </p:cNvSpPr>
          <p:nvPr>
            <p:ph idx="1"/>
          </p:nvPr>
        </p:nvSpPr>
        <p:spPr/>
        <p:txBody>
          <a:bodyPr/>
          <a:lstStyle/>
          <a:p>
            <a:r>
              <a:rPr lang="en-US" dirty="0"/>
              <a:t>If the adopted assumptions about the underlying models are sensible, we expect the posterior pdf to be a more accurate one to describe the statistical nature of θ.</a:t>
            </a:r>
          </a:p>
          <a:p>
            <a:r>
              <a:rPr lang="en-US" dirty="0"/>
              <a:t>We will refer to the process of approximating the pdf of a random quantity, based on a set of training data, as </a:t>
            </a:r>
            <a:r>
              <a:rPr lang="en-US" b="1" i="1" dirty="0"/>
              <a:t>inference</a:t>
            </a:r>
            <a:r>
              <a:rPr lang="en-US" dirty="0"/>
              <a:t>, to differentiate it from the process of estimation, that returns a single value for each parameter/variable. </a:t>
            </a:r>
          </a:p>
          <a:p>
            <a:r>
              <a:rPr lang="en-US" dirty="0"/>
              <a:t>So, according to the inference approach, one attempts to draw conclusions about the nature of the randomness that underlies the variables of interest. This information can in turn be used to make predictions and to take decisions.</a:t>
            </a:r>
            <a:endParaRPr lang="en-ID" dirty="0"/>
          </a:p>
        </p:txBody>
      </p:sp>
    </p:spTree>
    <p:extLst>
      <p:ext uri="{BB962C8B-B14F-4D97-AF65-F5344CB8AC3E}">
        <p14:creationId xmlns:p14="http://schemas.microsoft.com/office/powerpoint/2010/main" val="3716627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C06D-68FC-4966-91EB-DE4D45915B5F}"/>
              </a:ext>
            </a:extLst>
          </p:cNvPr>
          <p:cNvSpPr>
            <a:spLocks noGrp="1"/>
          </p:cNvSpPr>
          <p:nvPr>
            <p:ph type="title"/>
          </p:nvPr>
        </p:nvSpPr>
        <p:spPr/>
        <p:txBody>
          <a:bodyPr/>
          <a:lstStyle/>
          <a:p>
            <a:r>
              <a:rPr lang="en-ID" dirty="0"/>
              <a:t>Case Study</a:t>
            </a:r>
          </a:p>
        </p:txBody>
      </p:sp>
      <p:sp>
        <p:nvSpPr>
          <p:cNvPr id="3" name="Content Placeholder 2">
            <a:extLst>
              <a:ext uri="{FF2B5EF4-FFF2-40B4-BE49-F238E27FC236}">
                <a16:creationId xmlns:a16="http://schemas.microsoft.com/office/drawing/2014/main" id="{EA2142B7-2FA9-414C-A107-34224C8C608E}"/>
              </a:ext>
            </a:extLst>
          </p:cNvPr>
          <p:cNvSpPr>
            <a:spLocks noGrp="1"/>
          </p:cNvSpPr>
          <p:nvPr>
            <p:ph idx="1"/>
          </p:nvPr>
        </p:nvSpPr>
        <p:spPr/>
        <p:txBody>
          <a:bodyPr/>
          <a:lstStyle/>
          <a:p>
            <a:pPr marL="0" indent="0">
              <a:buNone/>
            </a:pPr>
            <a:r>
              <a:rPr lang="en-ID" dirty="0"/>
              <a:t>Given data of Singapore Airbnb which can be downloaded in this link</a:t>
            </a:r>
            <a:endParaRPr lang="en-ID" dirty="0">
              <a:hlinkClick r:id="rId2"/>
            </a:endParaRPr>
          </a:p>
          <a:p>
            <a:pPr marL="0" indent="0">
              <a:buNone/>
            </a:pPr>
            <a:r>
              <a:rPr lang="en-ID" dirty="0">
                <a:hlinkClick r:id="rId2"/>
              </a:rPr>
              <a:t>https://www.kaggle.com/jojoker/singapore-airbnb</a:t>
            </a:r>
            <a:endParaRPr lang="en-ID" dirty="0"/>
          </a:p>
          <a:p>
            <a:pPr marL="114300" indent="0">
              <a:buNone/>
            </a:pPr>
            <a:endParaRPr lang="en-ID" dirty="0"/>
          </a:p>
          <a:p>
            <a:pPr marL="571500" indent="-457200">
              <a:buFont typeface="+mj-lt"/>
              <a:buAutoNum type="arabicPeriod"/>
            </a:pPr>
            <a:r>
              <a:rPr lang="en-ID" dirty="0"/>
              <a:t>What do you think about regularization function to solve overfitting problem. ( Clue: </a:t>
            </a:r>
            <a:r>
              <a:rPr lang="en-ID" dirty="0" err="1"/>
              <a:t>Sergios</a:t>
            </a:r>
            <a:r>
              <a:rPr lang="en-ID" dirty="0"/>
              <a:t> </a:t>
            </a:r>
            <a:r>
              <a:rPr lang="en-ID" dirty="0" err="1"/>
              <a:t>Theodoridis</a:t>
            </a:r>
            <a:r>
              <a:rPr lang="en-ID" dirty="0"/>
              <a:t>. (2015). Chapter 3, </a:t>
            </a:r>
            <a:r>
              <a:rPr lang="en-AU" dirty="0"/>
              <a:t>Section 3.8</a:t>
            </a:r>
            <a:r>
              <a:rPr lang="en-AU" sz="2400" dirty="0"/>
              <a:t>)</a:t>
            </a:r>
            <a:endParaRPr lang="en-ID" sz="2400" dirty="0"/>
          </a:p>
          <a:p>
            <a:pPr marL="571500" indent="-457200">
              <a:buFont typeface="+mj-lt"/>
              <a:buAutoNum type="arabicPeriod"/>
            </a:pPr>
            <a:endParaRPr lang="en-ID" sz="2400" dirty="0"/>
          </a:p>
          <a:p>
            <a:pPr marL="571500" indent="-457200">
              <a:buFont typeface="+mj-lt"/>
              <a:buAutoNum type="arabicPeriod"/>
            </a:pPr>
            <a:r>
              <a:rPr lang="en-AU" dirty="0"/>
              <a:t>From the same dataset that we use in the case study, estimate the parameter using one of the techniques discussed in this session (regularization, Maximum likelihood or Bayesian inference method)</a:t>
            </a:r>
            <a:endParaRPr lang="en-ID" dirty="0"/>
          </a:p>
        </p:txBody>
      </p:sp>
    </p:spTree>
    <p:extLst>
      <p:ext uri="{BB962C8B-B14F-4D97-AF65-F5344CB8AC3E}">
        <p14:creationId xmlns:p14="http://schemas.microsoft.com/office/powerpoint/2010/main" val="294297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0600-1DF0-490A-8218-2257D3EB0F79}"/>
              </a:ext>
            </a:extLst>
          </p:cNvPr>
          <p:cNvSpPr>
            <a:spLocks noGrp="1"/>
          </p:cNvSpPr>
          <p:nvPr>
            <p:ph type="title"/>
          </p:nvPr>
        </p:nvSpPr>
        <p:spPr/>
        <p:txBody>
          <a:bodyPr/>
          <a:lstStyle/>
          <a:p>
            <a:r>
              <a:rPr lang="en-ID" dirty="0"/>
              <a:t>End of Session 11 &amp; 12</a:t>
            </a:r>
          </a:p>
        </p:txBody>
      </p:sp>
    </p:spTree>
    <p:extLst>
      <p:ext uri="{BB962C8B-B14F-4D97-AF65-F5344CB8AC3E}">
        <p14:creationId xmlns:p14="http://schemas.microsoft.com/office/powerpoint/2010/main" val="758115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64A6-BC68-48D2-9B82-B4444EBCEE9E}"/>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7B2FC384-648F-4C63-BBE4-90D4212A300D}"/>
              </a:ext>
            </a:extLst>
          </p:cNvPr>
          <p:cNvSpPr>
            <a:spLocks noGrp="1"/>
          </p:cNvSpPr>
          <p:nvPr>
            <p:ph idx="1"/>
          </p:nvPr>
        </p:nvSpPr>
        <p:spPr/>
        <p:txBody>
          <a:bodyPr/>
          <a:lstStyle/>
          <a:p>
            <a:pPr lvl="0"/>
            <a:r>
              <a:rPr lang="en-ID" dirty="0" err="1"/>
              <a:t>Sergios</a:t>
            </a:r>
            <a:r>
              <a:rPr lang="en-ID" dirty="0"/>
              <a:t> </a:t>
            </a:r>
            <a:r>
              <a:rPr lang="en-ID" dirty="0" err="1"/>
              <a:t>Theodoridis</a:t>
            </a:r>
            <a:r>
              <a:rPr lang="en-ID" dirty="0"/>
              <a:t>. (2015). </a:t>
            </a:r>
            <a:r>
              <a:rPr lang="en-ID" i="1" dirty="0"/>
              <a:t>Machine Learning: a Bayesian and Optimization Perspective</a:t>
            </a:r>
            <a:r>
              <a:rPr lang="en-ID" dirty="0"/>
              <a:t>. Jonathan Simpson. ISBN: 978-0-12-801522-3. Chapter 3. </a:t>
            </a:r>
          </a:p>
          <a:p>
            <a:pPr lvl="0"/>
            <a:r>
              <a:rPr lang="en-ID" u="sng" dirty="0">
                <a:hlinkClick r:id="rId2"/>
              </a:rPr>
              <a:t>https://www.kaggle.com/jojoker/singapore-airbnb</a:t>
            </a:r>
            <a:endParaRPr lang="en-ID" dirty="0"/>
          </a:p>
          <a:p>
            <a:endParaRPr lang="en-ID" dirty="0"/>
          </a:p>
        </p:txBody>
      </p:sp>
    </p:spTree>
    <p:extLst>
      <p:ext uri="{BB962C8B-B14F-4D97-AF65-F5344CB8AC3E}">
        <p14:creationId xmlns:p14="http://schemas.microsoft.com/office/powerpoint/2010/main" val="24903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165A-7140-4286-82A2-A9B21B046A30}"/>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CB7F06CB-2645-43C7-A2F5-795EE955E999}"/>
              </a:ext>
            </a:extLst>
          </p:cNvPr>
          <p:cNvSpPr>
            <a:spLocks noGrp="1"/>
          </p:cNvSpPr>
          <p:nvPr>
            <p:ph idx="1"/>
          </p:nvPr>
        </p:nvSpPr>
        <p:spPr/>
        <p:txBody>
          <a:bodyPr/>
          <a:lstStyle/>
          <a:p>
            <a:r>
              <a:rPr lang="en-ID" dirty="0"/>
              <a:t>LO2: Student be able to </a:t>
            </a:r>
            <a:r>
              <a:rPr lang="en-US" dirty="0"/>
              <a:t>interpret the distribution of dataset using regression method</a:t>
            </a:r>
            <a:endParaRPr lang="en-ID" dirty="0"/>
          </a:p>
          <a:p>
            <a:endParaRPr lang="en-ID" dirty="0"/>
          </a:p>
        </p:txBody>
      </p:sp>
    </p:spTree>
    <p:extLst>
      <p:ext uri="{BB962C8B-B14F-4D97-AF65-F5344CB8AC3E}">
        <p14:creationId xmlns:p14="http://schemas.microsoft.com/office/powerpoint/2010/main" val="69598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1AC-B38C-4B57-8378-ECD0630F02C6}"/>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380E19D7-B913-46A8-AC98-364EB73534DA}"/>
              </a:ext>
            </a:extLst>
          </p:cNvPr>
          <p:cNvSpPr>
            <a:spLocks noGrp="1"/>
          </p:cNvSpPr>
          <p:nvPr>
            <p:ph idx="1"/>
          </p:nvPr>
        </p:nvSpPr>
        <p:spPr/>
        <p:txBody>
          <a:bodyPr/>
          <a:lstStyle/>
          <a:p>
            <a:pPr lvl="0"/>
            <a:r>
              <a:rPr lang="en-ID" dirty="0"/>
              <a:t>Regularization</a:t>
            </a:r>
          </a:p>
          <a:p>
            <a:pPr lvl="0"/>
            <a:r>
              <a:rPr lang="en-ID" dirty="0"/>
              <a:t>Maximum likelihood method</a:t>
            </a:r>
          </a:p>
          <a:p>
            <a:pPr lvl="0"/>
            <a:r>
              <a:rPr lang="en-ID" dirty="0"/>
              <a:t>Bayesian inference</a:t>
            </a:r>
          </a:p>
          <a:p>
            <a:r>
              <a:rPr lang="en-ID" dirty="0"/>
              <a:t>Case Study</a:t>
            </a:r>
          </a:p>
        </p:txBody>
      </p:sp>
    </p:spTree>
    <p:extLst>
      <p:ext uri="{BB962C8B-B14F-4D97-AF65-F5344CB8AC3E}">
        <p14:creationId xmlns:p14="http://schemas.microsoft.com/office/powerpoint/2010/main" val="58868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BE2E-56BF-4815-8736-F7567807D691}"/>
              </a:ext>
            </a:extLst>
          </p:cNvPr>
          <p:cNvSpPr>
            <a:spLocks noGrp="1"/>
          </p:cNvSpPr>
          <p:nvPr>
            <p:ph type="title"/>
          </p:nvPr>
        </p:nvSpPr>
        <p:spPr/>
        <p:txBody>
          <a:bodyPr/>
          <a:lstStyle/>
          <a:p>
            <a:r>
              <a:rPr lang="en-US" dirty="0"/>
              <a:t>Regularization</a:t>
            </a:r>
            <a:endParaRPr lang="en-ID" dirty="0"/>
          </a:p>
        </p:txBody>
      </p:sp>
      <p:sp>
        <p:nvSpPr>
          <p:cNvPr id="3" name="Content Placeholder 2">
            <a:extLst>
              <a:ext uri="{FF2B5EF4-FFF2-40B4-BE49-F238E27FC236}">
                <a16:creationId xmlns:a16="http://schemas.microsoft.com/office/drawing/2014/main" id="{BA27F859-9439-4C31-A39A-1944AAA49E79}"/>
              </a:ext>
            </a:extLst>
          </p:cNvPr>
          <p:cNvSpPr>
            <a:spLocks noGrp="1"/>
          </p:cNvSpPr>
          <p:nvPr>
            <p:ph idx="1"/>
          </p:nvPr>
        </p:nvSpPr>
        <p:spPr/>
        <p:txBody>
          <a:bodyPr/>
          <a:lstStyle/>
          <a:p>
            <a:r>
              <a:rPr lang="en-US" b="1" dirty="0"/>
              <a:t>Regularization</a:t>
            </a:r>
            <a:r>
              <a:rPr lang="en-US" dirty="0"/>
              <a:t> is a mathematical tool to impose a priori information on the structure of the solution, which comes as the outcome of an optimization task. </a:t>
            </a:r>
          </a:p>
          <a:p>
            <a:r>
              <a:rPr lang="en-US" dirty="0"/>
              <a:t>Regularization was first suggested by the great Russian mathematician Andrey Nikolayevich </a:t>
            </a:r>
            <a:r>
              <a:rPr lang="en-US" dirty="0" err="1"/>
              <a:t>Tychonoff</a:t>
            </a:r>
            <a:r>
              <a:rPr lang="en-US" dirty="0"/>
              <a:t> (sometimes spelled Tikhonov) for the solution of integral equations.</a:t>
            </a:r>
          </a:p>
          <a:p>
            <a:r>
              <a:rPr lang="en-US" dirty="0"/>
              <a:t>Sometimes, it is also referred as </a:t>
            </a:r>
            <a:r>
              <a:rPr lang="en-US" dirty="0" err="1"/>
              <a:t>Tychonoff</a:t>
            </a:r>
            <a:r>
              <a:rPr lang="en-US" dirty="0"/>
              <a:t>-Phillips regularization, to honor David Phillips as well, who developed the method independently</a:t>
            </a:r>
            <a:endParaRPr lang="en-ID" dirty="0"/>
          </a:p>
        </p:txBody>
      </p:sp>
    </p:spTree>
    <p:extLst>
      <p:ext uri="{BB962C8B-B14F-4D97-AF65-F5344CB8AC3E}">
        <p14:creationId xmlns:p14="http://schemas.microsoft.com/office/powerpoint/2010/main" val="423298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E99F-2C76-44BD-91F9-04C59B920B51}"/>
              </a:ext>
            </a:extLst>
          </p:cNvPr>
          <p:cNvSpPr>
            <a:spLocks noGrp="1"/>
          </p:cNvSpPr>
          <p:nvPr>
            <p:ph type="title"/>
          </p:nvPr>
        </p:nvSpPr>
        <p:spPr/>
        <p:txBody>
          <a:bodyPr/>
          <a:lstStyle/>
          <a:p>
            <a:r>
              <a:rPr lang="en-US" dirty="0"/>
              <a:t>Regularization (2)</a:t>
            </a:r>
            <a:endParaRPr lang="en-ID" dirty="0"/>
          </a:p>
        </p:txBody>
      </p:sp>
      <p:sp>
        <p:nvSpPr>
          <p:cNvPr id="3" name="Content Placeholder 2">
            <a:extLst>
              <a:ext uri="{FF2B5EF4-FFF2-40B4-BE49-F238E27FC236}">
                <a16:creationId xmlns:a16="http://schemas.microsoft.com/office/drawing/2014/main" id="{199514AF-7C94-4B6E-ADC0-C279C86299BF}"/>
              </a:ext>
            </a:extLst>
          </p:cNvPr>
          <p:cNvSpPr>
            <a:spLocks noGrp="1"/>
          </p:cNvSpPr>
          <p:nvPr>
            <p:ph idx="1"/>
          </p:nvPr>
        </p:nvSpPr>
        <p:spPr/>
        <p:txBody>
          <a:bodyPr>
            <a:normAutofit lnSpcReduction="10000"/>
          </a:bodyPr>
          <a:lstStyle/>
          <a:p>
            <a:r>
              <a:rPr lang="en-US" dirty="0"/>
              <a:t>Reformulate the LS minimization task</a:t>
            </a:r>
          </a:p>
          <a:p>
            <a:endParaRPr lang="en-US" dirty="0"/>
          </a:p>
          <a:p>
            <a:endParaRPr lang="en-US" dirty="0"/>
          </a:p>
          <a:p>
            <a:endParaRPr lang="en-US" dirty="0"/>
          </a:p>
          <a:p>
            <a:endParaRPr lang="en-US" dirty="0"/>
          </a:p>
          <a:p>
            <a:r>
              <a:rPr lang="en-US" dirty="0"/>
              <a:t>where ||·|| stands for the Euclidean norm of a vector. In this way, we do not allow the LS criterion to be completely “free” to reach a solution, but we limit the space in which to search for it. </a:t>
            </a:r>
          </a:p>
          <a:p>
            <a:r>
              <a:rPr lang="en-US" dirty="0"/>
              <a:t>Obviously, using different values of ρ, we can achieve different levels of shrinkage. </a:t>
            </a:r>
          </a:p>
          <a:p>
            <a:r>
              <a:rPr lang="en-US" dirty="0"/>
              <a:t>The optimal value of ρ cannot be analytically obtained, and one has to experiment in order to select an estimator that results in a good performance. </a:t>
            </a:r>
            <a:endParaRPr lang="en-ID" dirty="0"/>
          </a:p>
        </p:txBody>
      </p:sp>
      <p:pic>
        <p:nvPicPr>
          <p:cNvPr id="4" name="Picture 3">
            <a:extLst>
              <a:ext uri="{FF2B5EF4-FFF2-40B4-BE49-F238E27FC236}">
                <a16:creationId xmlns:a16="http://schemas.microsoft.com/office/drawing/2014/main" id="{D7DCDB34-98B3-4AB8-8849-794F3C012112}"/>
              </a:ext>
            </a:extLst>
          </p:cNvPr>
          <p:cNvPicPr>
            <a:picLocks noChangeAspect="1"/>
          </p:cNvPicPr>
          <p:nvPr/>
        </p:nvPicPr>
        <p:blipFill>
          <a:blip r:embed="rId2"/>
          <a:stretch>
            <a:fillRect/>
          </a:stretch>
        </p:blipFill>
        <p:spPr>
          <a:xfrm>
            <a:off x="2743200" y="2514600"/>
            <a:ext cx="3862388" cy="1190508"/>
          </a:xfrm>
          <a:prstGeom prst="rect">
            <a:avLst/>
          </a:prstGeom>
        </p:spPr>
      </p:pic>
    </p:spTree>
    <p:extLst>
      <p:ext uri="{BB962C8B-B14F-4D97-AF65-F5344CB8AC3E}">
        <p14:creationId xmlns:p14="http://schemas.microsoft.com/office/powerpoint/2010/main" val="79999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1833-121B-40C8-B0A7-1B506BBDC125}"/>
              </a:ext>
            </a:extLst>
          </p:cNvPr>
          <p:cNvSpPr>
            <a:spLocks noGrp="1"/>
          </p:cNvSpPr>
          <p:nvPr>
            <p:ph type="title"/>
          </p:nvPr>
        </p:nvSpPr>
        <p:spPr/>
        <p:txBody>
          <a:bodyPr/>
          <a:lstStyle/>
          <a:p>
            <a:r>
              <a:rPr lang="en-US" dirty="0"/>
              <a:t>Regularization (3)</a:t>
            </a:r>
            <a:endParaRPr lang="en-ID" dirty="0"/>
          </a:p>
        </p:txBody>
      </p:sp>
      <p:sp>
        <p:nvSpPr>
          <p:cNvPr id="3" name="Content Placeholder 2">
            <a:extLst>
              <a:ext uri="{FF2B5EF4-FFF2-40B4-BE49-F238E27FC236}">
                <a16:creationId xmlns:a16="http://schemas.microsoft.com/office/drawing/2014/main" id="{E1B05909-0D4B-4691-901B-00B9AEA0B29F}"/>
              </a:ext>
            </a:extLst>
          </p:cNvPr>
          <p:cNvSpPr>
            <a:spLocks noGrp="1"/>
          </p:cNvSpPr>
          <p:nvPr>
            <p:ph idx="1"/>
          </p:nvPr>
        </p:nvSpPr>
        <p:spPr/>
        <p:txBody>
          <a:bodyPr/>
          <a:lstStyle/>
          <a:p>
            <a:r>
              <a:rPr lang="en-US" dirty="0"/>
              <a:t>For the LS loss function and the constraint used before, the optimization task can equivalently be written as</a:t>
            </a:r>
          </a:p>
          <a:p>
            <a:endParaRPr lang="en-US" dirty="0"/>
          </a:p>
          <a:p>
            <a:endParaRPr lang="en-US" dirty="0"/>
          </a:p>
          <a:p>
            <a:endParaRPr lang="en-US" dirty="0"/>
          </a:p>
          <a:p>
            <a:r>
              <a:rPr lang="en-US" dirty="0"/>
              <a:t>It turns out that, for specific choices of λ ≥ 0 and ρ, the two tasks are equivalent. Note that this new cost function, </a:t>
            </a:r>
            <a:r>
              <a:rPr lang="en-US" i="1" dirty="0"/>
              <a:t>L(θ, λ)</a:t>
            </a:r>
            <a:r>
              <a:rPr lang="en-US" dirty="0"/>
              <a:t>, involves one term that measures the model misfit and a second one that quantifies the size of the norm of the parameter vector.</a:t>
            </a:r>
            <a:endParaRPr lang="en-ID" dirty="0"/>
          </a:p>
        </p:txBody>
      </p:sp>
      <p:pic>
        <p:nvPicPr>
          <p:cNvPr id="4" name="Picture 3">
            <a:extLst>
              <a:ext uri="{FF2B5EF4-FFF2-40B4-BE49-F238E27FC236}">
                <a16:creationId xmlns:a16="http://schemas.microsoft.com/office/drawing/2014/main" id="{680693BA-B391-4AE5-8204-98E147A984F2}"/>
              </a:ext>
            </a:extLst>
          </p:cNvPr>
          <p:cNvPicPr>
            <a:picLocks noChangeAspect="1"/>
          </p:cNvPicPr>
          <p:nvPr/>
        </p:nvPicPr>
        <p:blipFill>
          <a:blip r:embed="rId2"/>
          <a:stretch>
            <a:fillRect/>
          </a:stretch>
        </p:blipFill>
        <p:spPr>
          <a:xfrm>
            <a:off x="1600200" y="2667000"/>
            <a:ext cx="6934200" cy="966462"/>
          </a:xfrm>
          <a:prstGeom prst="rect">
            <a:avLst/>
          </a:prstGeom>
        </p:spPr>
      </p:pic>
    </p:spTree>
    <p:extLst>
      <p:ext uri="{BB962C8B-B14F-4D97-AF65-F5344CB8AC3E}">
        <p14:creationId xmlns:p14="http://schemas.microsoft.com/office/powerpoint/2010/main" val="409712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5AE9-FB02-4BF0-BE8E-ED9F70B68ED0}"/>
              </a:ext>
            </a:extLst>
          </p:cNvPr>
          <p:cNvSpPr>
            <a:spLocks noGrp="1"/>
          </p:cNvSpPr>
          <p:nvPr>
            <p:ph type="title"/>
          </p:nvPr>
        </p:nvSpPr>
        <p:spPr/>
        <p:txBody>
          <a:bodyPr/>
          <a:lstStyle/>
          <a:p>
            <a:r>
              <a:rPr lang="en-US" dirty="0"/>
              <a:t>Regularization (4)</a:t>
            </a:r>
            <a:endParaRPr lang="en-ID" dirty="0"/>
          </a:p>
        </p:txBody>
      </p:sp>
      <p:sp>
        <p:nvSpPr>
          <p:cNvPr id="3" name="Content Placeholder 2">
            <a:extLst>
              <a:ext uri="{FF2B5EF4-FFF2-40B4-BE49-F238E27FC236}">
                <a16:creationId xmlns:a16="http://schemas.microsoft.com/office/drawing/2014/main" id="{7AA185DE-52A6-4B9D-9430-D47E1FF4B559}"/>
              </a:ext>
            </a:extLst>
          </p:cNvPr>
          <p:cNvSpPr>
            <a:spLocks noGrp="1"/>
          </p:cNvSpPr>
          <p:nvPr>
            <p:ph idx="1"/>
          </p:nvPr>
        </p:nvSpPr>
        <p:spPr>
          <a:xfrm>
            <a:off x="1219199" y="2011288"/>
            <a:ext cx="7529265" cy="4770512"/>
          </a:xfrm>
        </p:spPr>
        <p:txBody>
          <a:bodyPr>
            <a:normAutofit/>
          </a:bodyPr>
          <a:lstStyle/>
          <a:p>
            <a:r>
              <a:rPr lang="en-US" dirty="0"/>
              <a:t>Taking the gradient of </a:t>
            </a:r>
            <a:r>
              <a:rPr lang="en-US" i="1" dirty="0"/>
              <a:t>L</a:t>
            </a:r>
            <a:r>
              <a:rPr lang="en-US" dirty="0"/>
              <a:t> in the previous equation with respect to θ and equating to zero, we obtain the regularized LS solution for the linear regression task:</a:t>
            </a:r>
          </a:p>
          <a:p>
            <a:endParaRPr lang="en-US" dirty="0"/>
          </a:p>
          <a:p>
            <a:endParaRPr lang="en-US" dirty="0"/>
          </a:p>
          <a:p>
            <a:endParaRPr lang="en-US" dirty="0"/>
          </a:p>
          <a:p>
            <a:r>
              <a:rPr lang="en-US" dirty="0"/>
              <a:t>where I is the identity matrix of appropriate dimensions. The presence of λ biases the new solution away from that which would have been obtained from the unregularized LS formulation. The task is also known as </a:t>
            </a:r>
            <a:r>
              <a:rPr lang="en-US" b="1" dirty="0"/>
              <a:t>ridge regression</a:t>
            </a:r>
            <a:r>
              <a:rPr lang="en-US" dirty="0"/>
              <a:t>. </a:t>
            </a:r>
          </a:p>
        </p:txBody>
      </p:sp>
      <p:pic>
        <p:nvPicPr>
          <p:cNvPr id="4" name="Picture 3">
            <a:extLst>
              <a:ext uri="{FF2B5EF4-FFF2-40B4-BE49-F238E27FC236}">
                <a16:creationId xmlns:a16="http://schemas.microsoft.com/office/drawing/2014/main" id="{745C0734-29EB-47BB-818C-1C1C02B9FF60}"/>
              </a:ext>
            </a:extLst>
          </p:cNvPr>
          <p:cNvPicPr>
            <a:picLocks noChangeAspect="1"/>
          </p:cNvPicPr>
          <p:nvPr/>
        </p:nvPicPr>
        <p:blipFill>
          <a:blip r:embed="rId2"/>
          <a:stretch>
            <a:fillRect/>
          </a:stretch>
        </p:blipFill>
        <p:spPr>
          <a:xfrm>
            <a:off x="3496109" y="3127102"/>
            <a:ext cx="2971800" cy="842963"/>
          </a:xfrm>
          <a:prstGeom prst="rect">
            <a:avLst/>
          </a:prstGeom>
        </p:spPr>
      </p:pic>
    </p:spTree>
    <p:extLst>
      <p:ext uri="{BB962C8B-B14F-4D97-AF65-F5344CB8AC3E}">
        <p14:creationId xmlns:p14="http://schemas.microsoft.com/office/powerpoint/2010/main" val="233201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D21A-A7DA-40B0-A9E6-3F6629B2FF5E}"/>
              </a:ext>
            </a:extLst>
          </p:cNvPr>
          <p:cNvSpPr>
            <a:spLocks noGrp="1"/>
          </p:cNvSpPr>
          <p:nvPr>
            <p:ph type="title"/>
          </p:nvPr>
        </p:nvSpPr>
        <p:spPr/>
        <p:txBody>
          <a:bodyPr/>
          <a:lstStyle/>
          <a:p>
            <a:r>
              <a:rPr lang="en-US" dirty="0"/>
              <a:t>Regularization (5)</a:t>
            </a:r>
            <a:endParaRPr lang="en-ID" dirty="0"/>
          </a:p>
        </p:txBody>
      </p:sp>
      <p:sp>
        <p:nvSpPr>
          <p:cNvPr id="3" name="Content Placeholder 2">
            <a:extLst>
              <a:ext uri="{FF2B5EF4-FFF2-40B4-BE49-F238E27FC236}">
                <a16:creationId xmlns:a16="http://schemas.microsoft.com/office/drawing/2014/main" id="{5CAA9E2E-AEFE-4CDD-B9A1-EE4F2F9766DC}"/>
              </a:ext>
            </a:extLst>
          </p:cNvPr>
          <p:cNvSpPr>
            <a:spLocks noGrp="1"/>
          </p:cNvSpPr>
          <p:nvPr>
            <p:ph idx="1"/>
          </p:nvPr>
        </p:nvSpPr>
        <p:spPr/>
        <p:txBody>
          <a:bodyPr/>
          <a:lstStyle/>
          <a:p>
            <a:r>
              <a:rPr lang="en-US" dirty="0"/>
              <a:t>Ridge regression attempts to reduce the norm of the estimated vector and at the same time tries to keep the sum of squared errors small; in order to achieve this combined goal, the vector components, </a:t>
            </a:r>
            <a:r>
              <a:rPr lang="en-US" dirty="0" err="1"/>
              <a:t>θi</a:t>
            </a:r>
            <a:r>
              <a:rPr lang="en-US" dirty="0"/>
              <a:t>, are modified in such a way so that the contribution in the misfit measuring term, from the less informative directions in the input space, is minimized.</a:t>
            </a:r>
            <a:endParaRPr lang="en-ID" dirty="0"/>
          </a:p>
          <a:p>
            <a:endParaRPr lang="en-ID" dirty="0"/>
          </a:p>
        </p:txBody>
      </p:sp>
    </p:spTree>
    <p:extLst>
      <p:ext uri="{BB962C8B-B14F-4D97-AF65-F5344CB8AC3E}">
        <p14:creationId xmlns:p14="http://schemas.microsoft.com/office/powerpoint/2010/main" val="178921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620C-2580-42FF-AF84-F066902C8E50}"/>
              </a:ext>
            </a:extLst>
          </p:cNvPr>
          <p:cNvSpPr>
            <a:spLocks noGrp="1"/>
          </p:cNvSpPr>
          <p:nvPr>
            <p:ph type="title"/>
          </p:nvPr>
        </p:nvSpPr>
        <p:spPr/>
        <p:txBody>
          <a:bodyPr/>
          <a:lstStyle/>
          <a:p>
            <a:r>
              <a:rPr lang="en-US" dirty="0"/>
              <a:t>Regularization (6)</a:t>
            </a:r>
            <a:endParaRPr lang="en-ID" dirty="0"/>
          </a:p>
        </p:txBody>
      </p:sp>
      <p:sp>
        <p:nvSpPr>
          <p:cNvPr id="3" name="Content Placeholder 2">
            <a:extLst>
              <a:ext uri="{FF2B5EF4-FFF2-40B4-BE49-F238E27FC236}">
                <a16:creationId xmlns:a16="http://schemas.microsoft.com/office/drawing/2014/main" id="{C3DB0B8B-9663-49DD-A764-CA00F52F4DAC}"/>
              </a:ext>
            </a:extLst>
          </p:cNvPr>
          <p:cNvSpPr>
            <a:spLocks noGrp="1"/>
          </p:cNvSpPr>
          <p:nvPr>
            <p:ph idx="1"/>
          </p:nvPr>
        </p:nvSpPr>
        <p:spPr/>
        <p:txBody>
          <a:bodyPr/>
          <a:lstStyle/>
          <a:p>
            <a:r>
              <a:rPr lang="en-US" dirty="0"/>
              <a:t>In practice, the bias parameter, θ</a:t>
            </a:r>
            <a:r>
              <a:rPr lang="en-US" baseline="-25000" dirty="0"/>
              <a:t>0</a:t>
            </a:r>
            <a:r>
              <a:rPr lang="en-US" dirty="0"/>
              <a:t>, is left out from the norm in the regularization term; penalization of the bias would make the procedure dependent on the origin chosen for </a:t>
            </a:r>
            <a:r>
              <a:rPr lang="en-US" i="1" dirty="0"/>
              <a:t>y</a:t>
            </a:r>
            <a:r>
              <a:rPr lang="en-US" dirty="0"/>
              <a:t>. </a:t>
            </a:r>
          </a:p>
          <a:p>
            <a:r>
              <a:rPr lang="en-US" dirty="0"/>
              <a:t>Indeed, it is easily checked out that adding a constant term to each one of the output values, </a:t>
            </a:r>
            <a:r>
              <a:rPr lang="en-US" i="1" dirty="0" err="1"/>
              <a:t>y</a:t>
            </a:r>
            <a:r>
              <a:rPr lang="en-US" i="1" baseline="-25000" dirty="0" err="1"/>
              <a:t>n</a:t>
            </a:r>
            <a:r>
              <a:rPr lang="en-US" dirty="0"/>
              <a:t>, in the cost function, would not result in just a shift of the predictions by the same constant, if the bias term is included in the norm. </a:t>
            </a:r>
          </a:p>
          <a:p>
            <a:r>
              <a:rPr lang="en-US" dirty="0"/>
              <a:t>Hence, usually, ridge regression is formulated as:</a:t>
            </a:r>
            <a:endParaRPr lang="en-ID" dirty="0"/>
          </a:p>
        </p:txBody>
      </p:sp>
      <p:pic>
        <p:nvPicPr>
          <p:cNvPr id="4" name="Picture 3">
            <a:extLst>
              <a:ext uri="{FF2B5EF4-FFF2-40B4-BE49-F238E27FC236}">
                <a16:creationId xmlns:a16="http://schemas.microsoft.com/office/drawing/2014/main" id="{E422FA53-AE57-45A5-8724-9DB81D02174B}"/>
              </a:ext>
            </a:extLst>
          </p:cNvPr>
          <p:cNvPicPr>
            <a:picLocks noChangeAspect="1"/>
          </p:cNvPicPr>
          <p:nvPr/>
        </p:nvPicPr>
        <p:blipFill>
          <a:blip r:embed="rId2"/>
          <a:stretch>
            <a:fillRect/>
          </a:stretch>
        </p:blipFill>
        <p:spPr>
          <a:xfrm>
            <a:off x="1905000" y="4800600"/>
            <a:ext cx="6341377" cy="911336"/>
          </a:xfrm>
          <a:prstGeom prst="rect">
            <a:avLst/>
          </a:prstGeom>
        </p:spPr>
      </p:pic>
    </p:spTree>
    <p:extLst>
      <p:ext uri="{BB962C8B-B14F-4D97-AF65-F5344CB8AC3E}">
        <p14:creationId xmlns:p14="http://schemas.microsoft.com/office/powerpoint/2010/main" val="828326189"/>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214</TotalTime>
  <Words>1404</Words>
  <Application>Microsoft Office PowerPoint</Application>
  <PresentationFormat>On-screen Show (4:3)</PresentationFormat>
  <Paragraphs>99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Open Sans</vt:lpstr>
      <vt:lpstr>Tahoma</vt:lpstr>
      <vt:lpstr>Template PPT 2015</vt:lpstr>
      <vt:lpstr>Learning in Parametric Modeling 2  Session  11 &amp; 12</vt:lpstr>
      <vt:lpstr>Learning Outcome</vt:lpstr>
      <vt:lpstr>Outline</vt:lpstr>
      <vt:lpstr>Regularization</vt:lpstr>
      <vt:lpstr>Regularization (2)</vt:lpstr>
      <vt:lpstr>Regularization (3)</vt:lpstr>
      <vt:lpstr>Regularization (4)</vt:lpstr>
      <vt:lpstr>Regularization (5)</vt:lpstr>
      <vt:lpstr>Regularization (6)</vt:lpstr>
      <vt:lpstr>Maximum Likelihood Method</vt:lpstr>
      <vt:lpstr>Maximum Likelihood Method (2)</vt:lpstr>
      <vt:lpstr>Maximum Likelihood Method (3)</vt:lpstr>
      <vt:lpstr>PowerPoint Presentation</vt:lpstr>
      <vt:lpstr>Bayesian Inference</vt:lpstr>
      <vt:lpstr>Bayesian Inference (2)</vt:lpstr>
      <vt:lpstr>Bayesian Inference (3)</vt:lpstr>
      <vt:lpstr>Case Study</vt:lpstr>
      <vt:lpstr>End of Session 11 &amp; 12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33</cp:revision>
  <dcterms:created xsi:type="dcterms:W3CDTF">2015-05-04T03:33:03Z</dcterms:created>
  <dcterms:modified xsi:type="dcterms:W3CDTF">2019-12-19T03:12:01Z</dcterms:modified>
</cp:coreProperties>
</file>