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4" r:id="rId6"/>
    <p:sldId id="285" r:id="rId7"/>
    <p:sldId id="286" r:id="rId8"/>
    <p:sldId id="287" r:id="rId9"/>
    <p:sldId id="288" r:id="rId10"/>
    <p:sldId id="290" r:id="rId11"/>
    <p:sldId id="291" r:id="rId12"/>
    <p:sldId id="289" r:id="rId13"/>
    <p:sldId id="292" r:id="rId14"/>
    <p:sldId id="293" r:id="rId15"/>
    <p:sldId id="294" r:id="rId16"/>
    <p:sldId id="295" r:id="rId17"/>
    <p:sldId id="296" r:id="rId18"/>
    <p:sldId id="283" r:id="rId19"/>
    <p:sldId id="261" r:id="rId20"/>
    <p:sldId id="282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79"/>
            <p14:sldId id="280"/>
            <p14:sldId id="281"/>
            <p14:sldId id="284"/>
            <p14:sldId id="285"/>
            <p14:sldId id="286"/>
            <p14:sldId id="287"/>
            <p14:sldId id="288"/>
            <p14:sldId id="290"/>
            <p14:sldId id="291"/>
            <p14:sldId id="289"/>
            <p14:sldId id="292"/>
            <p14:sldId id="293"/>
            <p14:sldId id="294"/>
            <p14:sldId id="295"/>
            <p14:sldId id="296"/>
            <p14:sldId id="283"/>
            <p14:sldId id="26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558FD5"/>
    <a:srgbClr val="F7F7F7"/>
    <a:srgbClr val="008FD5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73" d="100"/>
          <a:sy n="73" d="100"/>
        </p:scale>
        <p:origin x="98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7525618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219199" y="2011288"/>
            <a:ext cx="7529265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ojoker/singapore-airbn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ojoker/singapore-airb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377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: COMP6577 – Machine Learning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February 2020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ID" dirty="0"/>
              <a:t>Mean-Square Error Linear Estimation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 13 &amp; 14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4E34-CB7C-4679-8805-DC139C75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Cost Function Surface (continue)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9EA0-3628-4C88-8C93-6DBDCB42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value θ, other than the optimal θ</a:t>
            </a:r>
            <a:r>
              <a:rPr lang="en-US" sz="2400" b="1" i="1" baseline="-25000" dirty="0"/>
              <a:t>∗ </a:t>
            </a:r>
            <a:r>
              <a:rPr lang="en-US" dirty="0"/>
              <a:t> ,the error variance increases as suggests, due to the positive definite nature of </a:t>
            </a:r>
            <a:r>
              <a:rPr lang="en-US" dirty="0" err="1"/>
              <a:t>Σ</a:t>
            </a:r>
            <a:r>
              <a:rPr lang="en-US" baseline="-25000" dirty="0" err="1"/>
              <a:t>x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figure shows the cost function (mean-square error) surface defined by J(θ).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69FDB-8D26-41A7-8B60-DB1C2A79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43200"/>
            <a:ext cx="3886200" cy="274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8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D11C-830C-4420-B71C-ABD5BD44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Cost Function Surface (continue)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C092-319C-4CAD-B507-FBB2742A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corresponding </a:t>
            </a:r>
            <a:r>
              <a:rPr lang="en-US" dirty="0" err="1"/>
              <a:t>isovalue</a:t>
            </a:r>
            <a:r>
              <a:rPr lang="en-US" dirty="0"/>
              <a:t> contours are shown in figure below. In general, they are ellipses, whose axes are determined by the </a:t>
            </a:r>
            <a:r>
              <a:rPr lang="en-US" dirty="0" err="1"/>
              <a:t>eigenstructure</a:t>
            </a:r>
            <a:r>
              <a:rPr lang="en-US" dirty="0"/>
              <a:t> of </a:t>
            </a:r>
            <a:r>
              <a:rPr lang="en-US" dirty="0" err="1"/>
              <a:t>Σ</a:t>
            </a:r>
            <a:r>
              <a:rPr lang="en-US" baseline="-25000" dirty="0" err="1"/>
              <a:t>x</a:t>
            </a:r>
            <a:r>
              <a:rPr lang="en-US" dirty="0"/>
              <a:t>. For </a:t>
            </a:r>
            <a:r>
              <a:rPr lang="en-US" dirty="0" err="1"/>
              <a:t>Σ</a:t>
            </a:r>
            <a:r>
              <a:rPr lang="en-US" baseline="-25000" dirty="0" err="1"/>
              <a:t>x</a:t>
            </a:r>
            <a:r>
              <a:rPr lang="en-US" dirty="0"/>
              <a:t> = σ</a:t>
            </a:r>
            <a:r>
              <a:rPr lang="en-US" baseline="30000" dirty="0"/>
              <a:t>2 </a:t>
            </a:r>
            <a:r>
              <a:rPr lang="en-US" i="1" dirty="0"/>
              <a:t>I</a:t>
            </a:r>
            <a:r>
              <a:rPr lang="en-US" dirty="0"/>
              <a:t>, where all eigenvalues are equal to σ</a:t>
            </a:r>
            <a:r>
              <a:rPr lang="en-US" baseline="30000" dirty="0"/>
              <a:t>2</a:t>
            </a:r>
            <a:r>
              <a:rPr lang="en-US" dirty="0"/>
              <a:t>, the contours are circles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74DA3-870B-4BC9-BEFE-B8B95C2F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29000"/>
            <a:ext cx="3490533" cy="2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2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27F1-267D-4B5B-9D87-9A54E49B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Geometric Viewpoint: Orthogonality Condition</a:t>
            </a: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1C62-6629-45D4-AF4E-D75C885F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have discussed so far comes from the geometric interpretation of the random variables.</a:t>
            </a:r>
          </a:p>
          <a:p>
            <a:r>
              <a:rPr lang="en-US" dirty="0"/>
              <a:t>The set of random variables is a vector space over the field of real (and complex) numbers.</a:t>
            </a:r>
          </a:p>
          <a:p>
            <a:r>
              <a:rPr lang="en-US" dirty="0"/>
              <a:t>If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are any two random variables then x + y, as well as α</a:t>
            </a:r>
            <a:r>
              <a:rPr lang="en-US" i="1" dirty="0"/>
              <a:t>x</a:t>
            </a:r>
            <a:r>
              <a:rPr lang="en-US" dirty="0"/>
              <a:t>, are also random variables for every α ∈ </a:t>
            </a:r>
          </a:p>
          <a:p>
            <a:r>
              <a:rPr lang="en-US" dirty="0"/>
              <a:t>this vector space equipped with an inner product operation, which also implies a norm and makes it a </a:t>
            </a:r>
            <a:r>
              <a:rPr lang="en-US" b="1" dirty="0"/>
              <a:t>Euclidean space</a:t>
            </a:r>
            <a:r>
              <a:rPr lang="en-US" dirty="0"/>
              <a:t>.</a:t>
            </a:r>
          </a:p>
          <a:p>
            <a:r>
              <a:rPr lang="en-US" dirty="0"/>
              <a:t>The mean value operation has all the properties required for an operation to be called an inner product.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6A2D3-267A-48D8-AD38-9AB2CA9CF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733800"/>
            <a:ext cx="23574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0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F0ED-D1C0-4209-83CB-FA45CCF8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52390-544B-4FC7-817D-14E1CF81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54" y="2011288"/>
            <a:ext cx="7529265" cy="4458135"/>
          </a:xfrm>
        </p:spPr>
        <p:txBody>
          <a:bodyPr/>
          <a:lstStyle/>
          <a:p>
            <a:r>
              <a:rPr lang="en-US" dirty="0"/>
              <a:t>Indeed, for any subset of random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Thus, the norm induced by this inner product ||x|| coincides with the respective standard deviation (assuming E[x] = 0).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9D2AF-45C6-4A66-8A86-10518506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43739"/>
            <a:ext cx="6062663" cy="1123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8169B0-46AE-4F87-8A94-F0CBEAF8B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39" r="6251"/>
          <a:stretch/>
        </p:blipFill>
        <p:spPr>
          <a:xfrm>
            <a:off x="3657600" y="4648200"/>
            <a:ext cx="2286000" cy="6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1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7E9A-198A-4527-908C-672DDBFC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D972-B9A1-42FE-BF15-5AE79335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uncorrelated random variables, x, y, or E[</a:t>
            </a:r>
            <a:r>
              <a:rPr lang="en-US" dirty="0" err="1"/>
              <a:t>xy</a:t>
            </a:r>
            <a:r>
              <a:rPr lang="en-US" dirty="0"/>
              <a:t>] = 0, we can call them </a:t>
            </a:r>
            <a:r>
              <a:rPr lang="en-US" b="1" dirty="0"/>
              <a:t>orthogonal</a:t>
            </a:r>
            <a:r>
              <a:rPr lang="en-US" dirty="0"/>
              <a:t>, because their inner product is zero.</a:t>
            </a:r>
          </a:p>
          <a:p>
            <a:r>
              <a:rPr lang="en-US" dirty="0"/>
              <a:t>We are now free to apply to our task of interest any one of the theorems that have been derived for Euclidean spaces. </a:t>
            </a:r>
          </a:p>
          <a:p>
            <a:r>
              <a:rPr lang="en-US" dirty="0"/>
              <a:t>Let us now rewrite the equation: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Thus, the random variable, </a:t>
            </a:r>
            <a:r>
              <a:rPr lang="cy-GB" dirty="0"/>
              <a:t>ŷ</a:t>
            </a:r>
            <a:r>
              <a:rPr lang="en-US" dirty="0"/>
              <a:t>, which is now interpreted as a point in a vector space, results as a linear combination of </a:t>
            </a:r>
            <a:r>
              <a:rPr lang="en-US" i="1" dirty="0"/>
              <a:t>l</a:t>
            </a:r>
            <a:r>
              <a:rPr lang="en-US" dirty="0"/>
              <a:t> elements in this space. </a:t>
            </a:r>
          </a:p>
          <a:p>
            <a:r>
              <a:rPr lang="en-US" dirty="0"/>
              <a:t>Thus, the estimate, </a:t>
            </a:r>
            <a:r>
              <a:rPr lang="cy-GB" dirty="0"/>
              <a:t>ŷ</a:t>
            </a:r>
            <a:r>
              <a:rPr lang="en-US" dirty="0"/>
              <a:t>, will necessarily lie in the subspace spanned by these points. In contrast, the true variable, </a:t>
            </a:r>
            <a:r>
              <a:rPr lang="en-US" i="1" dirty="0"/>
              <a:t>y</a:t>
            </a:r>
            <a:r>
              <a:rPr lang="en-US" dirty="0"/>
              <a:t>, will not lie, in general, in this subspace.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D75D0-8198-4F82-B546-208A169F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810000"/>
            <a:ext cx="1228725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BB56E0-9C5C-4173-BBBB-A01AA2EB4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791262"/>
            <a:ext cx="3314700" cy="5143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4E0877-E4DD-46D6-9044-9D4DA87B7EB6}"/>
              </a:ext>
            </a:extLst>
          </p:cNvPr>
          <p:cNvCxnSpPr/>
          <p:nvPr/>
        </p:nvCxnSpPr>
        <p:spPr>
          <a:xfrm>
            <a:off x="3733800" y="4048437"/>
            <a:ext cx="838200" cy="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9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0F6F-8944-442D-99BB-793A79E3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5B25-A836-4BC8-9618-2183FB84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our goal is to obtain a </a:t>
            </a:r>
            <a:r>
              <a:rPr lang="cy-GB" dirty="0"/>
              <a:t>ŷ </a:t>
            </a:r>
            <a:r>
              <a:rPr lang="en-US" dirty="0"/>
              <a:t>that is a good approximation of </a:t>
            </a:r>
            <a:r>
              <a:rPr lang="en-US" i="1" dirty="0"/>
              <a:t>y</a:t>
            </a:r>
            <a:r>
              <a:rPr lang="en-US" dirty="0"/>
              <a:t>, we have to seek the specific linear combination that makes the norm of the error, e = y − </a:t>
            </a:r>
            <a:r>
              <a:rPr lang="cy-GB" dirty="0"/>
              <a:t>ŷ</a:t>
            </a:r>
            <a:r>
              <a:rPr lang="en-US" dirty="0"/>
              <a:t>, minimum. </a:t>
            </a:r>
          </a:p>
          <a:p>
            <a:r>
              <a:rPr lang="en-US" dirty="0"/>
              <a:t>This specific linear combination corresponds to the </a:t>
            </a:r>
            <a:r>
              <a:rPr lang="en-US" b="1" dirty="0"/>
              <a:t>orthogonal</a:t>
            </a:r>
            <a:r>
              <a:rPr lang="en-US" dirty="0"/>
              <a:t> projection of </a:t>
            </a:r>
            <a:r>
              <a:rPr lang="en-US" i="1" dirty="0"/>
              <a:t>y</a:t>
            </a:r>
            <a:r>
              <a:rPr lang="en-US" dirty="0"/>
              <a:t> onto the subspace spanned by the points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... , x</a:t>
            </a:r>
            <a:r>
              <a:rPr lang="en-US" baseline="-25000" dirty="0"/>
              <a:t>l</a:t>
            </a:r>
            <a:r>
              <a:rPr lang="en-US" dirty="0"/>
              <a:t>. This is equivalent with requiring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A6D5C-24E9-4719-8BC8-05F5CE1A4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14800"/>
            <a:ext cx="78771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3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2E3F-34C2-4330-9AF3-5D5C661F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A67C-629D-47FF-9A70-AED6BB39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524000"/>
            <a:ext cx="7529265" cy="49454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error variable being orthogonal to every point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, k = 1, 2, ... , </a:t>
            </a:r>
            <a:r>
              <a:rPr lang="en-US" i="1" dirty="0"/>
              <a:t>l</a:t>
            </a:r>
            <a:r>
              <a:rPr lang="en-US" dirty="0"/>
              <a:t>, will be orthogonal to the respective subspace.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Such a choice guarantees that the resulting error will have the minimum norm; by the definition of the norm, this corresponds to the minimum MSE, or E[e</a:t>
            </a:r>
            <a:r>
              <a:rPr lang="en-US" baseline="30000" dirty="0"/>
              <a:t>2</a:t>
            </a:r>
            <a:r>
              <a:rPr lang="en-US" dirty="0"/>
              <a:t>].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C1EBC-7CCF-400D-801E-DAE9EC401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09800"/>
            <a:ext cx="2895166" cy="286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0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552C-0EB0-4040-BB57-B2673620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18853-03C0-4681-B1AD-6E291383D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of </a:t>
            </a:r>
            <a:r>
              <a:rPr lang="en-ID" dirty="0"/>
              <a:t>Orthogonality Condition </a:t>
            </a:r>
            <a:r>
              <a:rPr lang="en-US" dirty="0"/>
              <a:t>equations can now be written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Which leads to Normal equations. Another name is Wiener-</a:t>
            </a:r>
            <a:r>
              <a:rPr lang="en-US" dirty="0" err="1"/>
              <a:t>Hopf</a:t>
            </a:r>
            <a:r>
              <a:rPr lang="en-US" dirty="0"/>
              <a:t> equations.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DF83F-770A-48B1-BA12-802B91F52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03376"/>
            <a:ext cx="5271654" cy="1049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110EE-2B37-4ED9-A53F-0CD828C42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267200"/>
            <a:ext cx="4574598" cy="10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D4A2-EEFF-44BB-8DE0-9C075B56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BDF7-D4FC-42A7-AEB6-E3395C6D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Given data of Singapore Airbnb which can be downloaded in this link</a:t>
            </a:r>
            <a:endParaRPr lang="en-ID" dirty="0">
              <a:hlinkClick r:id="rId2"/>
            </a:endParaRPr>
          </a:p>
          <a:p>
            <a:pPr marL="0" indent="0">
              <a:buNone/>
            </a:pPr>
            <a:r>
              <a:rPr lang="en-ID" dirty="0">
                <a:hlinkClick r:id="rId2"/>
              </a:rPr>
              <a:t>https://www.kaggle.com/jojoker/singapore-airbnb</a:t>
            </a:r>
            <a:endParaRPr lang="en-ID" dirty="0"/>
          </a:p>
          <a:p>
            <a:endParaRPr lang="en-ID" dirty="0"/>
          </a:p>
          <a:p>
            <a:r>
              <a:rPr lang="en-ID" dirty="0"/>
              <a:t>From the parameter estimated in the last session, discuss and give the overview of the cost function.</a:t>
            </a:r>
          </a:p>
        </p:txBody>
      </p:sp>
    </p:spTree>
    <p:extLst>
      <p:ext uri="{BB962C8B-B14F-4D97-AF65-F5344CB8AC3E}">
        <p14:creationId xmlns:p14="http://schemas.microsoft.com/office/powerpoint/2010/main" val="229529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FC76-5640-49E3-A3D2-5B241413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End of Session 13&amp;14</a:t>
            </a:r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165A-7140-4286-82A2-A9B21B04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06CB-2645-43C7-A2F5-795EE955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LO2: Student be able to </a:t>
            </a:r>
            <a:r>
              <a:rPr lang="en-US" dirty="0"/>
              <a:t>interpret the distribution of dataset using regression method</a:t>
            </a:r>
            <a:endParaRPr lang="en-ID"/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5987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2D7A-D3AE-4E25-B88C-17D47B88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E54E-9A21-4A71-8B9A-9BA92462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D" dirty="0" err="1"/>
              <a:t>Sergios</a:t>
            </a:r>
            <a:r>
              <a:rPr lang="en-ID" dirty="0"/>
              <a:t> </a:t>
            </a:r>
            <a:r>
              <a:rPr lang="en-ID" dirty="0" err="1"/>
              <a:t>Theodoridis</a:t>
            </a:r>
            <a:r>
              <a:rPr lang="en-ID" dirty="0"/>
              <a:t>. (2015). </a:t>
            </a:r>
            <a:r>
              <a:rPr lang="en-ID" i="1" dirty="0"/>
              <a:t>Machine Learning: a Bayesian and Optimization Perspective</a:t>
            </a:r>
            <a:r>
              <a:rPr lang="en-ID" dirty="0"/>
              <a:t>. Jonathan Simpson. ISBN: 978-0-12-801522-3. Chapter 4. </a:t>
            </a:r>
          </a:p>
          <a:p>
            <a:pPr lvl="0"/>
            <a:r>
              <a:rPr lang="en-ID" u="sng" dirty="0">
                <a:hlinkClick r:id="rId2"/>
              </a:rPr>
              <a:t>https://www.kaggle.com/jojoker/singapore-airbnb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705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A1AC-B38C-4B57-8378-ECD0630F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19D7-B913-46A8-AC98-364EB735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The cost function surface</a:t>
            </a:r>
          </a:p>
          <a:p>
            <a:r>
              <a:rPr lang="en-ID" dirty="0"/>
              <a:t>A geometric viewpoint (orthogonality condition)</a:t>
            </a:r>
          </a:p>
          <a:p>
            <a:r>
              <a:rPr lang="en-ID" dirty="0"/>
              <a:t>Case Study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68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D889-FB99-4A4A-8D9E-7DB6838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Normal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B8BE-8247-44BB-8DDE-621A4CCED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estimation task has been introduced in the previous Topic. </a:t>
            </a:r>
          </a:p>
          <a:p>
            <a:r>
              <a:rPr lang="en-US" dirty="0"/>
              <a:t>Given two dependent random vectors,</a:t>
            </a:r>
            <a:r>
              <a:rPr lang="en-US" i="1" dirty="0"/>
              <a:t> y </a:t>
            </a:r>
            <a:r>
              <a:rPr lang="en-US" dirty="0"/>
              <a:t>and </a:t>
            </a:r>
            <a:r>
              <a:rPr lang="en-US" i="1" dirty="0"/>
              <a:t>x</a:t>
            </a:r>
            <a:r>
              <a:rPr lang="en-US" dirty="0"/>
              <a:t>, the goal of the estimation task is to obtain a function, </a:t>
            </a:r>
            <a:r>
              <a:rPr lang="en-US" i="1" dirty="0"/>
              <a:t>g</a:t>
            </a:r>
            <a:r>
              <a:rPr lang="en-US" dirty="0"/>
              <a:t>, so as, given a value </a:t>
            </a:r>
            <a:r>
              <a:rPr lang="en-US" i="1" dirty="0"/>
              <a:t>x</a:t>
            </a:r>
            <a:r>
              <a:rPr lang="en-US" dirty="0"/>
              <a:t> of </a:t>
            </a:r>
            <a:r>
              <a:rPr lang="en-US" i="1" dirty="0"/>
              <a:t>x</a:t>
            </a:r>
            <a:r>
              <a:rPr lang="en-US" dirty="0"/>
              <a:t>, to be able to predict (estimate), in some optimal sense, the corresponding value </a:t>
            </a:r>
            <a:r>
              <a:rPr lang="en-US" i="1" dirty="0"/>
              <a:t>y </a:t>
            </a:r>
            <a:r>
              <a:rPr lang="en-US" dirty="0"/>
              <a:t>of </a:t>
            </a:r>
            <a:r>
              <a:rPr lang="en-US" i="1" dirty="0"/>
              <a:t>y</a:t>
            </a:r>
            <a:r>
              <a:rPr lang="en-US" dirty="0"/>
              <a:t>, or     = g(x). </a:t>
            </a:r>
          </a:p>
          <a:p>
            <a:r>
              <a:rPr lang="en-US" dirty="0"/>
              <a:t>The optimal MSE estimate of </a:t>
            </a:r>
            <a:r>
              <a:rPr lang="en-US" i="1" dirty="0"/>
              <a:t>y</a:t>
            </a:r>
            <a:r>
              <a:rPr lang="en-US" dirty="0"/>
              <a:t> given the value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dirty="0"/>
              <a:t> 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general, this is a nonlinear function.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EFF9C-4674-46C2-AB33-F915057D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657600"/>
            <a:ext cx="189757" cy="306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C98CB-BC36-4806-8B35-B61589700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759" y="4459383"/>
            <a:ext cx="17145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6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2535-EFE9-4E39-A8B2-CEB884C0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Mean-Square Error Linear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BEE-4D07-40F3-B8B4-1FB3CB6F2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now turn our attention to the case where g is constrained to be a linear function. </a:t>
            </a:r>
          </a:p>
          <a:p>
            <a:r>
              <a:rPr lang="en-US" dirty="0"/>
              <a:t>Let (y, x) ∈               be two jointly distributed random entities of </a:t>
            </a:r>
            <a:r>
              <a:rPr lang="en-US" b="1" dirty="0"/>
              <a:t>zero mean values</a:t>
            </a:r>
            <a:r>
              <a:rPr lang="en-US" dirty="0"/>
              <a:t>. In case the mean values are not zero, they are subtracted. </a:t>
            </a:r>
          </a:p>
          <a:p>
            <a:r>
              <a:rPr lang="en-US" dirty="0"/>
              <a:t>Our goal is to obtain an estimate of θ ∈       in the linear estimator model,</a:t>
            </a:r>
          </a:p>
          <a:p>
            <a:endParaRPr lang="en-US" dirty="0"/>
          </a:p>
          <a:p>
            <a:endParaRPr lang="en-US" dirty="0"/>
          </a:p>
          <a:p>
            <a:r>
              <a:rPr lang="en-ID" dirty="0"/>
              <a:t>So that the cost function is minimum, </a:t>
            </a:r>
          </a:p>
          <a:p>
            <a:endParaRPr lang="en-ID" dirty="0"/>
          </a:p>
          <a:p>
            <a:endParaRPr lang="en-I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10B00-FAD3-4CBA-B4D9-E59C0F5DD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667000"/>
            <a:ext cx="871538" cy="322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44A348-6B0F-4A22-9271-2FD840F8C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45" t="-4546"/>
          <a:stretch/>
        </p:blipFill>
        <p:spPr>
          <a:xfrm>
            <a:off x="6172200" y="3657600"/>
            <a:ext cx="304800" cy="322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C213AD-7D8A-41B7-8E1F-023F5FC16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343400"/>
            <a:ext cx="1619250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67015F-DB91-400A-9011-ED735BB89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719" y="5486400"/>
            <a:ext cx="2781300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6CF4B9-C2AD-4767-B7D8-0FA7287EA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236" y="5476875"/>
            <a:ext cx="27813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8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79EA-81D5-4385-B423-004195D6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2013-07CA-42DA-95B3-2153A0AE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other words, the optimal estimator is chosen so as to minimize the variance of the error random variable</a:t>
            </a:r>
          </a:p>
          <a:p>
            <a:endParaRPr lang="en-US" dirty="0"/>
          </a:p>
          <a:p>
            <a:r>
              <a:rPr lang="en-US" dirty="0"/>
              <a:t>Minimizing the cost function J(θ) is equivalent with setting its gradient with respect to θ equal to zero,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CFF59-848D-4000-AB4D-BB5215D9F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80"/>
          <a:stretch/>
        </p:blipFill>
        <p:spPr>
          <a:xfrm>
            <a:off x="3962400" y="2667000"/>
            <a:ext cx="1668181" cy="411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CDFCA-C679-4731-A47C-29F58D720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882324"/>
            <a:ext cx="4633913" cy="1773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6F7C14-6606-4D10-B96F-40FC2ED2C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367" y="5802673"/>
            <a:ext cx="47815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5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34F7-5C76-4E4A-A14D-C4A3250F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9198-79CC-4A87-9664-0980CE15B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72" y="2011288"/>
            <a:ext cx="7529265" cy="4458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where the input-output cross-correlation vector p is given by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respective covariance matrix is given by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Thus, the weights of the optimal linear estimator are obtained via a linear system of equations, provided that the covariance matrix is </a:t>
            </a:r>
            <a:r>
              <a:rPr lang="en-US" b="1" dirty="0"/>
              <a:t>positive definite </a:t>
            </a:r>
            <a:r>
              <a:rPr lang="en-US" dirty="0"/>
              <a:t>and hence it can be inverted. Moreover, in this case, the solution is </a:t>
            </a:r>
            <a:r>
              <a:rPr lang="en-US" i="1" dirty="0"/>
              <a:t>unique</a:t>
            </a:r>
            <a:r>
              <a:rPr lang="en-US" dirty="0"/>
              <a:t>. </a:t>
            </a:r>
          </a:p>
          <a:p>
            <a:r>
              <a:rPr lang="en-US" dirty="0"/>
              <a:t>On the contrary, if </a:t>
            </a:r>
            <a:r>
              <a:rPr lang="en-US" dirty="0" err="1"/>
              <a:t>Σ</a:t>
            </a:r>
            <a:r>
              <a:rPr lang="en-US" baseline="-25000" dirty="0" err="1"/>
              <a:t>x</a:t>
            </a:r>
            <a:r>
              <a:rPr lang="en-US" dirty="0"/>
              <a:t> is singular and hence cannot be inverted, there are infinitely many solutions.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5B713-038B-4D60-A474-844735C2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38400"/>
            <a:ext cx="4876800" cy="59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168160-82B4-4843-BC29-4B3751D00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3544874"/>
            <a:ext cx="21717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4CB5-63F0-4D56-A3FD-47477232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The Cost Function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D040-B7F2-4186-9C83-D836C0F29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Elaborating on the cost function, J(θ), as it is defined before, we get that</a:t>
            </a:r>
            <a:r>
              <a:rPr lang="en-ID" dirty="0"/>
              <a:t> </a:t>
            </a:r>
            <a:r>
              <a:rPr lang="en-ID" b="1" i="1" dirty="0"/>
              <a:t>J(</a:t>
            </a:r>
            <a:r>
              <a:rPr lang="el-GR" b="1" i="1" dirty="0"/>
              <a:t>θ)</a:t>
            </a:r>
            <a:r>
              <a:rPr lang="el-GR" i="1" dirty="0"/>
              <a:t> = σ</a:t>
            </a:r>
            <a:r>
              <a:rPr lang="en-ID" i="1" baseline="-25000" dirty="0"/>
              <a:t>y</a:t>
            </a:r>
            <a:r>
              <a:rPr lang="el-GR" i="1" baseline="30000" dirty="0"/>
              <a:t>2</a:t>
            </a:r>
            <a:r>
              <a:rPr lang="en-ID" i="1" dirty="0"/>
              <a:t> − 2</a:t>
            </a:r>
            <a:r>
              <a:rPr lang="el-GR" i="1" dirty="0"/>
              <a:t>θ</a:t>
            </a:r>
            <a:r>
              <a:rPr lang="en-ID" i="1" baseline="30000" dirty="0" err="1"/>
              <a:t>T</a:t>
            </a:r>
            <a:r>
              <a:rPr lang="en-ID" i="1" dirty="0" err="1"/>
              <a:t>p</a:t>
            </a:r>
            <a:r>
              <a:rPr lang="en-ID" i="1" dirty="0"/>
              <a:t> + </a:t>
            </a:r>
            <a:r>
              <a:rPr lang="el-GR" i="1" dirty="0"/>
              <a:t>θ</a:t>
            </a:r>
            <a:r>
              <a:rPr lang="en-ID" i="1" baseline="30000" dirty="0"/>
              <a:t>T</a:t>
            </a:r>
            <a:r>
              <a:rPr lang="el-GR" i="1" dirty="0"/>
              <a:t>Σ</a:t>
            </a:r>
            <a:r>
              <a:rPr lang="en-ID" i="1" baseline="-25000" dirty="0"/>
              <a:t>x</a:t>
            </a:r>
            <a:r>
              <a:rPr lang="el-GR" i="1" dirty="0"/>
              <a:t>θ.</a:t>
            </a:r>
            <a:endParaRPr lang="en-ID" i="1" dirty="0"/>
          </a:p>
          <a:p>
            <a:r>
              <a:rPr lang="en-US" dirty="0"/>
              <a:t>Adding and subtracting the term θ</a:t>
            </a:r>
            <a:r>
              <a:rPr lang="en-US" sz="2400" baseline="-25000" dirty="0"/>
              <a:t>∗</a:t>
            </a:r>
            <a:r>
              <a:rPr lang="en-ID" i="1" baseline="30000" dirty="0"/>
              <a:t>T </a:t>
            </a:r>
            <a:r>
              <a:rPr lang="en-US" dirty="0" err="1"/>
              <a:t>Σ</a:t>
            </a:r>
            <a:r>
              <a:rPr lang="en-US" baseline="-25000" dirty="0" err="1"/>
              <a:t>x</a:t>
            </a:r>
            <a:r>
              <a:rPr lang="en-US" dirty="0" err="1"/>
              <a:t>θ</a:t>
            </a:r>
            <a:r>
              <a:rPr lang="en-US" sz="2400" baseline="-25000" dirty="0"/>
              <a:t>∗</a:t>
            </a:r>
            <a:r>
              <a:rPr lang="en-US" dirty="0"/>
              <a:t> and taking into account the definition of θ</a:t>
            </a:r>
            <a:r>
              <a:rPr lang="en-US" sz="2400" baseline="-25000" dirty="0"/>
              <a:t>∗</a:t>
            </a:r>
            <a:r>
              <a:rPr lang="en-US" baseline="-25000" dirty="0"/>
              <a:t>  </a:t>
            </a:r>
            <a:r>
              <a:rPr lang="en-US" dirty="0"/>
              <a:t>from the normal equation, it is readily seen that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Where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Is the minimum achieved at the optimal solution.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17BBF-D5C1-48AF-9592-919BCB7C7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59" y="3657600"/>
            <a:ext cx="5448300" cy="69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6591A-40E0-43A8-9E89-52C77F8FB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837187"/>
            <a:ext cx="6659137" cy="6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3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6289-FD19-41B3-9117-D5170708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The Cost Function Surface (continue)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0831-7CFE-43BF-8B8C-AF0F3B0C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cost at the optimal value </a:t>
            </a:r>
            <a:r>
              <a:rPr lang="en-US" b="1" i="1" dirty="0"/>
              <a:t>θ</a:t>
            </a:r>
            <a:r>
              <a:rPr lang="en-US" sz="2400" b="1" i="1" baseline="-25000" dirty="0"/>
              <a:t>∗</a:t>
            </a:r>
            <a:r>
              <a:rPr lang="en-US" dirty="0"/>
              <a:t> is always less than the variance E[y</a:t>
            </a:r>
            <a:r>
              <a:rPr lang="en-US" baseline="30000" dirty="0"/>
              <a:t>2</a:t>
            </a:r>
            <a:r>
              <a:rPr lang="en-US" dirty="0"/>
              <a:t>] of the output variable. This is guaranteed by the positive definite nature of </a:t>
            </a:r>
            <a:r>
              <a:rPr lang="en-US" dirty="0" err="1"/>
              <a:t>Σ</a:t>
            </a:r>
            <a:r>
              <a:rPr lang="en-US" baseline="-25000" dirty="0" err="1"/>
              <a:t>x</a:t>
            </a:r>
            <a:r>
              <a:rPr lang="en-US" dirty="0"/>
              <a:t> or Σ</a:t>
            </a:r>
            <a:r>
              <a:rPr lang="en-US" baseline="-25000" dirty="0"/>
              <a:t>x</a:t>
            </a:r>
            <a:r>
              <a:rPr lang="en-US" baseline="30000" dirty="0"/>
              <a:t>−1</a:t>
            </a:r>
            <a:r>
              <a:rPr lang="en-US" dirty="0"/>
              <a:t>, which makes the second term on the right-hand side always positive, unless </a:t>
            </a:r>
            <a:r>
              <a:rPr lang="en-US" b="1" dirty="0"/>
              <a:t>p = 0</a:t>
            </a:r>
            <a:r>
              <a:rPr lang="en-US" dirty="0"/>
              <a:t>; However, the cross-correlation vector will only be zero if x and y are uncorrelated. </a:t>
            </a:r>
          </a:p>
          <a:p>
            <a:r>
              <a:rPr lang="en-US" dirty="0"/>
              <a:t>In this case, one cannot say anything (make any prediction) about </a:t>
            </a:r>
            <a:r>
              <a:rPr lang="en-US" i="1" dirty="0"/>
              <a:t>y</a:t>
            </a:r>
            <a:r>
              <a:rPr lang="en-US" dirty="0"/>
              <a:t> by observing samples of </a:t>
            </a:r>
            <a:r>
              <a:rPr lang="en-US" i="1" dirty="0"/>
              <a:t>x</a:t>
            </a:r>
            <a:r>
              <a:rPr lang="en-US" dirty="0"/>
              <a:t>, at least as far as the MSE criterion is concerned, which turns out to involve information residing up to the second order statistics.</a:t>
            </a:r>
          </a:p>
          <a:p>
            <a:r>
              <a:rPr lang="en-US" dirty="0"/>
              <a:t>In this case, the variance of the error, which coincides with J(θ</a:t>
            </a:r>
            <a:r>
              <a:rPr lang="en-US" b="1" i="1" baseline="-25000" dirty="0"/>
              <a:t>∗</a:t>
            </a:r>
            <a:r>
              <a:rPr lang="en-US" dirty="0"/>
              <a:t> ), will be equal to the variance σ</a:t>
            </a:r>
            <a:r>
              <a:rPr lang="en-US" baseline="-25000" dirty="0"/>
              <a:t>y</a:t>
            </a:r>
            <a:r>
              <a:rPr lang="en-US" baseline="30000" dirty="0"/>
              <a:t>2</a:t>
            </a:r>
            <a:r>
              <a:rPr lang="en-US" dirty="0"/>
              <a:t> ; the latter is a measure of the “intrinsic” uncertainty of </a:t>
            </a:r>
            <a:r>
              <a:rPr lang="en-US" i="1" dirty="0"/>
              <a:t>y</a:t>
            </a:r>
            <a:r>
              <a:rPr lang="en-US" dirty="0"/>
              <a:t> around its (zero) mean value. </a:t>
            </a:r>
          </a:p>
          <a:p>
            <a:r>
              <a:rPr lang="en-US" dirty="0"/>
              <a:t>On the contrary, if the input-output variables are correlated, then observing </a:t>
            </a:r>
            <a:r>
              <a:rPr lang="en-US" i="1" dirty="0"/>
              <a:t>x </a:t>
            </a:r>
            <a:r>
              <a:rPr lang="en-US" dirty="0"/>
              <a:t>removes part of the uncertainty associated with </a:t>
            </a:r>
            <a:r>
              <a:rPr lang="en-US" i="1" dirty="0"/>
              <a:t>y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15058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2790</TotalTime>
  <Words>1233</Words>
  <Application>Microsoft Office PowerPoint</Application>
  <PresentationFormat>On-screen Show (4:3)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Open Sans</vt:lpstr>
      <vt:lpstr>Tahoma</vt:lpstr>
      <vt:lpstr>Template PPT 2015</vt:lpstr>
      <vt:lpstr>Mean-Square Error Linear Estimation  Session  13 &amp; 14</vt:lpstr>
      <vt:lpstr>Learning Outcome</vt:lpstr>
      <vt:lpstr>Outline</vt:lpstr>
      <vt:lpstr>The Normal Equations</vt:lpstr>
      <vt:lpstr>Mean-Square Error Linear Estimation</vt:lpstr>
      <vt:lpstr>PowerPoint Presentation</vt:lpstr>
      <vt:lpstr>PowerPoint Presentation</vt:lpstr>
      <vt:lpstr>The Cost Function Surface</vt:lpstr>
      <vt:lpstr>The Cost Function Surface (continue)</vt:lpstr>
      <vt:lpstr>The Cost Function Surface (continue)</vt:lpstr>
      <vt:lpstr>The Cost Function Surface (continue)</vt:lpstr>
      <vt:lpstr>A Geometric Viewpoint: Orthogonality 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</vt:lpstr>
      <vt:lpstr>End of Session 13&amp;14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Novita Hanafiah</cp:lastModifiedBy>
  <cp:revision>33</cp:revision>
  <dcterms:created xsi:type="dcterms:W3CDTF">2015-05-04T03:33:03Z</dcterms:created>
  <dcterms:modified xsi:type="dcterms:W3CDTF">2019-12-19T03:12:56Z</dcterms:modified>
</cp:coreProperties>
</file>