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83" r:id="rId5"/>
    <p:sldId id="301" r:id="rId6"/>
    <p:sldId id="286" r:id="rId7"/>
    <p:sldId id="284" r:id="rId8"/>
    <p:sldId id="287" r:id="rId9"/>
    <p:sldId id="288" r:id="rId10"/>
    <p:sldId id="289" r:id="rId11"/>
    <p:sldId id="290" r:id="rId12"/>
    <p:sldId id="291" r:id="rId13"/>
    <p:sldId id="295" r:id="rId14"/>
    <p:sldId id="297" r:id="rId15"/>
    <p:sldId id="296" r:id="rId16"/>
    <p:sldId id="299" r:id="rId17"/>
    <p:sldId id="298" r:id="rId18"/>
    <p:sldId id="292" r:id="rId19"/>
    <p:sldId id="293" r:id="rId20"/>
    <p:sldId id="303" r:id="rId21"/>
    <p:sldId id="294" r:id="rId22"/>
    <p:sldId id="302" r:id="rId23"/>
    <p:sldId id="304" r:id="rId24"/>
    <p:sldId id="305" r:id="rId25"/>
    <p:sldId id="306" r:id="rId26"/>
    <p:sldId id="307" r:id="rId27"/>
    <p:sldId id="309" r:id="rId28"/>
    <p:sldId id="310" r:id="rId29"/>
    <p:sldId id="311" r:id="rId30"/>
    <p:sldId id="282" r:id="rId31"/>
    <p:sldId id="261" r:id="rId32"/>
    <p:sldId id="281" r:id="rId3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79"/>
            <p14:sldId id="280"/>
            <p14:sldId id="283"/>
            <p14:sldId id="301"/>
            <p14:sldId id="286"/>
            <p14:sldId id="284"/>
            <p14:sldId id="287"/>
            <p14:sldId id="288"/>
            <p14:sldId id="289"/>
            <p14:sldId id="290"/>
            <p14:sldId id="291"/>
            <p14:sldId id="295"/>
            <p14:sldId id="297"/>
            <p14:sldId id="296"/>
            <p14:sldId id="299"/>
            <p14:sldId id="298"/>
            <p14:sldId id="292"/>
            <p14:sldId id="293"/>
            <p14:sldId id="303"/>
            <p14:sldId id="294"/>
            <p14:sldId id="302"/>
            <p14:sldId id="304"/>
            <p14:sldId id="305"/>
            <p14:sldId id="306"/>
            <p14:sldId id="307"/>
            <p14:sldId id="309"/>
            <p14:sldId id="310"/>
            <p14:sldId id="311"/>
            <p14:sldId id="282"/>
            <p14:sldId id="261"/>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558FD5"/>
    <a:srgbClr val="F7F7F7"/>
    <a:srgbClr val="008FD5"/>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9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219200" y="1219200"/>
            <a:ext cx="7525618" cy="7920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199" y="2011288"/>
            <a:ext cx="7529265"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19/12/2019</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www.kaggle.com/jojoker/singapore-airb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3771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Course		: COMP6577 – Machine Learning</a:t>
            </a:r>
          </a:p>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Effective Period	: February 2020</a:t>
            </a:r>
          </a:p>
        </p:txBody>
      </p:sp>
      <p:sp>
        <p:nvSpPr>
          <p:cNvPr id="8" name="Rectangle 6"/>
          <p:cNvSpPr>
            <a:spLocks noGrp="1" noChangeArrowheads="1"/>
          </p:cNvSpPr>
          <p:nvPr>
            <p:ph type="ctrTitle"/>
          </p:nvPr>
        </p:nvSpPr>
        <p:spPr>
          <a:xfrm>
            <a:off x="1676400" y="3352800"/>
            <a:ext cx="7467600" cy="2384425"/>
          </a:xfrm>
          <a:noFill/>
        </p:spPr>
        <p:txBody>
          <a:bodyPr>
            <a:normAutofit fontScale="90000"/>
          </a:bodyPr>
          <a:lstStyle/>
          <a:p>
            <a:r>
              <a:rPr lang="en-ID" dirty="0"/>
              <a:t>Feature Engineering: Feature Extraction &amp; Selection</a:t>
            </a: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Session  </a:t>
            </a:r>
            <a:r>
              <a:rPr lang="en-US" sz="2800" dirty="0">
                <a:latin typeface="Tahoma" panose="020B0604030504040204" pitchFamily="34" charset="0"/>
                <a:ea typeface="Tahoma" panose="020B0604030504040204" pitchFamily="34" charset="0"/>
                <a:cs typeface="Tahoma" panose="020B0604030504040204" pitchFamily="34" charset="0"/>
              </a:rPr>
              <a:t>15 &amp; 16</a:t>
            </a:r>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0B9BF-0382-41C1-9831-B7CF9E280802}"/>
              </a:ext>
            </a:extLst>
          </p:cNvPr>
          <p:cNvSpPr>
            <a:spLocks noGrp="1"/>
          </p:cNvSpPr>
          <p:nvPr>
            <p:ph type="title"/>
          </p:nvPr>
        </p:nvSpPr>
        <p:spPr/>
        <p:txBody>
          <a:bodyPr/>
          <a:lstStyle/>
          <a:p>
            <a:r>
              <a:rPr lang="en-ID" dirty="0"/>
              <a:t>Covariance </a:t>
            </a:r>
            <a:r>
              <a:rPr lang="en-US" dirty="0"/>
              <a:t>between Variables (2)</a:t>
            </a:r>
            <a:endParaRPr lang="en-ID" dirty="0"/>
          </a:p>
        </p:txBody>
      </p:sp>
      <p:sp>
        <p:nvSpPr>
          <p:cNvPr id="3" name="Content Placeholder 2">
            <a:extLst>
              <a:ext uri="{FF2B5EF4-FFF2-40B4-BE49-F238E27FC236}">
                <a16:creationId xmlns:a16="http://schemas.microsoft.com/office/drawing/2014/main" id="{D8AB1519-7A08-46BA-B0CF-3FFA72173C54}"/>
              </a:ext>
            </a:extLst>
          </p:cNvPr>
          <p:cNvSpPr>
            <a:spLocks noGrp="1"/>
          </p:cNvSpPr>
          <p:nvPr>
            <p:ph idx="1"/>
          </p:nvPr>
        </p:nvSpPr>
        <p:spPr>
          <a:xfrm>
            <a:off x="1219199" y="2011288"/>
            <a:ext cx="7529265" cy="4694312"/>
          </a:xfrm>
        </p:spPr>
        <p:txBody>
          <a:bodyPr>
            <a:normAutofit/>
          </a:bodyPr>
          <a:lstStyle/>
          <a:p>
            <a:r>
              <a:rPr lang="en-US" dirty="0"/>
              <a:t>The covariance matrix containing the covariance between each pair of the three input variables is presented in this table:</a:t>
            </a:r>
          </a:p>
          <a:p>
            <a:endParaRPr lang="en-US" dirty="0"/>
          </a:p>
          <a:p>
            <a:endParaRPr lang="en-US" dirty="0"/>
          </a:p>
          <a:p>
            <a:endParaRPr lang="en-US" dirty="0"/>
          </a:p>
          <a:p>
            <a:endParaRPr lang="en-US" dirty="0"/>
          </a:p>
          <a:p>
            <a:endParaRPr lang="en-US" dirty="0"/>
          </a:p>
          <a:p>
            <a:r>
              <a:rPr lang="en-US" dirty="0"/>
              <a:t>As with the correlation matrix, the covariance matrix is symmetric. </a:t>
            </a:r>
          </a:p>
          <a:p>
            <a:r>
              <a:rPr lang="en-US" dirty="0"/>
              <a:t>Here, the diagonal values represent the variance of each variable, and off-diagonal values represent the covariance between pairs of variables denoted by the labels in the first row and column</a:t>
            </a:r>
            <a:endParaRPr lang="en-ID" dirty="0"/>
          </a:p>
        </p:txBody>
      </p:sp>
      <p:graphicFrame>
        <p:nvGraphicFramePr>
          <p:cNvPr id="4" name="Table 3">
            <a:extLst>
              <a:ext uri="{FF2B5EF4-FFF2-40B4-BE49-F238E27FC236}">
                <a16:creationId xmlns:a16="http://schemas.microsoft.com/office/drawing/2014/main" id="{C1C072BC-DF56-4B01-AB18-0046503D140C}"/>
              </a:ext>
            </a:extLst>
          </p:cNvPr>
          <p:cNvGraphicFramePr>
            <a:graphicFrameLocks noGrp="1"/>
          </p:cNvGraphicFramePr>
          <p:nvPr>
            <p:extLst>
              <p:ext uri="{D42A27DB-BD31-4B8C-83A1-F6EECF244321}">
                <p14:modId xmlns:p14="http://schemas.microsoft.com/office/powerpoint/2010/main" val="650952792"/>
              </p:ext>
            </p:extLst>
          </p:nvPr>
        </p:nvGraphicFramePr>
        <p:xfrm>
          <a:off x="2057400" y="2895600"/>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816018463"/>
                    </a:ext>
                  </a:extLst>
                </a:gridCol>
                <a:gridCol w="1524000">
                  <a:extLst>
                    <a:ext uri="{9D8B030D-6E8A-4147-A177-3AD203B41FA5}">
                      <a16:colId xmlns:a16="http://schemas.microsoft.com/office/drawing/2014/main" val="895267553"/>
                    </a:ext>
                  </a:extLst>
                </a:gridCol>
                <a:gridCol w="1524000">
                  <a:extLst>
                    <a:ext uri="{9D8B030D-6E8A-4147-A177-3AD203B41FA5}">
                      <a16:colId xmlns:a16="http://schemas.microsoft.com/office/drawing/2014/main" val="2918963717"/>
                    </a:ext>
                  </a:extLst>
                </a:gridCol>
                <a:gridCol w="1524000">
                  <a:extLst>
                    <a:ext uri="{9D8B030D-6E8A-4147-A177-3AD203B41FA5}">
                      <a16:colId xmlns:a16="http://schemas.microsoft.com/office/drawing/2014/main" val="4093355748"/>
                    </a:ext>
                  </a:extLst>
                </a:gridCol>
              </a:tblGrid>
              <a:tr h="370840">
                <a:tc>
                  <a:txBody>
                    <a:bodyPr/>
                    <a:lstStyle/>
                    <a:p>
                      <a:endParaRPr lang="en-ID" dirty="0"/>
                    </a:p>
                  </a:txBody>
                  <a:tcPr/>
                </a:tc>
                <a:tc>
                  <a:txBody>
                    <a:bodyPr/>
                    <a:lstStyle/>
                    <a:p>
                      <a:r>
                        <a:rPr lang="en-ID" i="1" dirty="0"/>
                        <a:t>T</a:t>
                      </a:r>
                    </a:p>
                  </a:txBody>
                  <a:tcPr/>
                </a:tc>
                <a:tc>
                  <a:txBody>
                    <a:bodyPr/>
                    <a:lstStyle/>
                    <a:p>
                      <a:r>
                        <a:rPr lang="en-ID" i="1" dirty="0"/>
                        <a:t>M</a:t>
                      </a:r>
                    </a:p>
                  </a:txBody>
                  <a:tcPr/>
                </a:tc>
                <a:tc>
                  <a:txBody>
                    <a:bodyPr/>
                    <a:lstStyle/>
                    <a:p>
                      <a:r>
                        <a:rPr lang="en-ID" i="1" dirty="0"/>
                        <a:t>Dens</a:t>
                      </a:r>
                    </a:p>
                  </a:txBody>
                  <a:tcPr/>
                </a:tc>
                <a:extLst>
                  <a:ext uri="{0D108BD9-81ED-4DB2-BD59-A6C34878D82A}">
                    <a16:rowId xmlns:a16="http://schemas.microsoft.com/office/drawing/2014/main" val="2205445126"/>
                  </a:ext>
                </a:extLst>
              </a:tr>
              <a:tr h="370840">
                <a:tc>
                  <a:txBody>
                    <a:bodyPr/>
                    <a:lstStyle/>
                    <a:p>
                      <a:r>
                        <a:rPr lang="en-ID" i="1" dirty="0"/>
                        <a:t>T</a:t>
                      </a:r>
                    </a:p>
                  </a:txBody>
                  <a:tcPr/>
                </a:tc>
                <a:tc>
                  <a:txBody>
                    <a:bodyPr/>
                    <a:lstStyle/>
                    <a:p>
                      <a:r>
                        <a:rPr lang="en-ID" dirty="0"/>
                        <a:t>543</a:t>
                      </a:r>
                    </a:p>
                  </a:txBody>
                  <a:tcPr/>
                </a:tc>
                <a:tc>
                  <a:txBody>
                    <a:bodyPr/>
                    <a:lstStyle/>
                    <a:p>
                      <a:r>
                        <a:rPr lang="en-ID" dirty="0"/>
                        <a:t>-141</a:t>
                      </a:r>
                    </a:p>
                  </a:txBody>
                  <a:tcPr/>
                </a:tc>
                <a:tc>
                  <a:txBody>
                    <a:bodyPr/>
                    <a:lstStyle/>
                    <a:p>
                      <a:r>
                        <a:rPr lang="en-ID" dirty="0"/>
                        <a:t>-351</a:t>
                      </a:r>
                    </a:p>
                  </a:txBody>
                  <a:tcPr/>
                </a:tc>
                <a:extLst>
                  <a:ext uri="{0D108BD9-81ED-4DB2-BD59-A6C34878D82A}">
                    <a16:rowId xmlns:a16="http://schemas.microsoft.com/office/drawing/2014/main" val="1828013108"/>
                  </a:ext>
                </a:extLst>
              </a:tr>
              <a:tr h="370840">
                <a:tc>
                  <a:txBody>
                    <a:bodyPr/>
                    <a:lstStyle/>
                    <a:p>
                      <a:r>
                        <a:rPr lang="en-ID" i="1" dirty="0"/>
                        <a:t>M</a:t>
                      </a:r>
                    </a:p>
                  </a:txBody>
                  <a:tcPr/>
                </a:tc>
                <a:tc>
                  <a:txBody>
                    <a:bodyPr/>
                    <a:lstStyle/>
                    <a:p>
                      <a:r>
                        <a:rPr lang="en-ID" dirty="0"/>
                        <a:t>-141</a:t>
                      </a:r>
                    </a:p>
                  </a:txBody>
                  <a:tcPr/>
                </a:tc>
                <a:tc>
                  <a:txBody>
                    <a:bodyPr/>
                    <a:lstStyle/>
                    <a:p>
                      <a:r>
                        <a:rPr lang="en-ID" dirty="0"/>
                        <a:t>753</a:t>
                      </a:r>
                    </a:p>
                  </a:txBody>
                  <a:tcPr/>
                </a:tc>
                <a:tc>
                  <a:txBody>
                    <a:bodyPr/>
                    <a:lstStyle/>
                    <a:p>
                      <a:r>
                        <a:rPr lang="en-ID" dirty="0"/>
                        <a:t>3117</a:t>
                      </a:r>
                    </a:p>
                  </a:txBody>
                  <a:tcPr/>
                </a:tc>
                <a:extLst>
                  <a:ext uri="{0D108BD9-81ED-4DB2-BD59-A6C34878D82A}">
                    <a16:rowId xmlns:a16="http://schemas.microsoft.com/office/drawing/2014/main" val="1067200035"/>
                  </a:ext>
                </a:extLst>
              </a:tr>
              <a:tr h="370840">
                <a:tc>
                  <a:txBody>
                    <a:bodyPr/>
                    <a:lstStyle/>
                    <a:p>
                      <a:r>
                        <a:rPr lang="en-ID" i="1" dirty="0"/>
                        <a:t>Dens</a:t>
                      </a:r>
                    </a:p>
                  </a:txBody>
                  <a:tcPr/>
                </a:tc>
                <a:tc>
                  <a:txBody>
                    <a:bodyPr/>
                    <a:lstStyle/>
                    <a:p>
                      <a:r>
                        <a:rPr lang="en-ID" dirty="0"/>
                        <a:t>-351</a:t>
                      </a:r>
                    </a:p>
                  </a:txBody>
                  <a:tcPr/>
                </a:tc>
                <a:tc>
                  <a:txBody>
                    <a:bodyPr/>
                    <a:lstStyle/>
                    <a:p>
                      <a:r>
                        <a:rPr lang="en-ID" dirty="0"/>
                        <a:t>3117</a:t>
                      </a:r>
                    </a:p>
                  </a:txBody>
                  <a:tcPr/>
                </a:tc>
                <a:tc>
                  <a:txBody>
                    <a:bodyPr/>
                    <a:lstStyle/>
                    <a:p>
                      <a:r>
                        <a:rPr lang="en-ID" dirty="0"/>
                        <a:t>37 888</a:t>
                      </a:r>
                    </a:p>
                  </a:txBody>
                  <a:tcPr/>
                </a:tc>
                <a:extLst>
                  <a:ext uri="{0D108BD9-81ED-4DB2-BD59-A6C34878D82A}">
                    <a16:rowId xmlns:a16="http://schemas.microsoft.com/office/drawing/2014/main" val="246169972"/>
                  </a:ext>
                </a:extLst>
              </a:tr>
            </a:tbl>
          </a:graphicData>
        </a:graphic>
      </p:graphicFrame>
    </p:spTree>
    <p:extLst>
      <p:ext uri="{BB962C8B-B14F-4D97-AF65-F5344CB8AC3E}">
        <p14:creationId xmlns:p14="http://schemas.microsoft.com/office/powerpoint/2010/main" val="77797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BA1B-6784-48A2-83C0-8862041B011D}"/>
              </a:ext>
            </a:extLst>
          </p:cNvPr>
          <p:cNvSpPr>
            <a:spLocks noGrp="1"/>
          </p:cNvSpPr>
          <p:nvPr>
            <p:ph type="title"/>
          </p:nvPr>
        </p:nvSpPr>
        <p:spPr/>
        <p:txBody>
          <a:bodyPr/>
          <a:lstStyle/>
          <a:p>
            <a:r>
              <a:rPr lang="en-ID" dirty="0"/>
              <a:t>Covariance </a:t>
            </a:r>
            <a:r>
              <a:rPr lang="en-US" dirty="0"/>
              <a:t>between Variables (3)</a:t>
            </a:r>
            <a:endParaRPr lang="en-ID" dirty="0"/>
          </a:p>
        </p:txBody>
      </p:sp>
      <p:sp>
        <p:nvSpPr>
          <p:cNvPr id="3" name="Content Placeholder 2">
            <a:extLst>
              <a:ext uri="{FF2B5EF4-FFF2-40B4-BE49-F238E27FC236}">
                <a16:creationId xmlns:a16="http://schemas.microsoft.com/office/drawing/2014/main" id="{F81EEAE7-C06C-4491-82D4-DC892E176B42}"/>
              </a:ext>
            </a:extLst>
          </p:cNvPr>
          <p:cNvSpPr>
            <a:spLocks noGrp="1"/>
          </p:cNvSpPr>
          <p:nvPr>
            <p:ph idx="1"/>
          </p:nvPr>
        </p:nvSpPr>
        <p:spPr/>
        <p:txBody>
          <a:bodyPr/>
          <a:lstStyle/>
          <a:p>
            <a:r>
              <a:rPr lang="en-US" dirty="0"/>
              <a:t>Covariance is a measure of how two variables co-vary in relation to one another. When two variables are not related, their covariance is zero. If two variables move in the same direction, covariance is positive and if they move in opposite directions, it is negative. </a:t>
            </a:r>
          </a:p>
          <a:p>
            <a:r>
              <a:rPr lang="en-US" dirty="0"/>
              <a:t>The covariance table data indicates a high positive covariance between moisture content (M) and density (Dens) and smaller negative covariance between these and temperature (T ).</a:t>
            </a:r>
          </a:p>
          <a:p>
            <a:r>
              <a:rPr lang="en-US" dirty="0"/>
              <a:t>Data including spread, trends, relationships, correlations, and covariances helps clarify the problem to determine appropriate strategies for normalization of data and extract relevant inputs and features for model development. </a:t>
            </a:r>
            <a:endParaRPr lang="en-ID" dirty="0"/>
          </a:p>
        </p:txBody>
      </p:sp>
    </p:spTree>
    <p:extLst>
      <p:ext uri="{BB962C8B-B14F-4D97-AF65-F5344CB8AC3E}">
        <p14:creationId xmlns:p14="http://schemas.microsoft.com/office/powerpoint/2010/main" val="1178491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1A6B-3947-4CAD-A243-186E46BAA181}"/>
              </a:ext>
            </a:extLst>
          </p:cNvPr>
          <p:cNvSpPr>
            <a:spLocks noGrp="1"/>
          </p:cNvSpPr>
          <p:nvPr>
            <p:ph type="title"/>
          </p:nvPr>
        </p:nvSpPr>
        <p:spPr/>
        <p:txBody>
          <a:bodyPr/>
          <a:lstStyle/>
          <a:p>
            <a:r>
              <a:rPr lang="en-ID" dirty="0"/>
              <a:t>Normalization of Data</a:t>
            </a:r>
          </a:p>
        </p:txBody>
      </p:sp>
      <p:sp>
        <p:nvSpPr>
          <p:cNvPr id="3" name="Content Placeholder 2">
            <a:extLst>
              <a:ext uri="{FF2B5EF4-FFF2-40B4-BE49-F238E27FC236}">
                <a16:creationId xmlns:a16="http://schemas.microsoft.com/office/drawing/2014/main" id="{B275E9DF-BBC2-43D2-A60D-F1A0B2A5FC3C}"/>
              </a:ext>
            </a:extLst>
          </p:cNvPr>
          <p:cNvSpPr>
            <a:spLocks noGrp="1"/>
          </p:cNvSpPr>
          <p:nvPr>
            <p:ph idx="1"/>
          </p:nvPr>
        </p:nvSpPr>
        <p:spPr>
          <a:xfrm>
            <a:off x="1219199" y="1828800"/>
            <a:ext cx="7529265" cy="5029200"/>
          </a:xfrm>
        </p:spPr>
        <p:txBody>
          <a:bodyPr>
            <a:normAutofit/>
          </a:bodyPr>
          <a:lstStyle/>
          <a:p>
            <a:r>
              <a:rPr lang="en-US" sz="1800" dirty="0"/>
              <a:t>The figure below indicates that variables in the thermal conductivity dataset have very dissimilar ranges. When variables with large magnitudes are combined with those with small magnitudes, the former can mask the effect of the latter due to the sheer magnitude of the inputs leading to larger weights associated with them. </a:t>
            </a:r>
          </a:p>
          <a:p>
            <a:endParaRPr lang="en-US" dirty="0"/>
          </a:p>
          <a:p>
            <a:endParaRPr lang="en-US" dirty="0"/>
          </a:p>
          <a:p>
            <a:endParaRPr lang="en-US" dirty="0"/>
          </a:p>
          <a:p>
            <a:endParaRPr lang="en-US" dirty="0"/>
          </a:p>
          <a:p>
            <a:endParaRPr lang="en-US" dirty="0"/>
          </a:p>
          <a:p>
            <a:endParaRPr lang="en-US" dirty="0"/>
          </a:p>
          <a:p>
            <a:endParaRPr lang="en-US" dirty="0"/>
          </a:p>
          <a:p>
            <a:r>
              <a:rPr lang="en-US" b="1" dirty="0"/>
              <a:t>Normalization</a:t>
            </a:r>
            <a:r>
              <a:rPr lang="en-US" dirty="0"/>
              <a:t> puts all inputs variables in a similar range so that true influence of variables can be ascertained.</a:t>
            </a:r>
            <a:endParaRPr lang="en-ID" dirty="0"/>
          </a:p>
        </p:txBody>
      </p:sp>
      <p:pic>
        <p:nvPicPr>
          <p:cNvPr id="4" name="Picture 3">
            <a:extLst>
              <a:ext uri="{FF2B5EF4-FFF2-40B4-BE49-F238E27FC236}">
                <a16:creationId xmlns:a16="http://schemas.microsoft.com/office/drawing/2014/main" id="{0EDDAE1F-D0C5-44CA-A300-68B2EB8DDE44}"/>
              </a:ext>
            </a:extLst>
          </p:cNvPr>
          <p:cNvPicPr>
            <a:picLocks noChangeAspect="1"/>
          </p:cNvPicPr>
          <p:nvPr/>
        </p:nvPicPr>
        <p:blipFill rotWithShape="1">
          <a:blip r:embed="rId2"/>
          <a:srcRect t="5730"/>
          <a:stretch/>
        </p:blipFill>
        <p:spPr>
          <a:xfrm>
            <a:off x="3048000" y="3352800"/>
            <a:ext cx="3852429" cy="2507610"/>
          </a:xfrm>
          <a:prstGeom prst="rect">
            <a:avLst/>
          </a:prstGeom>
        </p:spPr>
      </p:pic>
    </p:spTree>
    <p:extLst>
      <p:ext uri="{BB962C8B-B14F-4D97-AF65-F5344CB8AC3E}">
        <p14:creationId xmlns:p14="http://schemas.microsoft.com/office/powerpoint/2010/main" val="178613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CB6E0-88F8-46EA-9083-080D8E96B7D0}"/>
              </a:ext>
            </a:extLst>
          </p:cNvPr>
          <p:cNvSpPr>
            <a:spLocks noGrp="1"/>
          </p:cNvSpPr>
          <p:nvPr>
            <p:ph type="title"/>
          </p:nvPr>
        </p:nvSpPr>
        <p:spPr/>
        <p:txBody>
          <a:bodyPr/>
          <a:lstStyle/>
          <a:p>
            <a:r>
              <a:rPr lang="en-ID" dirty="0"/>
              <a:t>Standardization</a:t>
            </a:r>
          </a:p>
        </p:txBody>
      </p:sp>
      <p:sp>
        <p:nvSpPr>
          <p:cNvPr id="3" name="Content Placeholder 2">
            <a:extLst>
              <a:ext uri="{FF2B5EF4-FFF2-40B4-BE49-F238E27FC236}">
                <a16:creationId xmlns:a16="http://schemas.microsoft.com/office/drawing/2014/main" id="{593DC840-C90A-4BA4-B220-6E6445331965}"/>
              </a:ext>
            </a:extLst>
          </p:cNvPr>
          <p:cNvSpPr>
            <a:spLocks noGrp="1"/>
          </p:cNvSpPr>
          <p:nvPr>
            <p:ph idx="1"/>
          </p:nvPr>
        </p:nvSpPr>
        <p:spPr/>
        <p:txBody>
          <a:bodyPr>
            <a:normAutofit lnSpcReduction="10000"/>
          </a:bodyPr>
          <a:lstStyle/>
          <a:p>
            <a:r>
              <a:rPr lang="en-US" dirty="0"/>
              <a:t>There are many ways to normalize data. A simple approach is to standardize the data with respect to mean and the standard deviation using a linear transformation. This transforms all variables into a new variable with zero mean and unit standard deviation. </a:t>
            </a:r>
          </a:p>
          <a:p>
            <a:r>
              <a:rPr lang="en-US" dirty="0"/>
              <a:t>To do this, each input variable is treated separately, and for each variable x</a:t>
            </a:r>
            <a:r>
              <a:rPr lang="en-US" baseline="-25000" dirty="0"/>
              <a:t>i</a:t>
            </a:r>
            <a:r>
              <a:rPr lang="en-US" dirty="0"/>
              <a:t> in the training set, the mean x</a:t>
            </a:r>
            <a:r>
              <a:rPr lang="en-US" baseline="-25000" dirty="0"/>
              <a:t>i</a:t>
            </a:r>
            <a:r>
              <a:rPr lang="en-US" dirty="0"/>
              <a:t> and variance </a:t>
            </a:r>
            <a:r>
              <a:rPr lang="el-GR" dirty="0"/>
              <a:t>σ</a:t>
            </a:r>
            <a:r>
              <a:rPr lang="en-ID" baseline="-25000" dirty="0" err="1"/>
              <a:t>i</a:t>
            </a:r>
            <a:r>
              <a:rPr lang="en-US" baseline="30000" dirty="0"/>
              <a:t>2</a:t>
            </a:r>
            <a:r>
              <a:rPr lang="en-US" dirty="0"/>
              <a:t> are calculated using:</a:t>
            </a:r>
          </a:p>
          <a:p>
            <a:endParaRPr lang="en-US" dirty="0"/>
          </a:p>
          <a:p>
            <a:endParaRPr lang="en-US" dirty="0"/>
          </a:p>
          <a:p>
            <a:endParaRPr lang="en-US" dirty="0"/>
          </a:p>
          <a:p>
            <a:endParaRPr lang="en-US" dirty="0"/>
          </a:p>
          <a:p>
            <a:endParaRPr lang="en-US" dirty="0"/>
          </a:p>
          <a:p>
            <a:r>
              <a:rPr lang="en-US" dirty="0"/>
              <a:t>where n = 1, ..., </a:t>
            </a:r>
            <a:r>
              <a:rPr lang="en-US" i="1" dirty="0"/>
              <a:t>N</a:t>
            </a:r>
            <a:r>
              <a:rPr lang="en-US" dirty="0"/>
              <a:t> is the pattern number.</a:t>
            </a:r>
            <a:endParaRPr lang="en-ID" dirty="0"/>
          </a:p>
        </p:txBody>
      </p:sp>
      <p:cxnSp>
        <p:nvCxnSpPr>
          <p:cNvPr id="5" name="Straight Connector 4">
            <a:extLst>
              <a:ext uri="{FF2B5EF4-FFF2-40B4-BE49-F238E27FC236}">
                <a16:creationId xmlns:a16="http://schemas.microsoft.com/office/drawing/2014/main" id="{B68C445E-3FF0-4FF4-B106-A3FF866B426B}"/>
              </a:ext>
            </a:extLst>
          </p:cNvPr>
          <p:cNvCxnSpPr>
            <a:cxnSpLocks/>
          </p:cNvCxnSpPr>
          <p:nvPr/>
        </p:nvCxnSpPr>
        <p:spPr>
          <a:xfrm>
            <a:off x="6629400" y="3810000"/>
            <a:ext cx="152400" cy="0"/>
          </a:xfrm>
          <a:prstGeom prst="line">
            <a:avLst/>
          </a:prstGeom>
          <a:ln w="28575"/>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FE2F719F-E916-43F3-BC0A-58FC3954EBFC}"/>
              </a:ext>
            </a:extLst>
          </p:cNvPr>
          <p:cNvPicPr>
            <a:picLocks noChangeAspect="1"/>
          </p:cNvPicPr>
          <p:nvPr/>
        </p:nvPicPr>
        <p:blipFill>
          <a:blip r:embed="rId2"/>
          <a:stretch>
            <a:fillRect/>
          </a:stretch>
        </p:blipFill>
        <p:spPr>
          <a:xfrm>
            <a:off x="4247902" y="4114800"/>
            <a:ext cx="3000375" cy="1747235"/>
          </a:xfrm>
          <a:prstGeom prst="rect">
            <a:avLst/>
          </a:prstGeom>
        </p:spPr>
      </p:pic>
    </p:spTree>
    <p:extLst>
      <p:ext uri="{BB962C8B-B14F-4D97-AF65-F5344CB8AC3E}">
        <p14:creationId xmlns:p14="http://schemas.microsoft.com/office/powerpoint/2010/main" val="1597316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02B9-2B35-4F61-8584-D5AA89BB71CF}"/>
              </a:ext>
            </a:extLst>
          </p:cNvPr>
          <p:cNvSpPr>
            <a:spLocks noGrp="1"/>
          </p:cNvSpPr>
          <p:nvPr>
            <p:ph type="title"/>
          </p:nvPr>
        </p:nvSpPr>
        <p:spPr/>
        <p:txBody>
          <a:bodyPr/>
          <a:lstStyle/>
          <a:p>
            <a:r>
              <a:rPr lang="en-ID" dirty="0"/>
              <a:t>Standardization (2)</a:t>
            </a:r>
          </a:p>
        </p:txBody>
      </p:sp>
      <p:sp>
        <p:nvSpPr>
          <p:cNvPr id="3" name="Content Placeholder 2">
            <a:extLst>
              <a:ext uri="{FF2B5EF4-FFF2-40B4-BE49-F238E27FC236}">
                <a16:creationId xmlns:a16="http://schemas.microsoft.com/office/drawing/2014/main" id="{2372DDCA-0A6A-40CA-9DE3-7A4C66C30843}"/>
              </a:ext>
            </a:extLst>
          </p:cNvPr>
          <p:cNvSpPr>
            <a:spLocks noGrp="1"/>
          </p:cNvSpPr>
          <p:nvPr>
            <p:ph idx="1"/>
          </p:nvPr>
        </p:nvSpPr>
        <p:spPr/>
        <p:txBody>
          <a:bodyPr/>
          <a:lstStyle/>
          <a:p>
            <a:r>
              <a:rPr lang="en-US" dirty="0"/>
              <a:t>With the mean and the standard deviation </a:t>
            </a:r>
            <a:r>
              <a:rPr lang="el-GR" dirty="0"/>
              <a:t>σ</a:t>
            </a:r>
            <a:r>
              <a:rPr lang="en-ID" baseline="-25000" dirty="0" err="1"/>
              <a:t>i</a:t>
            </a:r>
            <a:r>
              <a:rPr lang="en-US" dirty="0"/>
              <a:t>, each input variable is normalized as:</a:t>
            </a:r>
          </a:p>
          <a:p>
            <a:endParaRPr lang="en-US" dirty="0"/>
          </a:p>
          <a:p>
            <a:endParaRPr lang="en-US" dirty="0"/>
          </a:p>
          <a:p>
            <a:endParaRPr lang="en-US" dirty="0"/>
          </a:p>
          <a:p>
            <a:pPr marL="0" indent="0">
              <a:buNone/>
            </a:pPr>
            <a:r>
              <a:rPr lang="en-US" dirty="0"/>
              <a:t>    where        is the normalized (transformed) value of the </a:t>
            </a:r>
            <a:r>
              <a:rPr lang="en-US" i="1" dirty="0"/>
              <a:t>n</a:t>
            </a:r>
            <a:r>
              <a:rPr lang="en-US" dirty="0"/>
              <a:t>th observation of the variable x</a:t>
            </a:r>
            <a:r>
              <a:rPr lang="en-US" baseline="-25000" dirty="0"/>
              <a:t>i</a:t>
            </a:r>
            <a:r>
              <a:rPr lang="en-US" dirty="0"/>
              <a:t>. </a:t>
            </a:r>
          </a:p>
          <a:p>
            <a:pPr marL="0" indent="0">
              <a:buNone/>
            </a:pPr>
            <a:endParaRPr lang="en-US" dirty="0"/>
          </a:p>
          <a:p>
            <a:r>
              <a:rPr lang="en-US" dirty="0"/>
              <a:t>The new transformed variable now has zero mean and unit standard deviation. The actual range of the data depends on the original data, but most data fall within ±2</a:t>
            </a:r>
            <a:r>
              <a:rPr lang="el-GR" dirty="0"/>
              <a:t>σ</a:t>
            </a:r>
            <a:r>
              <a:rPr lang="en-US" dirty="0"/>
              <a:t>.</a:t>
            </a:r>
            <a:endParaRPr lang="en-ID" dirty="0"/>
          </a:p>
        </p:txBody>
      </p:sp>
      <p:pic>
        <p:nvPicPr>
          <p:cNvPr id="4" name="Picture 3">
            <a:extLst>
              <a:ext uri="{FF2B5EF4-FFF2-40B4-BE49-F238E27FC236}">
                <a16:creationId xmlns:a16="http://schemas.microsoft.com/office/drawing/2014/main" id="{1BD8F345-D5AD-4812-8CFA-50D566D266CD}"/>
              </a:ext>
            </a:extLst>
          </p:cNvPr>
          <p:cNvPicPr>
            <a:picLocks noChangeAspect="1"/>
          </p:cNvPicPr>
          <p:nvPr/>
        </p:nvPicPr>
        <p:blipFill>
          <a:blip r:embed="rId2"/>
          <a:stretch>
            <a:fillRect/>
          </a:stretch>
        </p:blipFill>
        <p:spPr>
          <a:xfrm>
            <a:off x="3581400" y="2803376"/>
            <a:ext cx="1614488" cy="675667"/>
          </a:xfrm>
          <a:prstGeom prst="rect">
            <a:avLst/>
          </a:prstGeom>
        </p:spPr>
      </p:pic>
      <p:pic>
        <p:nvPicPr>
          <p:cNvPr id="5" name="Picture 4">
            <a:extLst>
              <a:ext uri="{FF2B5EF4-FFF2-40B4-BE49-F238E27FC236}">
                <a16:creationId xmlns:a16="http://schemas.microsoft.com/office/drawing/2014/main" id="{0F13B294-9B94-461A-A66A-FB83AF1C6112}"/>
              </a:ext>
            </a:extLst>
          </p:cNvPr>
          <p:cNvPicPr>
            <a:picLocks noChangeAspect="1"/>
          </p:cNvPicPr>
          <p:nvPr/>
        </p:nvPicPr>
        <p:blipFill>
          <a:blip r:embed="rId3"/>
          <a:stretch>
            <a:fillRect/>
          </a:stretch>
        </p:blipFill>
        <p:spPr>
          <a:xfrm>
            <a:off x="2362201" y="3822140"/>
            <a:ext cx="381000" cy="321235"/>
          </a:xfrm>
          <a:prstGeom prst="rect">
            <a:avLst/>
          </a:prstGeom>
        </p:spPr>
      </p:pic>
    </p:spTree>
    <p:extLst>
      <p:ext uri="{BB962C8B-B14F-4D97-AF65-F5344CB8AC3E}">
        <p14:creationId xmlns:p14="http://schemas.microsoft.com/office/powerpoint/2010/main" val="272144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108E9-4388-4E81-893E-D6FEBA3F4AA7}"/>
              </a:ext>
            </a:extLst>
          </p:cNvPr>
          <p:cNvSpPr>
            <a:spLocks noGrp="1"/>
          </p:cNvSpPr>
          <p:nvPr>
            <p:ph type="title"/>
          </p:nvPr>
        </p:nvSpPr>
        <p:spPr/>
        <p:txBody>
          <a:bodyPr/>
          <a:lstStyle/>
          <a:p>
            <a:r>
              <a:rPr lang="en-ID" dirty="0"/>
              <a:t>Standardization (3)</a:t>
            </a:r>
          </a:p>
        </p:txBody>
      </p:sp>
      <p:sp>
        <p:nvSpPr>
          <p:cNvPr id="3" name="Content Placeholder 2">
            <a:extLst>
              <a:ext uri="{FF2B5EF4-FFF2-40B4-BE49-F238E27FC236}">
                <a16:creationId xmlns:a16="http://schemas.microsoft.com/office/drawing/2014/main" id="{F7B82A9D-94CD-45ED-823E-0282C76EB6B2}"/>
              </a:ext>
            </a:extLst>
          </p:cNvPr>
          <p:cNvSpPr>
            <a:spLocks noGrp="1"/>
          </p:cNvSpPr>
          <p:nvPr>
            <p:ph idx="1"/>
          </p:nvPr>
        </p:nvSpPr>
        <p:spPr/>
        <p:txBody>
          <a:bodyPr/>
          <a:lstStyle/>
          <a:p>
            <a:r>
              <a:rPr lang="en-US" dirty="0"/>
              <a:t>For prediction problems, the target output is also normalized using the same procedure for consistency. With the normalization, the inputs and target variables are of the same order; therefore, final weights will also be of order unity.</a:t>
            </a:r>
          </a:p>
          <a:p>
            <a:r>
              <a:rPr lang="en-US" dirty="0"/>
              <a:t>This, furthermore, prevents weights from growing too large and causing training problems in situations where large weights throw the current training into a flat area of the error curve.</a:t>
            </a:r>
            <a:endParaRPr lang="en-ID" dirty="0"/>
          </a:p>
        </p:txBody>
      </p:sp>
    </p:spTree>
    <p:extLst>
      <p:ext uri="{BB962C8B-B14F-4D97-AF65-F5344CB8AC3E}">
        <p14:creationId xmlns:p14="http://schemas.microsoft.com/office/powerpoint/2010/main" val="951966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EEA9-434A-4661-A48A-6556A0109D74}"/>
              </a:ext>
            </a:extLst>
          </p:cNvPr>
          <p:cNvSpPr>
            <a:spLocks noGrp="1"/>
          </p:cNvSpPr>
          <p:nvPr>
            <p:ph type="title"/>
          </p:nvPr>
        </p:nvSpPr>
        <p:spPr/>
        <p:txBody>
          <a:bodyPr/>
          <a:lstStyle/>
          <a:p>
            <a:r>
              <a:rPr lang="en-ID" dirty="0"/>
              <a:t>Standardization (4)</a:t>
            </a:r>
          </a:p>
        </p:txBody>
      </p:sp>
      <p:sp>
        <p:nvSpPr>
          <p:cNvPr id="3" name="Content Placeholder 2">
            <a:extLst>
              <a:ext uri="{FF2B5EF4-FFF2-40B4-BE49-F238E27FC236}">
                <a16:creationId xmlns:a16="http://schemas.microsoft.com/office/drawing/2014/main" id="{F32A7491-F9AF-403D-81CF-0CEAA696DF5C}"/>
              </a:ext>
            </a:extLst>
          </p:cNvPr>
          <p:cNvSpPr>
            <a:spLocks noGrp="1"/>
          </p:cNvSpPr>
          <p:nvPr>
            <p:ph idx="1"/>
          </p:nvPr>
        </p:nvSpPr>
        <p:spPr/>
        <p:txBody>
          <a:bodyPr/>
          <a:lstStyle/>
          <a:p>
            <a:r>
              <a:rPr lang="en-US" dirty="0"/>
              <a:t>Look at the thermal conductivity dataset (in previous slides). The means for the four variables—temperature, moisture content, density, and thermal conductivity—represented in vector form are</a:t>
            </a:r>
          </a:p>
          <a:p>
            <a:endParaRPr lang="en-US" dirty="0"/>
          </a:p>
          <a:p>
            <a:endParaRPr lang="en-US" dirty="0"/>
          </a:p>
          <a:p>
            <a:r>
              <a:rPr lang="en-US" dirty="0"/>
              <a:t>Similarly, the standard deviations for the same variables represented in vector form are</a:t>
            </a:r>
          </a:p>
          <a:p>
            <a:endParaRPr lang="en-US" dirty="0"/>
          </a:p>
          <a:p>
            <a:endParaRPr lang="en-US" dirty="0"/>
          </a:p>
          <a:p>
            <a:r>
              <a:rPr lang="en-US" dirty="0"/>
              <a:t>The rescaled data </a:t>
            </a:r>
            <a:r>
              <a:rPr lang="en-US" dirty="0" err="1"/>
              <a:t>x</a:t>
            </a:r>
            <a:r>
              <a:rPr lang="en-US" baseline="-25000" dirty="0" err="1"/>
              <a:t>Ti</a:t>
            </a:r>
            <a:r>
              <a:rPr lang="en-US" dirty="0"/>
              <a:t> for those in Table Thermal Dataset using normalized equation       is shown in the next table.</a:t>
            </a:r>
            <a:endParaRPr lang="en-ID" dirty="0"/>
          </a:p>
        </p:txBody>
      </p:sp>
      <p:pic>
        <p:nvPicPr>
          <p:cNvPr id="4" name="Picture 3">
            <a:extLst>
              <a:ext uri="{FF2B5EF4-FFF2-40B4-BE49-F238E27FC236}">
                <a16:creationId xmlns:a16="http://schemas.microsoft.com/office/drawing/2014/main" id="{5BD69F34-01E9-47EA-8A8B-3BD676AF24B3}"/>
              </a:ext>
            </a:extLst>
          </p:cNvPr>
          <p:cNvPicPr>
            <a:picLocks noChangeAspect="1"/>
          </p:cNvPicPr>
          <p:nvPr/>
        </p:nvPicPr>
        <p:blipFill>
          <a:blip r:embed="rId2"/>
          <a:stretch>
            <a:fillRect/>
          </a:stretch>
        </p:blipFill>
        <p:spPr>
          <a:xfrm>
            <a:off x="2818606" y="3352800"/>
            <a:ext cx="3700463" cy="356281"/>
          </a:xfrm>
          <a:prstGeom prst="rect">
            <a:avLst/>
          </a:prstGeom>
        </p:spPr>
      </p:pic>
      <p:pic>
        <p:nvPicPr>
          <p:cNvPr id="5" name="Picture 4">
            <a:extLst>
              <a:ext uri="{FF2B5EF4-FFF2-40B4-BE49-F238E27FC236}">
                <a16:creationId xmlns:a16="http://schemas.microsoft.com/office/drawing/2014/main" id="{A64AE9A5-0974-4BC8-A144-FB2544B2D92D}"/>
              </a:ext>
            </a:extLst>
          </p:cNvPr>
          <p:cNvPicPr>
            <a:picLocks noChangeAspect="1"/>
          </p:cNvPicPr>
          <p:nvPr/>
        </p:nvPicPr>
        <p:blipFill>
          <a:blip r:embed="rId3"/>
          <a:stretch>
            <a:fillRect/>
          </a:stretch>
        </p:blipFill>
        <p:spPr>
          <a:xfrm>
            <a:off x="2792373" y="4749842"/>
            <a:ext cx="3962400" cy="339409"/>
          </a:xfrm>
          <a:prstGeom prst="rect">
            <a:avLst/>
          </a:prstGeom>
        </p:spPr>
      </p:pic>
      <p:pic>
        <p:nvPicPr>
          <p:cNvPr id="6" name="Picture 5">
            <a:extLst>
              <a:ext uri="{FF2B5EF4-FFF2-40B4-BE49-F238E27FC236}">
                <a16:creationId xmlns:a16="http://schemas.microsoft.com/office/drawing/2014/main" id="{A58847EE-A050-4101-BEC2-A0395DA91AC8}"/>
              </a:ext>
            </a:extLst>
          </p:cNvPr>
          <p:cNvPicPr>
            <a:picLocks noChangeAspect="1"/>
          </p:cNvPicPr>
          <p:nvPr/>
        </p:nvPicPr>
        <p:blipFill>
          <a:blip r:embed="rId4"/>
          <a:stretch>
            <a:fillRect/>
          </a:stretch>
        </p:blipFill>
        <p:spPr>
          <a:xfrm>
            <a:off x="4038600" y="5808777"/>
            <a:ext cx="381000" cy="321235"/>
          </a:xfrm>
          <a:prstGeom prst="rect">
            <a:avLst/>
          </a:prstGeom>
        </p:spPr>
      </p:pic>
    </p:spTree>
    <p:extLst>
      <p:ext uri="{BB962C8B-B14F-4D97-AF65-F5344CB8AC3E}">
        <p14:creationId xmlns:p14="http://schemas.microsoft.com/office/powerpoint/2010/main" val="635253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3EAEF-0119-413D-973F-DED28861A563}"/>
              </a:ext>
            </a:extLst>
          </p:cNvPr>
          <p:cNvSpPr>
            <a:spLocks noGrp="1"/>
          </p:cNvSpPr>
          <p:nvPr>
            <p:ph type="title"/>
          </p:nvPr>
        </p:nvSpPr>
        <p:spPr/>
        <p:txBody>
          <a:bodyPr/>
          <a:lstStyle/>
          <a:p>
            <a:r>
              <a:rPr lang="en-ID" dirty="0"/>
              <a:t>Standardization (5)</a:t>
            </a:r>
          </a:p>
        </p:txBody>
      </p:sp>
      <p:sp>
        <p:nvSpPr>
          <p:cNvPr id="3" name="Content Placeholder 2">
            <a:extLst>
              <a:ext uri="{FF2B5EF4-FFF2-40B4-BE49-F238E27FC236}">
                <a16:creationId xmlns:a16="http://schemas.microsoft.com/office/drawing/2014/main" id="{8189FD5C-6592-4E98-B9C1-B69AAEB58B19}"/>
              </a:ext>
            </a:extLst>
          </p:cNvPr>
          <p:cNvSpPr>
            <a:spLocks noGrp="1"/>
          </p:cNvSpPr>
          <p:nvPr>
            <p:ph idx="1"/>
          </p:nvPr>
        </p:nvSpPr>
        <p:spPr>
          <a:xfrm>
            <a:off x="1219199" y="2011288"/>
            <a:ext cx="7529265" cy="4846712"/>
          </a:xfrm>
        </p:spPr>
        <p:txBody>
          <a:bodyPr>
            <a:normAutofit fontScale="92500" lnSpcReduction="10000"/>
          </a:bodyPr>
          <a:lstStyle/>
          <a:p>
            <a:r>
              <a:rPr lang="en-US" dirty="0"/>
              <a:t>Standardized Values for Thermal Conductivity and Related Variables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Now variables are unit free and have a similar range that varies between ±3 with 0 mean and a standard deviation of 1. The correlations established earlier are not altered by this standardization.</a:t>
            </a:r>
            <a:endParaRPr lang="en-ID" dirty="0"/>
          </a:p>
        </p:txBody>
      </p:sp>
      <p:graphicFrame>
        <p:nvGraphicFramePr>
          <p:cNvPr id="4" name="Table 3">
            <a:extLst>
              <a:ext uri="{FF2B5EF4-FFF2-40B4-BE49-F238E27FC236}">
                <a16:creationId xmlns:a16="http://schemas.microsoft.com/office/drawing/2014/main" id="{2400C161-7B64-4227-8353-92A96F8E4EA5}"/>
              </a:ext>
            </a:extLst>
          </p:cNvPr>
          <p:cNvGraphicFramePr>
            <a:graphicFrameLocks noGrp="1"/>
          </p:cNvGraphicFramePr>
          <p:nvPr>
            <p:extLst>
              <p:ext uri="{D42A27DB-BD31-4B8C-83A1-F6EECF244321}">
                <p14:modId xmlns:p14="http://schemas.microsoft.com/office/powerpoint/2010/main" val="2899776923"/>
              </p:ext>
            </p:extLst>
          </p:nvPr>
        </p:nvGraphicFramePr>
        <p:xfrm>
          <a:off x="1600200" y="2590800"/>
          <a:ext cx="6477000" cy="2763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823634928"/>
                    </a:ext>
                  </a:extLst>
                </a:gridCol>
                <a:gridCol w="1219200">
                  <a:extLst>
                    <a:ext uri="{9D8B030D-6E8A-4147-A177-3AD203B41FA5}">
                      <a16:colId xmlns:a16="http://schemas.microsoft.com/office/drawing/2014/main" val="4246015535"/>
                    </a:ext>
                  </a:extLst>
                </a:gridCol>
                <a:gridCol w="1219200">
                  <a:extLst>
                    <a:ext uri="{9D8B030D-6E8A-4147-A177-3AD203B41FA5}">
                      <a16:colId xmlns:a16="http://schemas.microsoft.com/office/drawing/2014/main" val="1186750416"/>
                    </a:ext>
                  </a:extLst>
                </a:gridCol>
                <a:gridCol w="1219200">
                  <a:extLst>
                    <a:ext uri="{9D8B030D-6E8A-4147-A177-3AD203B41FA5}">
                      <a16:colId xmlns:a16="http://schemas.microsoft.com/office/drawing/2014/main" val="4189520152"/>
                    </a:ext>
                  </a:extLst>
                </a:gridCol>
                <a:gridCol w="1600200">
                  <a:extLst>
                    <a:ext uri="{9D8B030D-6E8A-4147-A177-3AD203B41FA5}">
                      <a16:colId xmlns:a16="http://schemas.microsoft.com/office/drawing/2014/main" val="1096887444"/>
                    </a:ext>
                  </a:extLst>
                </a:gridCol>
              </a:tblGrid>
              <a:tr h="370840">
                <a:tc>
                  <a:txBody>
                    <a:bodyPr/>
                    <a:lstStyle/>
                    <a:p>
                      <a:r>
                        <a:rPr lang="en-ID" dirty="0"/>
                        <a:t>Species</a:t>
                      </a:r>
                    </a:p>
                  </a:txBody>
                  <a:tcPr/>
                </a:tc>
                <a:tc>
                  <a:txBody>
                    <a:bodyPr/>
                    <a:lstStyle/>
                    <a:p>
                      <a:r>
                        <a:rPr lang="en-ID" dirty="0"/>
                        <a:t>Temp</a:t>
                      </a:r>
                    </a:p>
                  </a:txBody>
                  <a:tcPr/>
                </a:tc>
                <a:tc>
                  <a:txBody>
                    <a:bodyPr/>
                    <a:lstStyle/>
                    <a:p>
                      <a:r>
                        <a:rPr lang="en-ID" dirty="0"/>
                        <a:t>Moisture</a:t>
                      </a:r>
                    </a:p>
                  </a:txBody>
                  <a:tcPr/>
                </a:tc>
                <a:tc>
                  <a:txBody>
                    <a:bodyPr/>
                    <a:lstStyle/>
                    <a:p>
                      <a:r>
                        <a:rPr lang="en-ID" dirty="0"/>
                        <a:t>Density</a:t>
                      </a:r>
                    </a:p>
                  </a:txBody>
                  <a:tcPr/>
                </a:tc>
                <a:tc>
                  <a:txBody>
                    <a:bodyPr/>
                    <a:lstStyle/>
                    <a:p>
                      <a:r>
                        <a:rPr lang="en-ID" dirty="0"/>
                        <a:t>Conductivity</a:t>
                      </a:r>
                    </a:p>
                  </a:txBody>
                  <a:tcPr/>
                </a:tc>
                <a:extLst>
                  <a:ext uri="{0D108BD9-81ED-4DB2-BD59-A6C34878D82A}">
                    <a16:rowId xmlns:a16="http://schemas.microsoft.com/office/drawing/2014/main" val="4275089500"/>
                  </a:ext>
                </a:extLst>
              </a:tr>
              <a:tr h="370840">
                <a:tc>
                  <a:txBody>
                    <a:bodyPr/>
                    <a:lstStyle/>
                    <a:p>
                      <a:r>
                        <a:rPr lang="en-ID" dirty="0"/>
                        <a:t>White ash</a:t>
                      </a:r>
                    </a:p>
                  </a:txBody>
                  <a:tcPr/>
                </a:tc>
                <a:tc>
                  <a:txBody>
                    <a:bodyPr/>
                    <a:lstStyle/>
                    <a:p>
                      <a:r>
                        <a:rPr lang="en-ID" dirty="0"/>
                        <a:t>-0.222</a:t>
                      </a:r>
                    </a:p>
                  </a:txBody>
                  <a:tcPr/>
                </a:tc>
                <a:tc>
                  <a:txBody>
                    <a:bodyPr/>
                    <a:lstStyle/>
                    <a:p>
                      <a:r>
                        <a:rPr lang="en-ID" dirty="0"/>
                        <a:t>-0.204</a:t>
                      </a:r>
                    </a:p>
                  </a:txBody>
                  <a:tcPr/>
                </a:tc>
                <a:tc>
                  <a:txBody>
                    <a:bodyPr/>
                    <a:lstStyle/>
                    <a:p>
                      <a:r>
                        <a:rPr lang="en-ID" dirty="0"/>
                        <a:t>0.327</a:t>
                      </a:r>
                    </a:p>
                  </a:txBody>
                  <a:tcPr/>
                </a:tc>
                <a:tc>
                  <a:txBody>
                    <a:bodyPr/>
                    <a:lstStyle/>
                    <a:p>
                      <a:r>
                        <a:rPr lang="en-ID" dirty="0"/>
                        <a:t>-0.083</a:t>
                      </a:r>
                    </a:p>
                  </a:txBody>
                  <a:tcPr/>
                </a:tc>
                <a:extLst>
                  <a:ext uri="{0D108BD9-81ED-4DB2-BD59-A6C34878D82A}">
                    <a16:rowId xmlns:a16="http://schemas.microsoft.com/office/drawing/2014/main" val="1690936778"/>
                  </a:ext>
                </a:extLst>
              </a:tr>
              <a:tr h="370840">
                <a:tc>
                  <a:txBody>
                    <a:bodyPr/>
                    <a:lstStyle/>
                    <a:p>
                      <a:r>
                        <a:rPr lang="en-ID" dirty="0"/>
                        <a:t>Red oak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dirty="0"/>
                        <a:t>-0.222</a:t>
                      </a:r>
                    </a:p>
                  </a:txBody>
                  <a:tcPr/>
                </a:tc>
                <a:tc>
                  <a:txBody>
                    <a:bodyPr/>
                    <a:lstStyle/>
                    <a:p>
                      <a:r>
                        <a:rPr lang="en-ID" dirty="0"/>
                        <a:t>-0.321</a:t>
                      </a:r>
                    </a:p>
                  </a:txBody>
                  <a:tcPr/>
                </a:tc>
                <a:tc>
                  <a:txBody>
                    <a:bodyPr/>
                    <a:lstStyle/>
                    <a:p>
                      <a:r>
                        <a:rPr lang="en-ID" dirty="0"/>
                        <a:t>0.584</a:t>
                      </a:r>
                    </a:p>
                  </a:txBody>
                  <a:tcPr/>
                </a:tc>
                <a:tc>
                  <a:txBody>
                    <a:bodyPr/>
                    <a:lstStyle/>
                    <a:p>
                      <a:r>
                        <a:rPr lang="en-ID" dirty="0"/>
                        <a:t>0.1611</a:t>
                      </a:r>
                    </a:p>
                  </a:txBody>
                  <a:tcPr/>
                </a:tc>
                <a:extLst>
                  <a:ext uri="{0D108BD9-81ED-4DB2-BD59-A6C34878D82A}">
                    <a16:rowId xmlns:a16="http://schemas.microsoft.com/office/drawing/2014/main" val="621050238"/>
                  </a:ext>
                </a:extLst>
              </a:tr>
              <a:tr h="370840">
                <a:tc>
                  <a:txBody>
                    <a:bodyPr/>
                    <a:lstStyle/>
                    <a:p>
                      <a:r>
                        <a:rPr lang="en-ID" dirty="0"/>
                        <a:t>Japanese cedar</a:t>
                      </a:r>
                    </a:p>
                  </a:txBody>
                  <a:tcPr/>
                </a:tc>
                <a:tc>
                  <a:txBody>
                    <a:bodyPr/>
                    <a:lstStyle/>
                    <a:p>
                      <a:r>
                        <a:rPr lang="en-ID" dirty="0"/>
                        <a:t>-0.608</a:t>
                      </a:r>
                    </a:p>
                  </a:txBody>
                  <a:tcPr/>
                </a:tc>
                <a:tc>
                  <a:txBody>
                    <a:bodyPr/>
                    <a:lstStyle/>
                    <a:p>
                      <a:r>
                        <a:rPr lang="en-ID" dirty="0"/>
                        <a:t>-0.772</a:t>
                      </a:r>
                    </a:p>
                  </a:txBody>
                  <a:tcPr/>
                </a:tc>
                <a:tc>
                  <a:txBody>
                    <a:bodyPr/>
                    <a:lstStyle/>
                    <a:p>
                      <a:r>
                        <a:rPr lang="en-ID" dirty="0"/>
                        <a:t>-1.49</a:t>
                      </a:r>
                    </a:p>
                  </a:txBody>
                  <a:tcPr/>
                </a:tc>
                <a:tc>
                  <a:txBody>
                    <a:bodyPr/>
                    <a:lstStyle/>
                    <a:p>
                      <a:r>
                        <a:rPr lang="en-ID" dirty="0"/>
                        <a:t>-1.25</a:t>
                      </a:r>
                    </a:p>
                  </a:txBody>
                  <a:tcPr/>
                </a:tc>
                <a:extLst>
                  <a:ext uri="{0D108BD9-81ED-4DB2-BD59-A6C34878D82A}">
                    <a16:rowId xmlns:a16="http://schemas.microsoft.com/office/drawing/2014/main" val="3502360074"/>
                  </a:ext>
                </a:extLst>
              </a:tr>
              <a:tr h="370840">
                <a:tc>
                  <a:txBody>
                    <a:bodyPr/>
                    <a:lstStyle/>
                    <a:p>
                      <a:r>
                        <a:rPr lang="en-ID" dirty="0"/>
                        <a:t>Japanese beech</a:t>
                      </a:r>
                    </a:p>
                  </a:txBody>
                  <a:tcPr/>
                </a:tc>
                <a:tc>
                  <a:txBody>
                    <a:bodyPr/>
                    <a:lstStyle/>
                    <a:p>
                      <a:r>
                        <a:rPr lang="en-ID" dirty="0"/>
                        <a:t>-0.393</a:t>
                      </a:r>
                    </a:p>
                  </a:txBody>
                  <a:tcPr/>
                </a:tc>
                <a:tc>
                  <a:txBody>
                    <a:bodyPr/>
                    <a:lstStyle/>
                    <a:p>
                      <a:r>
                        <a:rPr lang="en-ID" dirty="0"/>
                        <a:t>1.05</a:t>
                      </a:r>
                    </a:p>
                  </a:txBody>
                  <a:tcPr/>
                </a:tc>
                <a:tc>
                  <a:txBody>
                    <a:bodyPr/>
                    <a:lstStyle/>
                    <a:p>
                      <a:r>
                        <a:rPr lang="en-ID" dirty="0"/>
                        <a:t>1.11</a:t>
                      </a:r>
                    </a:p>
                  </a:txBody>
                  <a:tcPr/>
                </a:tc>
                <a:tc>
                  <a:txBody>
                    <a:bodyPr/>
                    <a:lstStyle/>
                    <a:p>
                      <a:r>
                        <a:rPr lang="en-ID" dirty="0"/>
                        <a:t>0.388</a:t>
                      </a:r>
                    </a:p>
                  </a:txBody>
                  <a:tcPr/>
                </a:tc>
                <a:extLst>
                  <a:ext uri="{0D108BD9-81ED-4DB2-BD59-A6C34878D82A}">
                    <a16:rowId xmlns:a16="http://schemas.microsoft.com/office/drawing/2014/main" val="336158081"/>
                  </a:ext>
                </a:extLst>
              </a:tr>
              <a:tr h="370840">
                <a:tc>
                  <a:txBody>
                    <a:bodyPr/>
                    <a:lstStyle/>
                    <a:p>
                      <a:r>
                        <a:rPr lang="en-ID" dirty="0"/>
                        <a:t>Silver birch</a:t>
                      </a:r>
                    </a:p>
                  </a:txBody>
                  <a:tcPr/>
                </a:tc>
                <a:tc>
                  <a:txBody>
                    <a:bodyPr/>
                    <a:lstStyle/>
                    <a:p>
                      <a:r>
                        <a:rPr lang="en-ID" dirty="0"/>
                        <a:t>2.82</a:t>
                      </a:r>
                    </a:p>
                  </a:txBody>
                  <a:tcPr/>
                </a:tc>
                <a:tc>
                  <a:txBody>
                    <a:bodyPr/>
                    <a:lstStyle/>
                    <a:p>
                      <a:r>
                        <a:rPr lang="en-ID" dirty="0"/>
                        <a:t>-0.772</a:t>
                      </a:r>
                    </a:p>
                  </a:txBody>
                  <a:tcPr/>
                </a:tc>
                <a:tc>
                  <a:txBody>
                    <a:bodyPr/>
                    <a:lstStyle/>
                    <a:p>
                      <a:r>
                        <a:rPr lang="en-ID" dirty="0"/>
                        <a:t>0.496</a:t>
                      </a:r>
                    </a:p>
                  </a:txBody>
                  <a:tcPr/>
                </a:tc>
                <a:tc>
                  <a:txBody>
                    <a:bodyPr/>
                    <a:lstStyle/>
                    <a:p>
                      <a:r>
                        <a:rPr lang="en-ID" dirty="0"/>
                        <a:t>0.833</a:t>
                      </a:r>
                    </a:p>
                  </a:txBody>
                  <a:tcPr/>
                </a:tc>
                <a:extLst>
                  <a:ext uri="{0D108BD9-81ED-4DB2-BD59-A6C34878D82A}">
                    <a16:rowId xmlns:a16="http://schemas.microsoft.com/office/drawing/2014/main" val="4053217102"/>
                  </a:ext>
                </a:extLst>
              </a:tr>
            </a:tbl>
          </a:graphicData>
        </a:graphic>
      </p:graphicFrame>
    </p:spTree>
    <p:extLst>
      <p:ext uri="{BB962C8B-B14F-4D97-AF65-F5344CB8AC3E}">
        <p14:creationId xmlns:p14="http://schemas.microsoft.com/office/powerpoint/2010/main" val="6398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A57C1-82EE-4C91-991F-C3041F43DC58}"/>
              </a:ext>
            </a:extLst>
          </p:cNvPr>
          <p:cNvSpPr>
            <a:spLocks noGrp="1"/>
          </p:cNvSpPr>
          <p:nvPr>
            <p:ph type="title"/>
          </p:nvPr>
        </p:nvSpPr>
        <p:spPr/>
        <p:txBody>
          <a:bodyPr/>
          <a:lstStyle/>
          <a:p>
            <a:r>
              <a:rPr lang="en-ID" dirty="0"/>
              <a:t>Simple Range Scaling</a:t>
            </a:r>
          </a:p>
        </p:txBody>
      </p:sp>
      <p:sp>
        <p:nvSpPr>
          <p:cNvPr id="3" name="Content Placeholder 2">
            <a:extLst>
              <a:ext uri="{FF2B5EF4-FFF2-40B4-BE49-F238E27FC236}">
                <a16:creationId xmlns:a16="http://schemas.microsoft.com/office/drawing/2014/main" id="{FD7D7D51-DD4C-4285-87F5-F5B65B932730}"/>
              </a:ext>
            </a:extLst>
          </p:cNvPr>
          <p:cNvSpPr>
            <a:spLocks noGrp="1"/>
          </p:cNvSpPr>
          <p:nvPr>
            <p:ph idx="1"/>
          </p:nvPr>
        </p:nvSpPr>
        <p:spPr/>
        <p:txBody>
          <a:bodyPr/>
          <a:lstStyle/>
          <a:p>
            <a:r>
              <a:rPr lang="en-US" dirty="0"/>
              <a:t>Simple Range Scaling is a simpler approach to fix the minimum and maximum values for the normalized variables to 0 and 1 or 1 and -1, respectively. In this case, the mean and the standard deviation of the normalized inputs vary from one input variable to another, but the observations stay in the same range. </a:t>
            </a:r>
          </a:p>
          <a:p>
            <a:r>
              <a:rPr lang="en-US" dirty="0"/>
              <a:t>A simple linear transformation in the range from 0 to 1 is</a:t>
            </a:r>
          </a:p>
          <a:p>
            <a:endParaRPr lang="en-US" dirty="0"/>
          </a:p>
          <a:p>
            <a:endParaRPr lang="en-US" dirty="0"/>
          </a:p>
          <a:p>
            <a:endParaRPr lang="en-US" dirty="0"/>
          </a:p>
          <a:p>
            <a:pPr marL="0" indent="0">
              <a:buNone/>
            </a:pPr>
            <a:r>
              <a:rPr lang="en-US" dirty="0"/>
              <a:t>    where </a:t>
            </a:r>
            <a:r>
              <a:rPr lang="en-US" dirty="0" err="1"/>
              <a:t>x</a:t>
            </a:r>
            <a:r>
              <a:rPr lang="en-US" baseline="-25000" dirty="0" err="1"/>
              <a:t>imin</a:t>
            </a:r>
            <a:r>
              <a:rPr lang="en-US" baseline="-25000" dirty="0"/>
              <a:t> </a:t>
            </a:r>
            <a:r>
              <a:rPr lang="en-US" dirty="0"/>
              <a:t>and </a:t>
            </a:r>
            <a:r>
              <a:rPr lang="en-US" dirty="0" err="1"/>
              <a:t>x</a:t>
            </a:r>
            <a:r>
              <a:rPr lang="en-US" baseline="-25000" dirty="0" err="1"/>
              <a:t>imax</a:t>
            </a:r>
            <a:r>
              <a:rPr lang="en-US" dirty="0"/>
              <a:t> are the minimum and the maximum values of the variable x</a:t>
            </a:r>
            <a:r>
              <a:rPr lang="en-US" baseline="-25000" dirty="0"/>
              <a:t>i</a:t>
            </a:r>
            <a:endParaRPr lang="en-ID" baseline="-25000" dirty="0"/>
          </a:p>
        </p:txBody>
      </p:sp>
      <p:pic>
        <p:nvPicPr>
          <p:cNvPr id="4" name="Picture 3">
            <a:extLst>
              <a:ext uri="{FF2B5EF4-FFF2-40B4-BE49-F238E27FC236}">
                <a16:creationId xmlns:a16="http://schemas.microsoft.com/office/drawing/2014/main" id="{5B7C3542-1271-42A2-AC8F-ECA92A596C35}"/>
              </a:ext>
            </a:extLst>
          </p:cNvPr>
          <p:cNvPicPr>
            <a:picLocks noChangeAspect="1"/>
          </p:cNvPicPr>
          <p:nvPr/>
        </p:nvPicPr>
        <p:blipFill>
          <a:blip r:embed="rId2"/>
          <a:stretch>
            <a:fillRect/>
          </a:stretch>
        </p:blipFill>
        <p:spPr>
          <a:xfrm>
            <a:off x="3733800" y="4343400"/>
            <a:ext cx="2133600" cy="675640"/>
          </a:xfrm>
          <a:prstGeom prst="rect">
            <a:avLst/>
          </a:prstGeom>
        </p:spPr>
      </p:pic>
    </p:spTree>
    <p:extLst>
      <p:ext uri="{BB962C8B-B14F-4D97-AF65-F5344CB8AC3E}">
        <p14:creationId xmlns:p14="http://schemas.microsoft.com/office/powerpoint/2010/main" val="1777865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033A-27B8-4926-B199-1B5B6D7A70C4}"/>
              </a:ext>
            </a:extLst>
          </p:cNvPr>
          <p:cNvSpPr>
            <a:spLocks noGrp="1"/>
          </p:cNvSpPr>
          <p:nvPr>
            <p:ph type="title"/>
          </p:nvPr>
        </p:nvSpPr>
        <p:spPr/>
        <p:txBody>
          <a:bodyPr/>
          <a:lstStyle/>
          <a:p>
            <a:r>
              <a:rPr lang="en-ID" dirty="0"/>
              <a:t>Simple Range Scaling (2)</a:t>
            </a:r>
          </a:p>
        </p:txBody>
      </p:sp>
      <p:sp>
        <p:nvSpPr>
          <p:cNvPr id="3" name="Content Placeholder 2">
            <a:extLst>
              <a:ext uri="{FF2B5EF4-FFF2-40B4-BE49-F238E27FC236}">
                <a16:creationId xmlns:a16="http://schemas.microsoft.com/office/drawing/2014/main" id="{AA2DA9F6-8469-44CB-8F01-73D636654FE0}"/>
              </a:ext>
            </a:extLst>
          </p:cNvPr>
          <p:cNvSpPr>
            <a:spLocks noGrp="1"/>
          </p:cNvSpPr>
          <p:nvPr>
            <p:ph idx="1"/>
          </p:nvPr>
        </p:nvSpPr>
        <p:spPr/>
        <p:txBody>
          <a:bodyPr>
            <a:normAutofit lnSpcReduction="10000"/>
          </a:bodyPr>
          <a:lstStyle/>
          <a:p>
            <a:r>
              <a:rPr lang="en-US" dirty="0"/>
              <a:t>A similar transformation can be made for any desired range, e.g., -1 or 1, or any other. For the example thermal conductivity problem, each of the four variables were transformed using the equation before, and the resulting mean and standard deviation for the variables are</a:t>
            </a:r>
          </a:p>
          <a:p>
            <a:endParaRPr lang="en-US" dirty="0"/>
          </a:p>
          <a:p>
            <a:endParaRPr lang="en-US" dirty="0"/>
          </a:p>
          <a:p>
            <a:pPr marL="0" indent="0">
              <a:buNone/>
            </a:pPr>
            <a:endParaRPr lang="en-US" dirty="0"/>
          </a:p>
          <a:p>
            <a:endParaRPr lang="en-US" dirty="0"/>
          </a:p>
          <a:p>
            <a:r>
              <a:rPr lang="en-US" dirty="0"/>
              <a:t>The above linear transformations are done for each individual variable separately without any consideration given to the correlations among data. The whole set of input variables can be considered together and linear transformations that take into account the correlations among inputs can be done.</a:t>
            </a:r>
            <a:endParaRPr lang="en-ID" dirty="0"/>
          </a:p>
        </p:txBody>
      </p:sp>
      <p:pic>
        <p:nvPicPr>
          <p:cNvPr id="4" name="Picture 3">
            <a:extLst>
              <a:ext uri="{FF2B5EF4-FFF2-40B4-BE49-F238E27FC236}">
                <a16:creationId xmlns:a16="http://schemas.microsoft.com/office/drawing/2014/main" id="{D9566328-F426-491C-A4CD-C2993E6832AE}"/>
              </a:ext>
            </a:extLst>
          </p:cNvPr>
          <p:cNvPicPr>
            <a:picLocks noChangeAspect="1"/>
          </p:cNvPicPr>
          <p:nvPr/>
        </p:nvPicPr>
        <p:blipFill>
          <a:blip r:embed="rId2"/>
          <a:stretch>
            <a:fillRect/>
          </a:stretch>
        </p:blipFill>
        <p:spPr>
          <a:xfrm>
            <a:off x="3429000" y="3505200"/>
            <a:ext cx="3486848" cy="955496"/>
          </a:xfrm>
          <a:prstGeom prst="rect">
            <a:avLst/>
          </a:prstGeom>
        </p:spPr>
      </p:pic>
    </p:spTree>
    <p:extLst>
      <p:ext uri="{BB962C8B-B14F-4D97-AF65-F5344CB8AC3E}">
        <p14:creationId xmlns:p14="http://schemas.microsoft.com/office/powerpoint/2010/main" val="202833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165A-7140-4286-82A2-A9B21B046A30}"/>
              </a:ext>
            </a:extLst>
          </p:cNvPr>
          <p:cNvSpPr>
            <a:spLocks noGrp="1"/>
          </p:cNvSpPr>
          <p:nvPr>
            <p:ph type="title"/>
          </p:nvPr>
        </p:nvSpPr>
        <p:spPr/>
        <p:txBody>
          <a:bodyPr/>
          <a:lstStyle/>
          <a:p>
            <a:r>
              <a:rPr lang="en-ID" dirty="0"/>
              <a:t>Learning Outcome</a:t>
            </a:r>
          </a:p>
        </p:txBody>
      </p:sp>
      <p:sp>
        <p:nvSpPr>
          <p:cNvPr id="3" name="Content Placeholder 2">
            <a:extLst>
              <a:ext uri="{FF2B5EF4-FFF2-40B4-BE49-F238E27FC236}">
                <a16:creationId xmlns:a16="http://schemas.microsoft.com/office/drawing/2014/main" id="{CB7F06CB-2645-43C7-A2F5-795EE955E999}"/>
              </a:ext>
            </a:extLst>
          </p:cNvPr>
          <p:cNvSpPr>
            <a:spLocks noGrp="1"/>
          </p:cNvSpPr>
          <p:nvPr>
            <p:ph idx="1"/>
          </p:nvPr>
        </p:nvSpPr>
        <p:spPr/>
        <p:txBody>
          <a:bodyPr/>
          <a:lstStyle/>
          <a:p>
            <a:r>
              <a:rPr lang="en-ID" dirty="0"/>
              <a:t>LO3: Student be able to </a:t>
            </a:r>
            <a:r>
              <a:rPr lang="en-US" dirty="0"/>
              <a:t>experiment classification and clustering algorithm </a:t>
            </a:r>
            <a:r>
              <a:rPr lang="en-US"/>
              <a:t>from given </a:t>
            </a:r>
            <a:r>
              <a:rPr lang="en-US" dirty="0"/>
              <a:t>dataset</a:t>
            </a:r>
            <a:endParaRPr lang="en-ID" dirty="0"/>
          </a:p>
        </p:txBody>
      </p:sp>
    </p:spTree>
    <p:extLst>
      <p:ext uri="{BB962C8B-B14F-4D97-AF65-F5344CB8AC3E}">
        <p14:creationId xmlns:p14="http://schemas.microsoft.com/office/powerpoint/2010/main" val="69598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B3F3-8C9C-4A25-9395-3879A5DD441F}"/>
              </a:ext>
            </a:extLst>
          </p:cNvPr>
          <p:cNvSpPr>
            <a:spLocks noGrp="1"/>
          </p:cNvSpPr>
          <p:nvPr>
            <p:ph type="title"/>
          </p:nvPr>
        </p:nvSpPr>
        <p:spPr/>
        <p:txBody>
          <a:bodyPr/>
          <a:lstStyle/>
          <a:p>
            <a:r>
              <a:rPr lang="en-ID" dirty="0"/>
              <a:t>Selecting Relevant Inputs</a:t>
            </a:r>
          </a:p>
        </p:txBody>
      </p:sp>
      <p:sp>
        <p:nvSpPr>
          <p:cNvPr id="3" name="Content Placeholder 2">
            <a:extLst>
              <a:ext uri="{FF2B5EF4-FFF2-40B4-BE49-F238E27FC236}">
                <a16:creationId xmlns:a16="http://schemas.microsoft.com/office/drawing/2014/main" id="{6DB51022-F5C8-4EB0-B090-4440BB5B5F37}"/>
              </a:ext>
            </a:extLst>
          </p:cNvPr>
          <p:cNvSpPr>
            <a:spLocks noGrp="1"/>
          </p:cNvSpPr>
          <p:nvPr>
            <p:ph idx="1"/>
          </p:nvPr>
        </p:nvSpPr>
        <p:spPr/>
        <p:txBody>
          <a:bodyPr/>
          <a:lstStyle/>
          <a:p>
            <a:r>
              <a:rPr lang="en-US" dirty="0"/>
              <a:t>In linear regression, for example, too many predictor variables can adversely affect the predicted outcome. Adding a redundant variable to the least squares equation almost always increases the variance of the predicted outcome. </a:t>
            </a:r>
          </a:p>
          <a:p>
            <a:r>
              <a:rPr lang="en-US" dirty="0"/>
              <a:t>Thus, too many variables can make a model very sensitive to noise or small changes in a highly correlated dataset and consequently make it less robust. Therefore, selecting a suitable subset of variables from the original set can be crucial.</a:t>
            </a:r>
          </a:p>
          <a:p>
            <a:r>
              <a:rPr lang="en-US" dirty="0"/>
              <a:t>Some methods that can be used for this purpose such as Statistical Tools for Variable Selection.</a:t>
            </a:r>
            <a:endParaRPr lang="en-ID" dirty="0"/>
          </a:p>
        </p:txBody>
      </p:sp>
    </p:spTree>
    <p:extLst>
      <p:ext uri="{BB962C8B-B14F-4D97-AF65-F5344CB8AC3E}">
        <p14:creationId xmlns:p14="http://schemas.microsoft.com/office/powerpoint/2010/main" val="3527039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65E9-01AB-46E9-89EA-7FB5D98BC811}"/>
              </a:ext>
            </a:extLst>
          </p:cNvPr>
          <p:cNvSpPr>
            <a:spLocks noGrp="1"/>
          </p:cNvSpPr>
          <p:nvPr>
            <p:ph type="title"/>
          </p:nvPr>
        </p:nvSpPr>
        <p:spPr/>
        <p:txBody>
          <a:bodyPr/>
          <a:lstStyle/>
          <a:p>
            <a:r>
              <a:rPr lang="en-ID" dirty="0"/>
              <a:t>Partial Correlation</a:t>
            </a:r>
          </a:p>
        </p:txBody>
      </p:sp>
      <p:sp>
        <p:nvSpPr>
          <p:cNvPr id="3" name="Content Placeholder 2">
            <a:extLst>
              <a:ext uri="{FF2B5EF4-FFF2-40B4-BE49-F238E27FC236}">
                <a16:creationId xmlns:a16="http://schemas.microsoft.com/office/drawing/2014/main" id="{DEEF299D-0EB0-44F3-933E-81426906866F}"/>
              </a:ext>
            </a:extLst>
          </p:cNvPr>
          <p:cNvSpPr>
            <a:spLocks noGrp="1"/>
          </p:cNvSpPr>
          <p:nvPr>
            <p:ph idx="1"/>
          </p:nvPr>
        </p:nvSpPr>
        <p:spPr/>
        <p:txBody>
          <a:bodyPr>
            <a:normAutofit/>
          </a:bodyPr>
          <a:lstStyle/>
          <a:p>
            <a:r>
              <a:rPr lang="en-US" dirty="0"/>
              <a:t>A scatter plot reveals relationships between variables in a dataset, as shown in figure below.</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3929548C-103A-45D1-AEB3-34C084C290E6}"/>
              </a:ext>
            </a:extLst>
          </p:cNvPr>
          <p:cNvPicPr>
            <a:picLocks noChangeAspect="1"/>
          </p:cNvPicPr>
          <p:nvPr/>
        </p:nvPicPr>
        <p:blipFill>
          <a:blip r:embed="rId2"/>
          <a:stretch>
            <a:fillRect/>
          </a:stretch>
        </p:blipFill>
        <p:spPr>
          <a:xfrm>
            <a:off x="2362200" y="2743200"/>
            <a:ext cx="4840177" cy="3984885"/>
          </a:xfrm>
          <a:prstGeom prst="rect">
            <a:avLst/>
          </a:prstGeom>
        </p:spPr>
      </p:pic>
    </p:spTree>
    <p:extLst>
      <p:ext uri="{BB962C8B-B14F-4D97-AF65-F5344CB8AC3E}">
        <p14:creationId xmlns:p14="http://schemas.microsoft.com/office/powerpoint/2010/main" val="2334279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6613-3F36-4843-84C5-C0317D6225E1}"/>
              </a:ext>
            </a:extLst>
          </p:cNvPr>
          <p:cNvSpPr>
            <a:spLocks noGrp="1"/>
          </p:cNvSpPr>
          <p:nvPr>
            <p:ph type="title"/>
          </p:nvPr>
        </p:nvSpPr>
        <p:spPr/>
        <p:txBody>
          <a:bodyPr/>
          <a:lstStyle/>
          <a:p>
            <a:r>
              <a:rPr lang="en-ID" dirty="0"/>
              <a:t>Partial Correlation (2)</a:t>
            </a:r>
          </a:p>
        </p:txBody>
      </p:sp>
      <p:sp>
        <p:nvSpPr>
          <p:cNvPr id="3" name="Content Placeholder 2">
            <a:extLst>
              <a:ext uri="{FF2B5EF4-FFF2-40B4-BE49-F238E27FC236}">
                <a16:creationId xmlns:a16="http://schemas.microsoft.com/office/drawing/2014/main" id="{9FA90293-AB9B-41EC-A68D-9FFE983AE15B}"/>
              </a:ext>
            </a:extLst>
          </p:cNvPr>
          <p:cNvSpPr>
            <a:spLocks noGrp="1"/>
          </p:cNvSpPr>
          <p:nvPr>
            <p:ph idx="1"/>
          </p:nvPr>
        </p:nvSpPr>
        <p:spPr/>
        <p:txBody>
          <a:bodyPr/>
          <a:lstStyle/>
          <a:p>
            <a:r>
              <a:rPr lang="en-US" dirty="0"/>
              <a:t>Points lying on a line indicate a linear relationship, a curved set of points denotes a nonlinear relationship, and absence of a pattern indicates that the two variables are uncorrelated. Linear correlation coefficients indicate the strength of the linear relationship between two variables. </a:t>
            </a:r>
          </a:p>
          <a:p>
            <a:r>
              <a:rPr lang="en-US" dirty="0"/>
              <a:t>However, this technique alone is not enough for multivariate data because other variables in the set can affect the correlation of two variables, thereby altering the correlation structure. </a:t>
            </a:r>
          </a:p>
          <a:p>
            <a:r>
              <a:rPr lang="en-US" dirty="0"/>
              <a:t>In such situations, </a:t>
            </a:r>
            <a:r>
              <a:rPr lang="en-US" b="1" dirty="0"/>
              <a:t>partial correlation </a:t>
            </a:r>
            <a:r>
              <a:rPr lang="en-US" dirty="0"/>
              <a:t>can be used to measure the linear association between the two variables while adjusting the effects of other variables by holding them constant.</a:t>
            </a:r>
            <a:endParaRPr lang="en-ID" dirty="0"/>
          </a:p>
          <a:p>
            <a:endParaRPr lang="en-ID" dirty="0"/>
          </a:p>
        </p:txBody>
      </p:sp>
    </p:spTree>
    <p:extLst>
      <p:ext uri="{BB962C8B-B14F-4D97-AF65-F5344CB8AC3E}">
        <p14:creationId xmlns:p14="http://schemas.microsoft.com/office/powerpoint/2010/main" val="3737916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52BF8-4EE7-4739-8094-C422E091BAE7}"/>
              </a:ext>
            </a:extLst>
          </p:cNvPr>
          <p:cNvSpPr>
            <a:spLocks noGrp="1"/>
          </p:cNvSpPr>
          <p:nvPr>
            <p:ph type="title"/>
          </p:nvPr>
        </p:nvSpPr>
        <p:spPr/>
        <p:txBody>
          <a:bodyPr/>
          <a:lstStyle/>
          <a:p>
            <a:r>
              <a:rPr lang="en-ID" dirty="0"/>
              <a:t>Partial Correlation (3)</a:t>
            </a:r>
          </a:p>
        </p:txBody>
      </p:sp>
      <p:sp>
        <p:nvSpPr>
          <p:cNvPr id="3" name="Content Placeholder 2">
            <a:extLst>
              <a:ext uri="{FF2B5EF4-FFF2-40B4-BE49-F238E27FC236}">
                <a16:creationId xmlns:a16="http://schemas.microsoft.com/office/drawing/2014/main" id="{408162BF-A452-4ACE-AC2D-E8E2467F63DE}"/>
              </a:ext>
            </a:extLst>
          </p:cNvPr>
          <p:cNvSpPr>
            <a:spLocks noGrp="1"/>
          </p:cNvSpPr>
          <p:nvPr>
            <p:ph idx="1"/>
          </p:nvPr>
        </p:nvSpPr>
        <p:spPr/>
        <p:txBody>
          <a:bodyPr/>
          <a:lstStyle/>
          <a:p>
            <a:r>
              <a:rPr lang="en-ID" dirty="0"/>
              <a:t>The partial correlation is calculated from the matrix of simple correlation coefficients, </a:t>
            </a:r>
            <a:r>
              <a:rPr lang="en-US" dirty="0"/>
              <a:t>an example of which is presented in the problem of thermal conductivity in relation to density, moisture content, and temperature. </a:t>
            </a:r>
          </a:p>
          <a:p>
            <a:r>
              <a:rPr lang="en-US" dirty="0"/>
              <a:t>Suppose the correlation between two variables x</a:t>
            </a:r>
            <a:r>
              <a:rPr lang="en-US" baseline="-25000" dirty="0"/>
              <a:t>i</a:t>
            </a:r>
            <a:r>
              <a:rPr lang="en-US" dirty="0"/>
              <a:t> and </a:t>
            </a:r>
            <a:r>
              <a:rPr lang="en-US" dirty="0" err="1"/>
              <a:t>y</a:t>
            </a:r>
            <a:r>
              <a:rPr lang="en-US" baseline="-25000" dirty="0" err="1"/>
              <a:t>j</a:t>
            </a:r>
            <a:r>
              <a:rPr lang="en-US" dirty="0"/>
              <a:t> is </a:t>
            </a:r>
            <a:r>
              <a:rPr lang="en-US" dirty="0" err="1"/>
              <a:t>R</a:t>
            </a:r>
            <a:r>
              <a:rPr lang="en-US" baseline="-25000" dirty="0" err="1"/>
              <a:t>ij</a:t>
            </a:r>
            <a:r>
              <a:rPr lang="en-US" dirty="0"/>
              <a:t>. The partial correlation, </a:t>
            </a:r>
            <a:r>
              <a:rPr lang="en-US" dirty="0" err="1"/>
              <a:t>r</a:t>
            </a:r>
            <a:r>
              <a:rPr lang="en-US" baseline="-25000" dirty="0" err="1"/>
              <a:t>ij</a:t>
            </a:r>
            <a:r>
              <a:rPr lang="en-US" dirty="0"/>
              <a:t>, for the two variables is given by</a:t>
            </a:r>
          </a:p>
          <a:p>
            <a:endParaRPr lang="en-US" dirty="0"/>
          </a:p>
          <a:p>
            <a:endParaRPr lang="en-US" dirty="0"/>
          </a:p>
          <a:p>
            <a:endParaRPr lang="en-US" dirty="0"/>
          </a:p>
          <a:p>
            <a:pPr marL="0" indent="0">
              <a:buNone/>
            </a:pPr>
            <a:r>
              <a:rPr lang="en-US" dirty="0"/>
              <a:t>   where </a:t>
            </a:r>
            <a:r>
              <a:rPr lang="en-US" dirty="0" err="1"/>
              <a:t>C</a:t>
            </a:r>
            <a:r>
              <a:rPr lang="en-US" baseline="-25000" dirty="0" err="1"/>
              <a:t>ij</a:t>
            </a:r>
            <a:r>
              <a:rPr lang="en-US" dirty="0"/>
              <a:t> is the inverse of the simple correlation coefficient </a:t>
            </a:r>
            <a:r>
              <a:rPr lang="en-US" dirty="0" err="1"/>
              <a:t>R</a:t>
            </a:r>
            <a:r>
              <a:rPr lang="en-US" baseline="-25000" dirty="0" err="1"/>
              <a:t>ij</a:t>
            </a:r>
            <a:r>
              <a:rPr lang="en-US" dirty="0"/>
              <a:t> (i.e., </a:t>
            </a:r>
            <a:r>
              <a:rPr lang="en-US" dirty="0" err="1"/>
              <a:t>C</a:t>
            </a:r>
            <a:r>
              <a:rPr lang="en-US" baseline="-25000" dirty="0" err="1"/>
              <a:t>ij</a:t>
            </a:r>
            <a:r>
              <a:rPr lang="en-US" dirty="0"/>
              <a:t> = 1/</a:t>
            </a:r>
            <a:r>
              <a:rPr lang="en-US" dirty="0" err="1"/>
              <a:t>R</a:t>
            </a:r>
            <a:r>
              <a:rPr lang="en-US" baseline="-25000" dirty="0" err="1"/>
              <a:t>ij</a:t>
            </a:r>
            <a:r>
              <a:rPr lang="en-US" dirty="0"/>
              <a:t>).</a:t>
            </a:r>
            <a:endParaRPr lang="en-ID" dirty="0"/>
          </a:p>
        </p:txBody>
      </p:sp>
      <p:pic>
        <p:nvPicPr>
          <p:cNvPr id="4" name="Picture 3">
            <a:extLst>
              <a:ext uri="{FF2B5EF4-FFF2-40B4-BE49-F238E27FC236}">
                <a16:creationId xmlns:a16="http://schemas.microsoft.com/office/drawing/2014/main" id="{6E715ED3-3DAC-47F4-8914-8E707202C265}"/>
              </a:ext>
            </a:extLst>
          </p:cNvPr>
          <p:cNvPicPr>
            <a:picLocks noChangeAspect="1"/>
          </p:cNvPicPr>
          <p:nvPr/>
        </p:nvPicPr>
        <p:blipFill>
          <a:blip r:embed="rId2"/>
          <a:stretch>
            <a:fillRect/>
          </a:stretch>
        </p:blipFill>
        <p:spPr>
          <a:xfrm>
            <a:off x="3733800" y="4038600"/>
            <a:ext cx="1752600" cy="876300"/>
          </a:xfrm>
          <a:prstGeom prst="rect">
            <a:avLst/>
          </a:prstGeom>
        </p:spPr>
      </p:pic>
    </p:spTree>
    <p:extLst>
      <p:ext uri="{BB962C8B-B14F-4D97-AF65-F5344CB8AC3E}">
        <p14:creationId xmlns:p14="http://schemas.microsoft.com/office/powerpoint/2010/main" val="1898697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1C6F-3CA0-4EDF-837C-EF1D44FE7D86}"/>
              </a:ext>
            </a:extLst>
          </p:cNvPr>
          <p:cNvSpPr>
            <a:spLocks noGrp="1"/>
          </p:cNvSpPr>
          <p:nvPr>
            <p:ph type="title"/>
          </p:nvPr>
        </p:nvSpPr>
        <p:spPr/>
        <p:txBody>
          <a:bodyPr/>
          <a:lstStyle/>
          <a:p>
            <a:r>
              <a:rPr lang="en-ID" dirty="0"/>
              <a:t>Partial Correlation (4)</a:t>
            </a:r>
          </a:p>
        </p:txBody>
      </p:sp>
      <p:sp>
        <p:nvSpPr>
          <p:cNvPr id="3" name="Content Placeholder 2">
            <a:extLst>
              <a:ext uri="{FF2B5EF4-FFF2-40B4-BE49-F238E27FC236}">
                <a16:creationId xmlns:a16="http://schemas.microsoft.com/office/drawing/2014/main" id="{24BACB02-08BC-4562-88CD-1973964B3B2F}"/>
              </a:ext>
            </a:extLst>
          </p:cNvPr>
          <p:cNvSpPr>
            <a:spLocks noGrp="1"/>
          </p:cNvSpPr>
          <p:nvPr>
            <p:ph idx="1"/>
          </p:nvPr>
        </p:nvSpPr>
        <p:spPr/>
        <p:txBody>
          <a:bodyPr/>
          <a:lstStyle/>
          <a:p>
            <a:r>
              <a:rPr lang="en-US" dirty="0"/>
              <a:t>Returning to the problem on wood thermal conductivity, the inverse of the correlation matrix in Table 2 (Correlation Matrix for the Input and Output Variables) gives the values shown in the diagonal and the top right triangle of this table utilizing symmetry.</a:t>
            </a:r>
            <a:r>
              <a:rPr lang="en-ID" dirty="0"/>
              <a:t> </a:t>
            </a:r>
            <a:r>
              <a:rPr lang="en-US" dirty="0"/>
              <a:t>The simple linear correlation coefficients are repeated in the bottom left triangle of this table again taking advantage of the symmetry of the correlation matrix</a:t>
            </a:r>
          </a:p>
        </p:txBody>
      </p:sp>
      <p:graphicFrame>
        <p:nvGraphicFramePr>
          <p:cNvPr id="4" name="Table 3">
            <a:extLst>
              <a:ext uri="{FF2B5EF4-FFF2-40B4-BE49-F238E27FC236}">
                <a16:creationId xmlns:a16="http://schemas.microsoft.com/office/drawing/2014/main" id="{99F6A17A-94F4-4DDC-B46D-2C53709FBE37}"/>
              </a:ext>
            </a:extLst>
          </p:cNvPr>
          <p:cNvGraphicFramePr>
            <a:graphicFrameLocks noGrp="1"/>
          </p:cNvGraphicFramePr>
          <p:nvPr>
            <p:extLst>
              <p:ext uri="{D42A27DB-BD31-4B8C-83A1-F6EECF244321}">
                <p14:modId xmlns:p14="http://schemas.microsoft.com/office/powerpoint/2010/main" val="1592842407"/>
              </p:ext>
            </p:extLst>
          </p:nvPr>
        </p:nvGraphicFramePr>
        <p:xfrm>
          <a:off x="1828801" y="4419600"/>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485664283"/>
                    </a:ext>
                  </a:extLst>
                </a:gridCol>
                <a:gridCol w="1524000">
                  <a:extLst>
                    <a:ext uri="{9D8B030D-6E8A-4147-A177-3AD203B41FA5}">
                      <a16:colId xmlns:a16="http://schemas.microsoft.com/office/drawing/2014/main" val="3264111226"/>
                    </a:ext>
                  </a:extLst>
                </a:gridCol>
                <a:gridCol w="1524000">
                  <a:extLst>
                    <a:ext uri="{9D8B030D-6E8A-4147-A177-3AD203B41FA5}">
                      <a16:colId xmlns:a16="http://schemas.microsoft.com/office/drawing/2014/main" val="2716382192"/>
                    </a:ext>
                  </a:extLst>
                </a:gridCol>
                <a:gridCol w="1524000">
                  <a:extLst>
                    <a:ext uri="{9D8B030D-6E8A-4147-A177-3AD203B41FA5}">
                      <a16:colId xmlns:a16="http://schemas.microsoft.com/office/drawing/2014/main" val="3092511015"/>
                    </a:ext>
                  </a:extLst>
                </a:gridCol>
              </a:tblGrid>
              <a:tr h="370840">
                <a:tc>
                  <a:txBody>
                    <a:bodyPr/>
                    <a:lstStyle/>
                    <a:p>
                      <a:endParaRPr lang="en-ID" dirty="0"/>
                    </a:p>
                  </a:txBody>
                  <a:tcPr/>
                </a:tc>
                <a:tc>
                  <a:txBody>
                    <a:bodyPr/>
                    <a:lstStyle/>
                    <a:p>
                      <a:r>
                        <a:rPr lang="en-ID" i="1" dirty="0"/>
                        <a:t>T</a:t>
                      </a:r>
                    </a:p>
                  </a:txBody>
                  <a:tcPr/>
                </a:tc>
                <a:tc>
                  <a:txBody>
                    <a:bodyPr/>
                    <a:lstStyle/>
                    <a:p>
                      <a:r>
                        <a:rPr lang="en-ID" i="1" dirty="0"/>
                        <a:t>M</a:t>
                      </a:r>
                    </a:p>
                  </a:txBody>
                  <a:tcPr/>
                </a:tc>
                <a:tc>
                  <a:txBody>
                    <a:bodyPr/>
                    <a:lstStyle/>
                    <a:p>
                      <a:r>
                        <a:rPr lang="en-ID" i="1" dirty="0"/>
                        <a:t>Dens</a:t>
                      </a:r>
                    </a:p>
                  </a:txBody>
                  <a:tcPr/>
                </a:tc>
                <a:extLst>
                  <a:ext uri="{0D108BD9-81ED-4DB2-BD59-A6C34878D82A}">
                    <a16:rowId xmlns:a16="http://schemas.microsoft.com/office/drawing/2014/main" val="4033768145"/>
                  </a:ext>
                </a:extLst>
              </a:tr>
              <a:tr h="370840">
                <a:tc>
                  <a:txBody>
                    <a:bodyPr/>
                    <a:lstStyle/>
                    <a:p>
                      <a:r>
                        <a:rPr lang="en-ID" i="1" dirty="0"/>
                        <a:t>T</a:t>
                      </a:r>
                    </a:p>
                  </a:txBody>
                  <a:tcPr/>
                </a:tc>
                <a:tc>
                  <a:txBody>
                    <a:bodyPr/>
                    <a:lstStyle/>
                    <a:p>
                      <a:r>
                        <a:rPr lang="en-ID" dirty="0"/>
                        <a:t>1.055</a:t>
                      </a:r>
                    </a:p>
                  </a:txBody>
                  <a:tcPr/>
                </a:tc>
                <a:tc>
                  <a:txBody>
                    <a:bodyPr/>
                    <a:lstStyle/>
                    <a:p>
                      <a:r>
                        <a:rPr lang="en-ID" dirty="0"/>
                        <a:t>0.281</a:t>
                      </a:r>
                    </a:p>
                  </a:txBody>
                  <a:tcPr/>
                </a:tc>
                <a:tc>
                  <a:txBody>
                    <a:bodyPr/>
                    <a:lstStyle/>
                    <a:p>
                      <a:r>
                        <a:rPr lang="en-ID" dirty="0"/>
                        <a:t>-0.082</a:t>
                      </a:r>
                    </a:p>
                  </a:txBody>
                  <a:tcPr/>
                </a:tc>
                <a:extLst>
                  <a:ext uri="{0D108BD9-81ED-4DB2-BD59-A6C34878D82A}">
                    <a16:rowId xmlns:a16="http://schemas.microsoft.com/office/drawing/2014/main" val="2014412826"/>
                  </a:ext>
                </a:extLst>
              </a:tr>
              <a:tr h="370840">
                <a:tc>
                  <a:txBody>
                    <a:bodyPr/>
                    <a:lstStyle/>
                    <a:p>
                      <a:r>
                        <a:rPr lang="en-ID" i="1" dirty="0"/>
                        <a:t>M</a:t>
                      </a:r>
                    </a:p>
                  </a:txBody>
                  <a:tcPr/>
                </a:tc>
                <a:tc>
                  <a:txBody>
                    <a:bodyPr/>
                    <a:lstStyle/>
                    <a:p>
                      <a:r>
                        <a:rPr lang="en-ID" dirty="0"/>
                        <a:t>-0.221</a:t>
                      </a:r>
                    </a:p>
                  </a:txBody>
                  <a:tcPr/>
                </a:tc>
                <a:tc>
                  <a:txBody>
                    <a:bodyPr/>
                    <a:lstStyle/>
                    <a:p>
                      <a:r>
                        <a:rPr lang="en-ID" dirty="0"/>
                        <a:t>1.59</a:t>
                      </a:r>
                    </a:p>
                  </a:txBody>
                  <a:tcPr/>
                </a:tc>
                <a:tc>
                  <a:txBody>
                    <a:bodyPr/>
                    <a:lstStyle/>
                    <a:p>
                      <a:r>
                        <a:rPr lang="en-ID" dirty="0"/>
                        <a:t>-0.906</a:t>
                      </a:r>
                    </a:p>
                  </a:txBody>
                  <a:tcPr/>
                </a:tc>
                <a:extLst>
                  <a:ext uri="{0D108BD9-81ED-4DB2-BD59-A6C34878D82A}">
                    <a16:rowId xmlns:a16="http://schemas.microsoft.com/office/drawing/2014/main" val="1643537650"/>
                  </a:ext>
                </a:extLst>
              </a:tr>
              <a:tr h="370840">
                <a:tc>
                  <a:txBody>
                    <a:bodyPr/>
                    <a:lstStyle/>
                    <a:p>
                      <a:r>
                        <a:rPr lang="en-ID" i="1" dirty="0"/>
                        <a:t>Dens</a:t>
                      </a:r>
                    </a:p>
                  </a:txBody>
                  <a:tcPr/>
                </a:tc>
                <a:tc>
                  <a:txBody>
                    <a:bodyPr/>
                    <a:lstStyle/>
                    <a:p>
                      <a:r>
                        <a:rPr lang="en-ID" dirty="0"/>
                        <a:t>-0.077</a:t>
                      </a:r>
                    </a:p>
                  </a:txBody>
                  <a:tcPr/>
                </a:tc>
                <a:tc>
                  <a:txBody>
                    <a:bodyPr/>
                    <a:lstStyle/>
                    <a:p>
                      <a:r>
                        <a:rPr lang="en-ID" dirty="0"/>
                        <a:t>0.583</a:t>
                      </a:r>
                    </a:p>
                  </a:txBody>
                  <a:tcPr/>
                </a:tc>
                <a:tc>
                  <a:txBody>
                    <a:bodyPr/>
                    <a:lstStyle/>
                    <a:p>
                      <a:r>
                        <a:rPr lang="en-ID" dirty="0"/>
                        <a:t>1.522</a:t>
                      </a:r>
                    </a:p>
                  </a:txBody>
                  <a:tcPr/>
                </a:tc>
                <a:extLst>
                  <a:ext uri="{0D108BD9-81ED-4DB2-BD59-A6C34878D82A}">
                    <a16:rowId xmlns:a16="http://schemas.microsoft.com/office/drawing/2014/main" val="3841362983"/>
                  </a:ext>
                </a:extLst>
              </a:tr>
            </a:tbl>
          </a:graphicData>
        </a:graphic>
      </p:graphicFrame>
      <p:sp>
        <p:nvSpPr>
          <p:cNvPr id="5" name="Rectangle 4">
            <a:extLst>
              <a:ext uri="{FF2B5EF4-FFF2-40B4-BE49-F238E27FC236}">
                <a16:creationId xmlns:a16="http://schemas.microsoft.com/office/drawing/2014/main" id="{348087CB-2394-49A3-B982-FA3D5022DE10}"/>
              </a:ext>
            </a:extLst>
          </p:cNvPr>
          <p:cNvSpPr/>
          <p:nvPr/>
        </p:nvSpPr>
        <p:spPr>
          <a:xfrm>
            <a:off x="1400608" y="6025595"/>
            <a:ext cx="7162802" cy="646331"/>
          </a:xfrm>
          <a:prstGeom prst="rect">
            <a:avLst/>
          </a:prstGeom>
        </p:spPr>
        <p:txBody>
          <a:bodyPr wrap="square">
            <a:spAutoFit/>
          </a:bodyPr>
          <a:lstStyle/>
          <a:p>
            <a:r>
              <a:rPr lang="en-US" dirty="0"/>
              <a:t>Inverse of the Correlation Coefficients </a:t>
            </a:r>
            <a:r>
              <a:rPr lang="en-US" dirty="0" err="1"/>
              <a:t>C</a:t>
            </a:r>
            <a:r>
              <a:rPr lang="en-US" baseline="-25000" dirty="0" err="1"/>
              <a:t>ij</a:t>
            </a:r>
            <a:r>
              <a:rPr lang="en-US" baseline="-25000" dirty="0"/>
              <a:t> </a:t>
            </a:r>
            <a:r>
              <a:rPr lang="en-US" dirty="0"/>
              <a:t>(Diagonal and Top Right Triangle) and Simple Linear Correlation Coefficients </a:t>
            </a:r>
            <a:r>
              <a:rPr lang="en-US" dirty="0" err="1"/>
              <a:t>R</a:t>
            </a:r>
            <a:r>
              <a:rPr lang="en-US" baseline="-25000" dirty="0" err="1"/>
              <a:t>ij</a:t>
            </a:r>
            <a:r>
              <a:rPr lang="en-US" baseline="-25000" dirty="0"/>
              <a:t> </a:t>
            </a:r>
            <a:r>
              <a:rPr lang="en-US" dirty="0"/>
              <a:t>(Bottom Left Triangle)</a:t>
            </a:r>
            <a:endParaRPr lang="en-ID" dirty="0"/>
          </a:p>
        </p:txBody>
      </p:sp>
    </p:spTree>
    <p:extLst>
      <p:ext uri="{BB962C8B-B14F-4D97-AF65-F5344CB8AC3E}">
        <p14:creationId xmlns:p14="http://schemas.microsoft.com/office/powerpoint/2010/main" val="1178131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2F96-B9C3-40C2-BF20-20E1F57A2459}"/>
              </a:ext>
            </a:extLst>
          </p:cNvPr>
          <p:cNvSpPr>
            <a:spLocks noGrp="1"/>
          </p:cNvSpPr>
          <p:nvPr>
            <p:ph type="title"/>
          </p:nvPr>
        </p:nvSpPr>
        <p:spPr/>
        <p:txBody>
          <a:bodyPr/>
          <a:lstStyle/>
          <a:p>
            <a:r>
              <a:rPr lang="en-ID" dirty="0"/>
              <a:t>Partial Correlation (5)</a:t>
            </a:r>
          </a:p>
        </p:txBody>
      </p:sp>
      <p:sp>
        <p:nvSpPr>
          <p:cNvPr id="3" name="Content Placeholder 2">
            <a:extLst>
              <a:ext uri="{FF2B5EF4-FFF2-40B4-BE49-F238E27FC236}">
                <a16:creationId xmlns:a16="http://schemas.microsoft.com/office/drawing/2014/main" id="{2818900B-3456-4C37-99BB-56DE625DD26E}"/>
              </a:ext>
            </a:extLst>
          </p:cNvPr>
          <p:cNvSpPr>
            <a:spLocks noGrp="1"/>
          </p:cNvSpPr>
          <p:nvPr>
            <p:ph idx="1"/>
          </p:nvPr>
        </p:nvSpPr>
        <p:spPr>
          <a:xfrm>
            <a:off x="1219199" y="2011288"/>
            <a:ext cx="7529265" cy="4846712"/>
          </a:xfrm>
        </p:spPr>
        <p:txBody>
          <a:bodyPr>
            <a:normAutofit fontScale="92500" lnSpcReduction="10000"/>
          </a:bodyPr>
          <a:lstStyle/>
          <a:p>
            <a:r>
              <a:rPr lang="en-US" dirty="0"/>
              <a:t>From the table before, partial correlation can be calculated.</a:t>
            </a:r>
          </a:p>
          <a:p>
            <a:endParaRPr lang="en-US" dirty="0"/>
          </a:p>
          <a:p>
            <a:endParaRPr lang="en-US" dirty="0"/>
          </a:p>
          <a:p>
            <a:endParaRPr lang="en-US" dirty="0"/>
          </a:p>
          <a:p>
            <a:endParaRPr lang="en-US" dirty="0"/>
          </a:p>
          <a:p>
            <a:endParaRPr lang="en-US" dirty="0"/>
          </a:p>
          <a:p>
            <a:r>
              <a:rPr lang="en-US" dirty="0"/>
              <a:t>The partial correlation matrix in the table has a similar structure to the original correlation matrix, which indicates that in this three-variable case, the simple correlations are not influenced significantly by the other variables.</a:t>
            </a:r>
          </a:p>
          <a:p>
            <a:r>
              <a:rPr lang="en-US" dirty="0"/>
              <a:t>The reason for this is that only moisture and density are significantly related and temperature is weakly related to both variables.</a:t>
            </a:r>
          </a:p>
          <a:p>
            <a:r>
              <a:rPr lang="en-US" dirty="0"/>
              <a:t>. For datasets consisting of many variables, the influence of other variables on the correlation between two variables can be significant.</a:t>
            </a:r>
            <a:endParaRPr lang="en-ID" dirty="0"/>
          </a:p>
        </p:txBody>
      </p:sp>
      <p:graphicFrame>
        <p:nvGraphicFramePr>
          <p:cNvPr id="4" name="Table 3">
            <a:extLst>
              <a:ext uri="{FF2B5EF4-FFF2-40B4-BE49-F238E27FC236}">
                <a16:creationId xmlns:a16="http://schemas.microsoft.com/office/drawing/2014/main" id="{DE11AB5F-3F2F-4384-A73C-81583E8E4096}"/>
              </a:ext>
            </a:extLst>
          </p:cNvPr>
          <p:cNvGraphicFramePr>
            <a:graphicFrameLocks noGrp="1"/>
          </p:cNvGraphicFramePr>
          <p:nvPr>
            <p:extLst>
              <p:ext uri="{D42A27DB-BD31-4B8C-83A1-F6EECF244321}">
                <p14:modId xmlns:p14="http://schemas.microsoft.com/office/powerpoint/2010/main" val="698028108"/>
              </p:ext>
            </p:extLst>
          </p:nvPr>
        </p:nvGraphicFramePr>
        <p:xfrm>
          <a:off x="2057400" y="2362200"/>
          <a:ext cx="6096000" cy="14782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768163141"/>
                    </a:ext>
                  </a:extLst>
                </a:gridCol>
                <a:gridCol w="1524000">
                  <a:extLst>
                    <a:ext uri="{9D8B030D-6E8A-4147-A177-3AD203B41FA5}">
                      <a16:colId xmlns:a16="http://schemas.microsoft.com/office/drawing/2014/main" val="4047373040"/>
                    </a:ext>
                  </a:extLst>
                </a:gridCol>
                <a:gridCol w="1524000">
                  <a:extLst>
                    <a:ext uri="{9D8B030D-6E8A-4147-A177-3AD203B41FA5}">
                      <a16:colId xmlns:a16="http://schemas.microsoft.com/office/drawing/2014/main" val="4228498580"/>
                    </a:ext>
                  </a:extLst>
                </a:gridCol>
                <a:gridCol w="1524000">
                  <a:extLst>
                    <a:ext uri="{9D8B030D-6E8A-4147-A177-3AD203B41FA5}">
                      <a16:colId xmlns:a16="http://schemas.microsoft.com/office/drawing/2014/main" val="2404765690"/>
                    </a:ext>
                  </a:extLst>
                </a:gridCol>
              </a:tblGrid>
              <a:tr h="142240">
                <a:tc>
                  <a:txBody>
                    <a:bodyPr/>
                    <a:lstStyle/>
                    <a:p>
                      <a:endParaRPr lang="en-ID" dirty="0"/>
                    </a:p>
                  </a:txBody>
                  <a:tcPr/>
                </a:tc>
                <a:tc>
                  <a:txBody>
                    <a:bodyPr/>
                    <a:lstStyle/>
                    <a:p>
                      <a:r>
                        <a:rPr lang="en-ID" i="1" dirty="0"/>
                        <a:t>T</a:t>
                      </a:r>
                    </a:p>
                  </a:txBody>
                  <a:tcPr/>
                </a:tc>
                <a:tc>
                  <a:txBody>
                    <a:bodyPr/>
                    <a:lstStyle/>
                    <a:p>
                      <a:r>
                        <a:rPr lang="en-ID" i="1" dirty="0"/>
                        <a:t>M</a:t>
                      </a:r>
                    </a:p>
                  </a:txBody>
                  <a:tcPr/>
                </a:tc>
                <a:tc>
                  <a:txBody>
                    <a:bodyPr/>
                    <a:lstStyle/>
                    <a:p>
                      <a:r>
                        <a:rPr lang="en-ID" i="1" dirty="0"/>
                        <a:t>Dens</a:t>
                      </a:r>
                    </a:p>
                  </a:txBody>
                  <a:tcPr/>
                </a:tc>
                <a:extLst>
                  <a:ext uri="{0D108BD9-81ED-4DB2-BD59-A6C34878D82A}">
                    <a16:rowId xmlns:a16="http://schemas.microsoft.com/office/drawing/2014/main" val="842884571"/>
                  </a:ext>
                </a:extLst>
              </a:tr>
              <a:tr h="370840">
                <a:tc>
                  <a:txBody>
                    <a:bodyPr/>
                    <a:lstStyle/>
                    <a:p>
                      <a:r>
                        <a:rPr lang="en-ID" i="1" dirty="0"/>
                        <a:t>T</a:t>
                      </a:r>
                    </a:p>
                  </a:txBody>
                  <a:tcPr/>
                </a:tc>
                <a:tc>
                  <a:txBody>
                    <a:bodyPr/>
                    <a:lstStyle/>
                    <a:p>
                      <a:r>
                        <a:rPr lang="en-ID" dirty="0"/>
                        <a:t>-1.0</a:t>
                      </a:r>
                    </a:p>
                  </a:txBody>
                  <a:tcPr/>
                </a:tc>
                <a:tc>
                  <a:txBody>
                    <a:bodyPr/>
                    <a:lstStyle/>
                    <a:p>
                      <a:r>
                        <a:rPr lang="en-ID" dirty="0"/>
                        <a:t>-0.216</a:t>
                      </a:r>
                    </a:p>
                  </a:txBody>
                  <a:tcPr/>
                </a:tc>
                <a:tc>
                  <a:txBody>
                    <a:bodyPr/>
                    <a:lstStyle/>
                    <a:p>
                      <a:r>
                        <a:rPr lang="en-ID" dirty="0"/>
                        <a:t>0.064</a:t>
                      </a:r>
                    </a:p>
                  </a:txBody>
                  <a:tcPr/>
                </a:tc>
                <a:extLst>
                  <a:ext uri="{0D108BD9-81ED-4DB2-BD59-A6C34878D82A}">
                    <a16:rowId xmlns:a16="http://schemas.microsoft.com/office/drawing/2014/main" val="1507794158"/>
                  </a:ext>
                </a:extLst>
              </a:tr>
              <a:tr h="370840">
                <a:tc>
                  <a:txBody>
                    <a:bodyPr/>
                    <a:lstStyle/>
                    <a:p>
                      <a:r>
                        <a:rPr lang="en-ID" i="1" dirty="0"/>
                        <a:t>M</a:t>
                      </a:r>
                    </a:p>
                  </a:txBody>
                  <a:tcPr/>
                </a:tc>
                <a:tc>
                  <a:txBody>
                    <a:bodyPr/>
                    <a:lstStyle/>
                    <a:p>
                      <a:r>
                        <a:rPr lang="en-ID" dirty="0"/>
                        <a:t>-0.221</a:t>
                      </a:r>
                    </a:p>
                  </a:txBody>
                  <a:tcPr/>
                </a:tc>
                <a:tc>
                  <a:txBody>
                    <a:bodyPr/>
                    <a:lstStyle/>
                    <a:p>
                      <a:r>
                        <a:rPr lang="en-ID" dirty="0"/>
                        <a:t>-1.0</a:t>
                      </a:r>
                    </a:p>
                  </a:txBody>
                  <a:tcPr/>
                </a:tc>
                <a:tc>
                  <a:txBody>
                    <a:bodyPr/>
                    <a:lstStyle/>
                    <a:p>
                      <a:r>
                        <a:rPr lang="en-ID" dirty="0"/>
                        <a:t>0.582</a:t>
                      </a:r>
                    </a:p>
                  </a:txBody>
                  <a:tcPr/>
                </a:tc>
                <a:extLst>
                  <a:ext uri="{0D108BD9-81ED-4DB2-BD59-A6C34878D82A}">
                    <a16:rowId xmlns:a16="http://schemas.microsoft.com/office/drawing/2014/main" val="2599633841"/>
                  </a:ext>
                </a:extLst>
              </a:tr>
              <a:tr h="370840">
                <a:tc>
                  <a:txBody>
                    <a:bodyPr/>
                    <a:lstStyle/>
                    <a:p>
                      <a:r>
                        <a:rPr lang="en-ID" i="1" dirty="0"/>
                        <a:t>Dens</a:t>
                      </a:r>
                    </a:p>
                  </a:txBody>
                  <a:tcPr/>
                </a:tc>
                <a:tc>
                  <a:txBody>
                    <a:bodyPr/>
                    <a:lstStyle/>
                    <a:p>
                      <a:r>
                        <a:rPr lang="en-ID" dirty="0"/>
                        <a:t>-0.077</a:t>
                      </a:r>
                    </a:p>
                  </a:txBody>
                  <a:tcPr/>
                </a:tc>
                <a:tc>
                  <a:txBody>
                    <a:bodyPr/>
                    <a:lstStyle/>
                    <a:p>
                      <a:r>
                        <a:rPr lang="en-ID" dirty="0"/>
                        <a:t>0.583</a:t>
                      </a:r>
                    </a:p>
                  </a:txBody>
                  <a:tcPr/>
                </a:tc>
                <a:tc>
                  <a:txBody>
                    <a:bodyPr/>
                    <a:lstStyle/>
                    <a:p>
                      <a:r>
                        <a:rPr lang="en-ID" dirty="0"/>
                        <a:t>-1.0</a:t>
                      </a:r>
                    </a:p>
                  </a:txBody>
                  <a:tcPr/>
                </a:tc>
                <a:extLst>
                  <a:ext uri="{0D108BD9-81ED-4DB2-BD59-A6C34878D82A}">
                    <a16:rowId xmlns:a16="http://schemas.microsoft.com/office/drawing/2014/main" val="3872156686"/>
                  </a:ext>
                </a:extLst>
              </a:tr>
            </a:tbl>
          </a:graphicData>
        </a:graphic>
      </p:graphicFrame>
    </p:spTree>
    <p:extLst>
      <p:ext uri="{BB962C8B-B14F-4D97-AF65-F5344CB8AC3E}">
        <p14:creationId xmlns:p14="http://schemas.microsoft.com/office/powerpoint/2010/main" val="605209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DE5D-A686-4DA2-8183-DA1D28C214C9}"/>
              </a:ext>
            </a:extLst>
          </p:cNvPr>
          <p:cNvSpPr>
            <a:spLocks noGrp="1"/>
          </p:cNvSpPr>
          <p:nvPr>
            <p:ph type="title"/>
          </p:nvPr>
        </p:nvSpPr>
        <p:spPr>
          <a:xfrm>
            <a:off x="1226594" y="1371600"/>
            <a:ext cx="7525618" cy="792088"/>
          </a:xfrm>
        </p:spPr>
        <p:txBody>
          <a:bodyPr>
            <a:normAutofit fontScale="90000"/>
          </a:bodyPr>
          <a:lstStyle/>
          <a:p>
            <a:r>
              <a:rPr lang="en-US" dirty="0"/>
              <a:t>Multiple Regression and Best-Subsets Regression</a:t>
            </a:r>
            <a:endParaRPr lang="en-ID" dirty="0"/>
          </a:p>
        </p:txBody>
      </p:sp>
      <p:sp>
        <p:nvSpPr>
          <p:cNvPr id="3" name="Content Placeholder 2">
            <a:extLst>
              <a:ext uri="{FF2B5EF4-FFF2-40B4-BE49-F238E27FC236}">
                <a16:creationId xmlns:a16="http://schemas.microsoft.com/office/drawing/2014/main" id="{CEEA25D9-FECA-4259-AF3D-F1AB3144E304}"/>
              </a:ext>
            </a:extLst>
          </p:cNvPr>
          <p:cNvSpPr>
            <a:spLocks noGrp="1"/>
          </p:cNvSpPr>
          <p:nvPr>
            <p:ph idx="1"/>
          </p:nvPr>
        </p:nvSpPr>
        <p:spPr>
          <a:xfrm>
            <a:off x="1219199" y="2209800"/>
            <a:ext cx="7529265" cy="4259623"/>
          </a:xfrm>
        </p:spPr>
        <p:txBody>
          <a:bodyPr/>
          <a:lstStyle/>
          <a:p>
            <a:r>
              <a:rPr lang="en-US" dirty="0"/>
              <a:t>Another approach to input selection is multiple regression analysis where a model that linearly fits the output to the input variables is developed through least squares regression.</a:t>
            </a:r>
          </a:p>
          <a:p>
            <a:r>
              <a:rPr lang="en-US" dirty="0"/>
              <a:t>The R</a:t>
            </a:r>
            <a:r>
              <a:rPr lang="en-US" baseline="30000" dirty="0"/>
              <a:t>2</a:t>
            </a:r>
            <a:r>
              <a:rPr lang="en-US" dirty="0"/>
              <a:t> or the multiple coefficient of determination represents the portion of the variability of the output explained by the predictor variables. </a:t>
            </a:r>
          </a:p>
          <a:p>
            <a:r>
              <a:rPr lang="en-US" dirty="0"/>
              <a:t>A value of R</a:t>
            </a:r>
            <a:r>
              <a:rPr lang="en-US" baseline="30000" dirty="0"/>
              <a:t>2 </a:t>
            </a:r>
            <a:r>
              <a:rPr lang="en-US" dirty="0"/>
              <a:t>near 1 indicates a perfect model, and the variables capture all the variance of the outcome.</a:t>
            </a:r>
          </a:p>
          <a:p>
            <a:r>
              <a:rPr lang="en-US" dirty="0"/>
              <a:t>A value near zero indicates a poor model, and the input variables are irrelevant to the outcome. </a:t>
            </a:r>
            <a:endParaRPr lang="en-ID" dirty="0"/>
          </a:p>
        </p:txBody>
      </p:sp>
    </p:spTree>
    <p:extLst>
      <p:ext uri="{BB962C8B-B14F-4D97-AF65-F5344CB8AC3E}">
        <p14:creationId xmlns:p14="http://schemas.microsoft.com/office/powerpoint/2010/main" val="1889318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DD5E-AB4F-40B2-8B16-9583A10E1285}"/>
              </a:ext>
            </a:extLst>
          </p:cNvPr>
          <p:cNvSpPr>
            <a:spLocks noGrp="1"/>
          </p:cNvSpPr>
          <p:nvPr>
            <p:ph type="title"/>
          </p:nvPr>
        </p:nvSpPr>
        <p:spPr>
          <a:xfrm>
            <a:off x="1219199" y="1371600"/>
            <a:ext cx="7525618" cy="792088"/>
          </a:xfrm>
        </p:spPr>
        <p:txBody>
          <a:bodyPr>
            <a:normAutofit fontScale="90000"/>
          </a:bodyPr>
          <a:lstStyle/>
          <a:p>
            <a:r>
              <a:rPr lang="en-US" dirty="0"/>
              <a:t>Multiple Regression and Best-Subsets Regression (2)</a:t>
            </a:r>
            <a:endParaRPr lang="en-ID" dirty="0"/>
          </a:p>
        </p:txBody>
      </p:sp>
      <p:sp>
        <p:nvSpPr>
          <p:cNvPr id="3" name="Content Placeholder 2">
            <a:extLst>
              <a:ext uri="{FF2B5EF4-FFF2-40B4-BE49-F238E27FC236}">
                <a16:creationId xmlns:a16="http://schemas.microsoft.com/office/drawing/2014/main" id="{5754825C-1CDC-41A9-97F4-FC13DF82CD90}"/>
              </a:ext>
            </a:extLst>
          </p:cNvPr>
          <p:cNvSpPr>
            <a:spLocks noGrp="1"/>
          </p:cNvSpPr>
          <p:nvPr>
            <p:ph idx="1"/>
          </p:nvPr>
        </p:nvSpPr>
        <p:spPr>
          <a:xfrm>
            <a:off x="1219199" y="2286000"/>
            <a:ext cx="7529265" cy="4183423"/>
          </a:xfrm>
        </p:spPr>
        <p:txBody>
          <a:bodyPr/>
          <a:lstStyle/>
          <a:p>
            <a:r>
              <a:rPr lang="en-US" dirty="0"/>
              <a:t>Inputs can be selected based on this approach, but the variance of the predicted output can increase with the inclusion of additional predictor variables. This can cause difficulty in selecting a subset when the number of variables in candidate subsets varies. In such situations, criteria that penalize model complexity are more useful in subset selection.</a:t>
            </a:r>
          </a:p>
          <a:p>
            <a:r>
              <a:rPr lang="en-US" dirty="0"/>
              <a:t>Criteria such as Mallow’s C</a:t>
            </a:r>
            <a:r>
              <a:rPr lang="en-US" baseline="-25000" dirty="0"/>
              <a:t>p</a:t>
            </a:r>
            <a:r>
              <a:rPr lang="en-US" dirty="0"/>
              <a:t> statistic have been widely used to evaluate model complexity. This statistic suggests as the criterion the standardized total squared error computed as</a:t>
            </a:r>
            <a:endParaRPr lang="en-ID" dirty="0"/>
          </a:p>
        </p:txBody>
      </p:sp>
      <p:pic>
        <p:nvPicPr>
          <p:cNvPr id="4" name="Picture 3">
            <a:extLst>
              <a:ext uri="{FF2B5EF4-FFF2-40B4-BE49-F238E27FC236}">
                <a16:creationId xmlns:a16="http://schemas.microsoft.com/office/drawing/2014/main" id="{D956CF9C-F6D1-41E7-A379-5B45C63CB554}"/>
              </a:ext>
            </a:extLst>
          </p:cNvPr>
          <p:cNvPicPr>
            <a:picLocks noChangeAspect="1"/>
          </p:cNvPicPr>
          <p:nvPr/>
        </p:nvPicPr>
        <p:blipFill>
          <a:blip r:embed="rId2"/>
          <a:stretch>
            <a:fillRect/>
          </a:stretch>
        </p:blipFill>
        <p:spPr>
          <a:xfrm>
            <a:off x="2724583" y="5555852"/>
            <a:ext cx="4514850" cy="1009650"/>
          </a:xfrm>
          <a:prstGeom prst="rect">
            <a:avLst/>
          </a:prstGeom>
        </p:spPr>
      </p:pic>
    </p:spTree>
    <p:extLst>
      <p:ext uri="{BB962C8B-B14F-4D97-AF65-F5344CB8AC3E}">
        <p14:creationId xmlns:p14="http://schemas.microsoft.com/office/powerpoint/2010/main" val="4115066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DD5E-AB4F-40B2-8B16-9583A10E1285}"/>
              </a:ext>
            </a:extLst>
          </p:cNvPr>
          <p:cNvSpPr>
            <a:spLocks noGrp="1"/>
          </p:cNvSpPr>
          <p:nvPr>
            <p:ph type="title"/>
          </p:nvPr>
        </p:nvSpPr>
        <p:spPr>
          <a:xfrm>
            <a:off x="1219199" y="1371600"/>
            <a:ext cx="7525618" cy="792088"/>
          </a:xfrm>
        </p:spPr>
        <p:txBody>
          <a:bodyPr>
            <a:normAutofit fontScale="90000"/>
          </a:bodyPr>
          <a:lstStyle/>
          <a:p>
            <a:r>
              <a:rPr lang="en-US" dirty="0"/>
              <a:t>Multiple Regression and Best-Subsets Regression (3)</a:t>
            </a:r>
            <a:endParaRPr lang="en-ID" dirty="0"/>
          </a:p>
        </p:txBody>
      </p:sp>
      <p:sp>
        <p:nvSpPr>
          <p:cNvPr id="3" name="Content Placeholder 2">
            <a:extLst>
              <a:ext uri="{FF2B5EF4-FFF2-40B4-BE49-F238E27FC236}">
                <a16:creationId xmlns:a16="http://schemas.microsoft.com/office/drawing/2014/main" id="{5754825C-1CDC-41A9-97F4-FC13DF82CD90}"/>
              </a:ext>
            </a:extLst>
          </p:cNvPr>
          <p:cNvSpPr>
            <a:spLocks noGrp="1"/>
          </p:cNvSpPr>
          <p:nvPr>
            <p:ph idx="1"/>
          </p:nvPr>
        </p:nvSpPr>
        <p:spPr>
          <a:xfrm>
            <a:off x="1219199" y="2286000"/>
            <a:ext cx="7529265" cy="4183423"/>
          </a:xfrm>
        </p:spPr>
        <p:txBody>
          <a:bodyPr/>
          <a:lstStyle/>
          <a:p>
            <a:r>
              <a:rPr lang="en-US" dirty="0" err="1"/>
              <a:t>SS</a:t>
            </a:r>
            <a:r>
              <a:rPr lang="en-US" baseline="-25000" dirty="0" err="1"/>
              <a:t>error</a:t>
            </a:r>
            <a:r>
              <a:rPr lang="en-US" baseline="-25000" dirty="0"/>
              <a:t>, p </a:t>
            </a:r>
            <a:r>
              <a:rPr lang="en-US" dirty="0"/>
              <a:t>is the residual error for a multiple linear regression subset model with </a:t>
            </a:r>
            <a:r>
              <a:rPr lang="en-US" i="1" dirty="0"/>
              <a:t>p</a:t>
            </a:r>
            <a:r>
              <a:rPr lang="en-US" dirty="0"/>
              <a:t> inputs, and </a:t>
            </a:r>
            <a:r>
              <a:rPr lang="en-US" dirty="0" err="1"/>
              <a:t>SS</a:t>
            </a:r>
            <a:r>
              <a:rPr lang="en-US" baseline="-25000" dirty="0" err="1"/>
              <a:t>error</a:t>
            </a:r>
            <a:r>
              <a:rPr lang="en-US" baseline="-25000" dirty="0"/>
              <a:t>, total</a:t>
            </a:r>
            <a:r>
              <a:rPr lang="en-US" dirty="0"/>
              <a:t> is the residual error for the model with all </a:t>
            </a:r>
            <a:r>
              <a:rPr lang="en-US" i="1" dirty="0"/>
              <a:t>n</a:t>
            </a:r>
            <a:r>
              <a:rPr lang="en-US" dirty="0"/>
              <a:t> inputs.</a:t>
            </a:r>
          </a:p>
          <a:p>
            <a:r>
              <a:rPr lang="en-US" dirty="0"/>
              <a:t>The correct model has C</a:t>
            </a:r>
            <a:r>
              <a:rPr lang="en-US" i="1" dirty="0"/>
              <a:t>p</a:t>
            </a:r>
            <a:r>
              <a:rPr lang="en-US" dirty="0"/>
              <a:t> value equal or smaller than </a:t>
            </a:r>
            <a:r>
              <a:rPr lang="en-US" i="1" dirty="0"/>
              <a:t>p</a:t>
            </a:r>
            <a:r>
              <a:rPr lang="en-US" dirty="0"/>
              <a:t> and a wrong model has a C</a:t>
            </a:r>
            <a:r>
              <a:rPr lang="en-US" i="1" dirty="0"/>
              <a:t>p</a:t>
            </a:r>
            <a:r>
              <a:rPr lang="en-US" dirty="0"/>
              <a:t> value larger than </a:t>
            </a:r>
            <a:r>
              <a:rPr lang="en-US" i="1" dirty="0"/>
              <a:t>p</a:t>
            </a:r>
            <a:r>
              <a:rPr lang="en-US" dirty="0"/>
              <a:t> due to a bias in the parameter estimation.</a:t>
            </a:r>
          </a:p>
          <a:p>
            <a:r>
              <a:rPr lang="en-US" dirty="0"/>
              <a:t>Minimizing C</a:t>
            </a:r>
            <a:r>
              <a:rPr lang="en-US" i="1" dirty="0"/>
              <a:t>p</a:t>
            </a:r>
            <a:r>
              <a:rPr lang="en-US" dirty="0"/>
              <a:t> over all possible regression can give the best subset model.</a:t>
            </a:r>
          </a:p>
          <a:p>
            <a:r>
              <a:rPr lang="en-US" dirty="0"/>
              <a:t>Good models typically have a ( </a:t>
            </a:r>
            <a:r>
              <a:rPr lang="en-US" i="1" dirty="0"/>
              <a:t>p</a:t>
            </a:r>
            <a:r>
              <a:rPr lang="en-US" dirty="0"/>
              <a:t>, C</a:t>
            </a:r>
            <a:r>
              <a:rPr lang="en-US" i="1" dirty="0"/>
              <a:t>p</a:t>
            </a:r>
            <a:r>
              <a:rPr lang="en-US" dirty="0"/>
              <a:t>) coordinate close to a 45</a:t>
            </a:r>
            <a:r>
              <a:rPr lang="en-US" dirty="0">
                <a:latin typeface="Times New Roman" panose="02020603050405020304" pitchFamily="18" charset="0"/>
                <a:cs typeface="Times New Roman" panose="02020603050405020304" pitchFamily="18" charset="0"/>
              </a:rPr>
              <a:t>º</a:t>
            </a:r>
            <a:r>
              <a:rPr lang="en-US" dirty="0"/>
              <a:t> on a C</a:t>
            </a:r>
            <a:r>
              <a:rPr lang="en-US" i="1" dirty="0"/>
              <a:t>p</a:t>
            </a:r>
            <a:r>
              <a:rPr lang="en-US" dirty="0"/>
              <a:t> versus</a:t>
            </a:r>
            <a:r>
              <a:rPr lang="en-US" i="1" dirty="0"/>
              <a:t> p </a:t>
            </a:r>
            <a:r>
              <a:rPr lang="en-US" dirty="0"/>
              <a:t>plot.</a:t>
            </a:r>
            <a:endParaRPr lang="en-ID" dirty="0"/>
          </a:p>
        </p:txBody>
      </p:sp>
    </p:spTree>
    <p:extLst>
      <p:ext uri="{BB962C8B-B14F-4D97-AF65-F5344CB8AC3E}">
        <p14:creationId xmlns:p14="http://schemas.microsoft.com/office/powerpoint/2010/main" val="2780732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DD5E-AB4F-40B2-8B16-9583A10E1285}"/>
              </a:ext>
            </a:extLst>
          </p:cNvPr>
          <p:cNvSpPr>
            <a:spLocks noGrp="1"/>
          </p:cNvSpPr>
          <p:nvPr>
            <p:ph type="title"/>
          </p:nvPr>
        </p:nvSpPr>
        <p:spPr>
          <a:xfrm>
            <a:off x="1219199" y="1371600"/>
            <a:ext cx="7525618" cy="792088"/>
          </a:xfrm>
        </p:spPr>
        <p:txBody>
          <a:bodyPr>
            <a:normAutofit fontScale="90000"/>
          </a:bodyPr>
          <a:lstStyle/>
          <a:p>
            <a:r>
              <a:rPr lang="en-US" dirty="0"/>
              <a:t>Multiple Regression and Best-Subsets Regression (4)</a:t>
            </a:r>
            <a:endParaRPr lang="en-ID" dirty="0"/>
          </a:p>
        </p:txBody>
      </p:sp>
      <p:sp>
        <p:nvSpPr>
          <p:cNvPr id="3" name="Content Placeholder 2">
            <a:extLst>
              <a:ext uri="{FF2B5EF4-FFF2-40B4-BE49-F238E27FC236}">
                <a16:creationId xmlns:a16="http://schemas.microsoft.com/office/drawing/2014/main" id="{5754825C-1CDC-41A9-97F4-FC13DF82CD90}"/>
              </a:ext>
            </a:extLst>
          </p:cNvPr>
          <p:cNvSpPr>
            <a:spLocks noGrp="1"/>
          </p:cNvSpPr>
          <p:nvPr>
            <p:ph idx="1"/>
          </p:nvPr>
        </p:nvSpPr>
        <p:spPr>
          <a:xfrm>
            <a:off x="1219199" y="2286000"/>
            <a:ext cx="7529265" cy="4183423"/>
          </a:xfrm>
        </p:spPr>
        <p:txBody>
          <a:bodyPr>
            <a:normAutofit/>
          </a:bodyPr>
          <a:lstStyle/>
          <a:p>
            <a:r>
              <a:rPr lang="en-US" sz="1800" dirty="0"/>
              <a:t>Regarding the thermal conductivity problem, if models are run with all possible subsets of inputs, the results for the most relevant subsets (others had higher C</a:t>
            </a:r>
            <a:r>
              <a:rPr lang="en-US" sz="1800" i="1" dirty="0"/>
              <a:t>p</a:t>
            </a:r>
            <a:r>
              <a:rPr lang="en-US" sz="1800" dirty="0"/>
              <a:t> values) illustrated in Figure below show that the best model has all the variables in the model. </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This case is denoted by the dot lying near the 45</a:t>
            </a:r>
            <a:r>
              <a:rPr lang="en-US" sz="1800" dirty="0">
                <a:latin typeface="Times New Roman" panose="02020603050405020304" pitchFamily="18" charset="0"/>
                <a:cs typeface="Times New Roman" panose="02020603050405020304" pitchFamily="18" charset="0"/>
              </a:rPr>
              <a:t>º</a:t>
            </a:r>
            <a:r>
              <a:rPr lang="en-US" sz="1800" dirty="0"/>
              <a:t> line (note that the scales of the two axes are different).</a:t>
            </a:r>
            <a:endParaRPr lang="en-ID" sz="1800" dirty="0"/>
          </a:p>
        </p:txBody>
      </p:sp>
      <p:pic>
        <p:nvPicPr>
          <p:cNvPr id="4" name="Picture 3">
            <a:extLst>
              <a:ext uri="{FF2B5EF4-FFF2-40B4-BE49-F238E27FC236}">
                <a16:creationId xmlns:a16="http://schemas.microsoft.com/office/drawing/2014/main" id="{C74A8F34-D85C-4E09-B340-D48F044A0F57}"/>
              </a:ext>
            </a:extLst>
          </p:cNvPr>
          <p:cNvPicPr>
            <a:picLocks noChangeAspect="1"/>
          </p:cNvPicPr>
          <p:nvPr/>
        </p:nvPicPr>
        <p:blipFill>
          <a:blip r:embed="rId2"/>
          <a:stretch>
            <a:fillRect/>
          </a:stretch>
        </p:blipFill>
        <p:spPr>
          <a:xfrm>
            <a:off x="2667000" y="3443990"/>
            <a:ext cx="4881563" cy="2286000"/>
          </a:xfrm>
          <a:prstGeom prst="rect">
            <a:avLst/>
          </a:prstGeom>
        </p:spPr>
      </p:pic>
    </p:spTree>
    <p:extLst>
      <p:ext uri="{BB962C8B-B14F-4D97-AF65-F5344CB8AC3E}">
        <p14:creationId xmlns:p14="http://schemas.microsoft.com/office/powerpoint/2010/main" val="9308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A1AC-B38C-4B57-8378-ECD0630F02C6}"/>
              </a:ext>
            </a:extLst>
          </p:cNvPr>
          <p:cNvSpPr>
            <a:spLocks noGrp="1"/>
          </p:cNvSpPr>
          <p:nvPr>
            <p:ph type="title"/>
          </p:nvPr>
        </p:nvSpPr>
        <p:spPr/>
        <p:txBody>
          <a:bodyPr/>
          <a:lstStyle/>
          <a:p>
            <a:r>
              <a:rPr lang="en-ID" dirty="0"/>
              <a:t>Outline</a:t>
            </a:r>
          </a:p>
        </p:txBody>
      </p:sp>
      <p:sp>
        <p:nvSpPr>
          <p:cNvPr id="3" name="Content Placeholder 2">
            <a:extLst>
              <a:ext uri="{FF2B5EF4-FFF2-40B4-BE49-F238E27FC236}">
                <a16:creationId xmlns:a16="http://schemas.microsoft.com/office/drawing/2014/main" id="{380E19D7-B913-46A8-AC98-364EB73534DA}"/>
              </a:ext>
            </a:extLst>
          </p:cNvPr>
          <p:cNvSpPr>
            <a:spLocks noGrp="1"/>
          </p:cNvSpPr>
          <p:nvPr>
            <p:ph idx="1"/>
          </p:nvPr>
        </p:nvSpPr>
        <p:spPr/>
        <p:txBody>
          <a:bodyPr/>
          <a:lstStyle/>
          <a:p>
            <a:r>
              <a:rPr lang="en-ID" dirty="0"/>
              <a:t>Correlation and Covariance between Variables</a:t>
            </a:r>
          </a:p>
          <a:p>
            <a:r>
              <a:rPr lang="en-ID" dirty="0"/>
              <a:t>Normalization of Data: Standardization &amp; Simple Range Scaling</a:t>
            </a:r>
          </a:p>
          <a:p>
            <a:r>
              <a:rPr lang="en-AU" dirty="0"/>
              <a:t>Statistical Tools for Variable Selection: Partial Correlation, Multiple Regression and Best-Subsets Regression</a:t>
            </a:r>
            <a:endParaRPr lang="en-ID" dirty="0"/>
          </a:p>
          <a:p>
            <a:r>
              <a:rPr lang="en-ID" dirty="0"/>
              <a:t>Case Study</a:t>
            </a:r>
          </a:p>
        </p:txBody>
      </p:sp>
    </p:spTree>
    <p:extLst>
      <p:ext uri="{BB962C8B-B14F-4D97-AF65-F5344CB8AC3E}">
        <p14:creationId xmlns:p14="http://schemas.microsoft.com/office/powerpoint/2010/main" val="588686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D0C2-565C-4248-B497-0896CC654C4E}"/>
              </a:ext>
            </a:extLst>
          </p:cNvPr>
          <p:cNvSpPr>
            <a:spLocks noGrp="1"/>
          </p:cNvSpPr>
          <p:nvPr>
            <p:ph type="title"/>
          </p:nvPr>
        </p:nvSpPr>
        <p:spPr/>
        <p:txBody>
          <a:bodyPr/>
          <a:lstStyle/>
          <a:p>
            <a:r>
              <a:rPr lang="en-ID" dirty="0"/>
              <a:t>Case Study</a:t>
            </a:r>
          </a:p>
        </p:txBody>
      </p:sp>
      <p:sp>
        <p:nvSpPr>
          <p:cNvPr id="3" name="Content Placeholder 2">
            <a:extLst>
              <a:ext uri="{FF2B5EF4-FFF2-40B4-BE49-F238E27FC236}">
                <a16:creationId xmlns:a16="http://schemas.microsoft.com/office/drawing/2014/main" id="{FCBABDB1-F9E3-4B00-8649-165E64D341CE}"/>
              </a:ext>
            </a:extLst>
          </p:cNvPr>
          <p:cNvSpPr>
            <a:spLocks noGrp="1"/>
          </p:cNvSpPr>
          <p:nvPr>
            <p:ph idx="1"/>
          </p:nvPr>
        </p:nvSpPr>
        <p:spPr/>
        <p:txBody>
          <a:bodyPr/>
          <a:lstStyle/>
          <a:p>
            <a:pPr marL="0" indent="0">
              <a:buNone/>
            </a:pPr>
            <a:r>
              <a:rPr lang="en-ID" dirty="0"/>
              <a:t>Given data of Singapore Airbnb which can be downloaded in this link</a:t>
            </a:r>
            <a:endParaRPr lang="en-ID" dirty="0">
              <a:hlinkClick r:id="" action="ppaction://noaction"/>
            </a:endParaRPr>
          </a:p>
          <a:p>
            <a:pPr marL="0" indent="0">
              <a:buNone/>
            </a:pPr>
            <a:r>
              <a:rPr lang="en-ID" dirty="0">
                <a:hlinkClick r:id="" action="ppaction://noaction"/>
              </a:rPr>
              <a:t>https://www.kaggle.com/jojoker/singapore-airbnb</a:t>
            </a:r>
            <a:endParaRPr lang="en-ID" dirty="0"/>
          </a:p>
          <a:p>
            <a:endParaRPr lang="en-ID" dirty="0"/>
          </a:p>
          <a:p>
            <a:pPr marL="457200" indent="-457200">
              <a:buFont typeface="+mj-lt"/>
              <a:buAutoNum type="arabicPeriod"/>
            </a:pPr>
            <a:r>
              <a:rPr lang="en-ID" dirty="0"/>
              <a:t>Discuss to find the correlation and covariance of the data (the variables used can be categorical vs categorical, categorical vs numeric, or numeric vs numeric variables)</a:t>
            </a:r>
          </a:p>
          <a:p>
            <a:pPr marL="457200" indent="-457200">
              <a:buFont typeface="+mj-lt"/>
              <a:buAutoNum type="arabicPeriod"/>
            </a:pPr>
            <a:r>
              <a:rPr lang="en-ID" dirty="0"/>
              <a:t>Normalized the data using Standardization or Range Scaling method. </a:t>
            </a:r>
          </a:p>
          <a:p>
            <a:pPr marL="457200" indent="-457200">
              <a:buFont typeface="+mj-lt"/>
              <a:buAutoNum type="arabicPeriod"/>
            </a:pPr>
            <a:r>
              <a:rPr lang="en-ID" dirty="0"/>
              <a:t>Do feature selection and extraction. </a:t>
            </a:r>
          </a:p>
          <a:p>
            <a:endParaRPr lang="en-ID" dirty="0"/>
          </a:p>
        </p:txBody>
      </p:sp>
    </p:spTree>
    <p:extLst>
      <p:ext uri="{BB962C8B-B14F-4D97-AF65-F5344CB8AC3E}">
        <p14:creationId xmlns:p14="http://schemas.microsoft.com/office/powerpoint/2010/main" val="4278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C885-0F02-45DA-BB84-9482CA3A05EC}"/>
              </a:ext>
            </a:extLst>
          </p:cNvPr>
          <p:cNvSpPr>
            <a:spLocks noGrp="1"/>
          </p:cNvSpPr>
          <p:nvPr>
            <p:ph type="title"/>
          </p:nvPr>
        </p:nvSpPr>
        <p:spPr/>
        <p:txBody>
          <a:bodyPr/>
          <a:lstStyle/>
          <a:p>
            <a:r>
              <a:rPr lang="en-ID" dirty="0"/>
              <a:t>End of Session 15 &amp; 16</a:t>
            </a:r>
          </a:p>
        </p:txBody>
      </p:sp>
    </p:spTree>
    <p:extLst>
      <p:ext uri="{BB962C8B-B14F-4D97-AF65-F5344CB8AC3E}">
        <p14:creationId xmlns:p14="http://schemas.microsoft.com/office/powerpoint/2010/main" val="758115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37EE-8A6E-4621-A205-E9020C133454}"/>
              </a:ext>
            </a:extLst>
          </p:cNvPr>
          <p:cNvSpPr>
            <a:spLocks noGrp="1"/>
          </p:cNvSpPr>
          <p:nvPr>
            <p:ph type="title"/>
          </p:nvPr>
        </p:nvSpPr>
        <p:spPr/>
        <p:txBody>
          <a:bodyPr/>
          <a:lstStyle/>
          <a:p>
            <a:r>
              <a:rPr lang="en-ID" dirty="0"/>
              <a:t>References</a:t>
            </a:r>
          </a:p>
        </p:txBody>
      </p:sp>
      <p:sp>
        <p:nvSpPr>
          <p:cNvPr id="3" name="Content Placeholder 2">
            <a:extLst>
              <a:ext uri="{FF2B5EF4-FFF2-40B4-BE49-F238E27FC236}">
                <a16:creationId xmlns:a16="http://schemas.microsoft.com/office/drawing/2014/main" id="{96D12DAB-E00D-4FF8-95A1-445A34F6F9FE}"/>
              </a:ext>
            </a:extLst>
          </p:cNvPr>
          <p:cNvSpPr>
            <a:spLocks noGrp="1"/>
          </p:cNvSpPr>
          <p:nvPr>
            <p:ph idx="1"/>
          </p:nvPr>
        </p:nvSpPr>
        <p:spPr/>
        <p:txBody>
          <a:bodyPr/>
          <a:lstStyle/>
          <a:p>
            <a:pPr lvl="0"/>
            <a:r>
              <a:rPr lang="en-ID" dirty="0"/>
              <a:t>Sandhya Samarasinghe. (2006). </a:t>
            </a:r>
            <a:r>
              <a:rPr lang="en-ID" i="1" dirty="0"/>
              <a:t>Neural Network for Applied Sciences and Engineering</a:t>
            </a:r>
            <a:r>
              <a:rPr lang="en-ID" dirty="0"/>
              <a:t>. Auerbach Publications. ISBN: 978-0-8493-3375-0. Chapter 6.</a:t>
            </a:r>
          </a:p>
          <a:p>
            <a:pPr lvl="0"/>
            <a:r>
              <a:rPr lang="en-ID" u="sng" dirty="0">
                <a:hlinkClick r:id="rId2"/>
              </a:rPr>
              <a:t>https://www.kaggle.com/jojoker/singapore-airbnb</a:t>
            </a:r>
            <a:endParaRPr lang="en-ID" dirty="0"/>
          </a:p>
          <a:p>
            <a:endParaRPr lang="en-ID" dirty="0"/>
          </a:p>
        </p:txBody>
      </p:sp>
    </p:spTree>
    <p:extLst>
      <p:ext uri="{BB962C8B-B14F-4D97-AF65-F5344CB8AC3E}">
        <p14:creationId xmlns:p14="http://schemas.microsoft.com/office/powerpoint/2010/main" val="282046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92614-4F13-48A0-AA5F-4E3DAD43F904}"/>
              </a:ext>
            </a:extLst>
          </p:cNvPr>
          <p:cNvSpPr>
            <a:spLocks noGrp="1"/>
          </p:cNvSpPr>
          <p:nvPr>
            <p:ph type="title"/>
          </p:nvPr>
        </p:nvSpPr>
        <p:spPr>
          <a:xfrm>
            <a:off x="1219200" y="1447800"/>
            <a:ext cx="7525618" cy="838200"/>
          </a:xfrm>
        </p:spPr>
        <p:txBody>
          <a:bodyPr>
            <a:normAutofit/>
          </a:bodyPr>
          <a:lstStyle/>
          <a:p>
            <a:r>
              <a:rPr lang="en-US" dirty="0"/>
              <a:t>Correlation between Variables</a:t>
            </a:r>
            <a:endParaRPr lang="en-ID" dirty="0"/>
          </a:p>
        </p:txBody>
      </p:sp>
      <p:sp>
        <p:nvSpPr>
          <p:cNvPr id="3" name="Content Placeholder 2">
            <a:extLst>
              <a:ext uri="{FF2B5EF4-FFF2-40B4-BE49-F238E27FC236}">
                <a16:creationId xmlns:a16="http://schemas.microsoft.com/office/drawing/2014/main" id="{BAFC1661-193F-49E9-8E70-334AC2DEA709}"/>
              </a:ext>
            </a:extLst>
          </p:cNvPr>
          <p:cNvSpPr>
            <a:spLocks noGrp="1"/>
          </p:cNvSpPr>
          <p:nvPr>
            <p:ph idx="1"/>
          </p:nvPr>
        </p:nvSpPr>
        <p:spPr>
          <a:xfrm>
            <a:off x="1219199" y="2286000"/>
            <a:ext cx="7529265" cy="4183423"/>
          </a:xfrm>
        </p:spPr>
        <p:txBody>
          <a:bodyPr/>
          <a:lstStyle/>
          <a:p>
            <a:r>
              <a:rPr lang="en-US" dirty="0"/>
              <a:t>The correlation coefficient </a:t>
            </a:r>
            <a:r>
              <a:rPr lang="en-US" i="1" dirty="0"/>
              <a:t>r</a:t>
            </a:r>
            <a:r>
              <a:rPr lang="en-US" dirty="0"/>
              <a:t> is a measure of the strength of relationship between two variables.</a:t>
            </a:r>
          </a:p>
          <a:p>
            <a:r>
              <a:rPr lang="en-US" dirty="0"/>
              <a:t>The higher the correlation coefficient, the stronger the relationship. The correlation coefficient for two variables x</a:t>
            </a:r>
            <a:r>
              <a:rPr lang="en-US" baseline="-25000" dirty="0"/>
              <a:t>1</a:t>
            </a:r>
            <a:r>
              <a:rPr lang="en-US" dirty="0"/>
              <a:t> and x</a:t>
            </a:r>
            <a:r>
              <a:rPr lang="en-US" baseline="-25000" dirty="0"/>
              <a:t>2</a:t>
            </a:r>
            <a:r>
              <a:rPr lang="en-US" dirty="0"/>
              <a:t> with mean x</a:t>
            </a:r>
            <a:r>
              <a:rPr lang="en-US" baseline="-25000" dirty="0"/>
              <a:t>1</a:t>
            </a:r>
            <a:r>
              <a:rPr lang="en-US" dirty="0"/>
              <a:t> and x</a:t>
            </a:r>
            <a:r>
              <a:rPr lang="en-US" baseline="-25000" dirty="0"/>
              <a:t>2</a:t>
            </a:r>
            <a:r>
              <a:rPr lang="en-US" dirty="0"/>
              <a:t> can be expressed as</a:t>
            </a:r>
            <a:endParaRPr lang="en-ID" dirty="0"/>
          </a:p>
        </p:txBody>
      </p:sp>
      <p:cxnSp>
        <p:nvCxnSpPr>
          <p:cNvPr id="5" name="Straight Connector 4">
            <a:extLst>
              <a:ext uri="{FF2B5EF4-FFF2-40B4-BE49-F238E27FC236}">
                <a16:creationId xmlns:a16="http://schemas.microsoft.com/office/drawing/2014/main" id="{663FC467-0282-43E1-8437-52C4B7DB7AE6}"/>
              </a:ext>
            </a:extLst>
          </p:cNvPr>
          <p:cNvCxnSpPr/>
          <p:nvPr/>
        </p:nvCxnSpPr>
        <p:spPr>
          <a:xfrm>
            <a:off x="3657600" y="3657600"/>
            <a:ext cx="1524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0C2F1B51-A6BA-43F7-920F-F08974022013}"/>
              </a:ext>
            </a:extLst>
          </p:cNvPr>
          <p:cNvCxnSpPr>
            <a:cxnSpLocks/>
          </p:cNvCxnSpPr>
          <p:nvPr/>
        </p:nvCxnSpPr>
        <p:spPr>
          <a:xfrm>
            <a:off x="4419600" y="3657600"/>
            <a:ext cx="152400" cy="0"/>
          </a:xfrm>
          <a:prstGeom prst="line">
            <a:avLst/>
          </a:prstGeom>
          <a:ln w="28575"/>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50E7159C-6255-4789-A7DD-C3E2AE641F9C}"/>
              </a:ext>
            </a:extLst>
          </p:cNvPr>
          <p:cNvPicPr>
            <a:picLocks noChangeAspect="1"/>
          </p:cNvPicPr>
          <p:nvPr/>
        </p:nvPicPr>
        <p:blipFill>
          <a:blip r:embed="rId2"/>
          <a:stretch>
            <a:fillRect/>
          </a:stretch>
        </p:blipFill>
        <p:spPr>
          <a:xfrm>
            <a:off x="2743200" y="4267200"/>
            <a:ext cx="4191000" cy="1781940"/>
          </a:xfrm>
          <a:prstGeom prst="rect">
            <a:avLst/>
          </a:prstGeom>
        </p:spPr>
      </p:pic>
    </p:spTree>
    <p:extLst>
      <p:ext uri="{BB962C8B-B14F-4D97-AF65-F5344CB8AC3E}">
        <p14:creationId xmlns:p14="http://schemas.microsoft.com/office/powerpoint/2010/main" val="283264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28AB-E61B-4FD3-952B-769AFEA0602E}"/>
              </a:ext>
            </a:extLst>
          </p:cNvPr>
          <p:cNvSpPr>
            <a:spLocks noGrp="1"/>
          </p:cNvSpPr>
          <p:nvPr>
            <p:ph type="title"/>
          </p:nvPr>
        </p:nvSpPr>
        <p:spPr/>
        <p:txBody>
          <a:bodyPr/>
          <a:lstStyle/>
          <a:p>
            <a:r>
              <a:rPr lang="en-US" dirty="0"/>
              <a:t>Thermal Conductivity Dataset (Example)</a:t>
            </a:r>
            <a:endParaRPr lang="en-ID" dirty="0"/>
          </a:p>
        </p:txBody>
      </p:sp>
      <p:sp>
        <p:nvSpPr>
          <p:cNvPr id="3" name="Content Placeholder 2">
            <a:extLst>
              <a:ext uri="{FF2B5EF4-FFF2-40B4-BE49-F238E27FC236}">
                <a16:creationId xmlns:a16="http://schemas.microsoft.com/office/drawing/2014/main" id="{9774CE2C-A85F-4421-AFFC-DCEEF6B91396}"/>
              </a:ext>
            </a:extLst>
          </p:cNvPr>
          <p:cNvSpPr>
            <a:spLocks noGrp="1"/>
          </p:cNvSpPr>
          <p:nvPr>
            <p:ph idx="1"/>
          </p:nvPr>
        </p:nvSpPr>
        <p:spPr/>
        <p:txBody>
          <a:bodyPr/>
          <a:lstStyle/>
          <a:p>
            <a:r>
              <a:rPr lang="en-ID" dirty="0"/>
              <a:t>Given </a:t>
            </a:r>
            <a:r>
              <a:rPr lang="en-US" dirty="0"/>
              <a:t>Sample of Five Records from the Dataset for Thermal Conductivity and Related Variables (Table 1)</a:t>
            </a:r>
            <a:endParaRPr lang="en-ID" dirty="0"/>
          </a:p>
        </p:txBody>
      </p:sp>
      <p:graphicFrame>
        <p:nvGraphicFramePr>
          <p:cNvPr id="4" name="Table 3">
            <a:extLst>
              <a:ext uri="{FF2B5EF4-FFF2-40B4-BE49-F238E27FC236}">
                <a16:creationId xmlns:a16="http://schemas.microsoft.com/office/drawing/2014/main" id="{AA372A9C-CE77-4306-BBD9-684B080A9991}"/>
              </a:ext>
            </a:extLst>
          </p:cNvPr>
          <p:cNvGraphicFramePr>
            <a:graphicFrameLocks noGrp="1"/>
          </p:cNvGraphicFramePr>
          <p:nvPr>
            <p:extLst>
              <p:ext uri="{D42A27DB-BD31-4B8C-83A1-F6EECF244321}">
                <p14:modId xmlns:p14="http://schemas.microsoft.com/office/powerpoint/2010/main" val="610956128"/>
              </p:ext>
            </p:extLst>
          </p:nvPr>
        </p:nvGraphicFramePr>
        <p:xfrm>
          <a:off x="1447800" y="2895600"/>
          <a:ext cx="7086600" cy="3032760"/>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724297972"/>
                    </a:ext>
                  </a:extLst>
                </a:gridCol>
                <a:gridCol w="1417320">
                  <a:extLst>
                    <a:ext uri="{9D8B030D-6E8A-4147-A177-3AD203B41FA5}">
                      <a16:colId xmlns:a16="http://schemas.microsoft.com/office/drawing/2014/main" val="3865727835"/>
                    </a:ext>
                  </a:extLst>
                </a:gridCol>
                <a:gridCol w="1417320">
                  <a:extLst>
                    <a:ext uri="{9D8B030D-6E8A-4147-A177-3AD203B41FA5}">
                      <a16:colId xmlns:a16="http://schemas.microsoft.com/office/drawing/2014/main" val="3435711231"/>
                    </a:ext>
                  </a:extLst>
                </a:gridCol>
                <a:gridCol w="1417320">
                  <a:extLst>
                    <a:ext uri="{9D8B030D-6E8A-4147-A177-3AD203B41FA5}">
                      <a16:colId xmlns:a16="http://schemas.microsoft.com/office/drawing/2014/main" val="385543636"/>
                    </a:ext>
                  </a:extLst>
                </a:gridCol>
                <a:gridCol w="1417320">
                  <a:extLst>
                    <a:ext uri="{9D8B030D-6E8A-4147-A177-3AD203B41FA5}">
                      <a16:colId xmlns:a16="http://schemas.microsoft.com/office/drawing/2014/main" val="3001282589"/>
                    </a:ext>
                  </a:extLst>
                </a:gridCol>
              </a:tblGrid>
              <a:tr h="243840">
                <a:tc>
                  <a:txBody>
                    <a:bodyPr/>
                    <a:lstStyle/>
                    <a:p>
                      <a:r>
                        <a:rPr lang="en-ID" dirty="0"/>
                        <a:t>Species</a:t>
                      </a:r>
                    </a:p>
                  </a:txBody>
                  <a:tcPr/>
                </a:tc>
                <a:tc>
                  <a:txBody>
                    <a:bodyPr/>
                    <a:lstStyle/>
                    <a:p>
                      <a:r>
                        <a:rPr lang="en-ID" dirty="0"/>
                        <a:t>Temp. (</a:t>
                      </a:r>
                      <a:r>
                        <a:rPr lang="en-ID" dirty="0" err="1"/>
                        <a:t>Celcius</a:t>
                      </a:r>
                      <a:r>
                        <a:rPr lang="en-ID" dirty="0"/>
                        <a:t>)</a:t>
                      </a:r>
                    </a:p>
                  </a:txBody>
                  <a:tcPr/>
                </a:tc>
                <a:tc>
                  <a:txBody>
                    <a:bodyPr/>
                    <a:lstStyle/>
                    <a:p>
                      <a:r>
                        <a:rPr lang="en-ID" dirty="0"/>
                        <a:t>Moisture (percent)</a:t>
                      </a:r>
                    </a:p>
                  </a:txBody>
                  <a:tcPr/>
                </a:tc>
                <a:tc>
                  <a:txBody>
                    <a:bodyPr/>
                    <a:lstStyle/>
                    <a:p>
                      <a:r>
                        <a:rPr lang="en-ID" dirty="0"/>
                        <a:t>Density (kg/m</a:t>
                      </a:r>
                      <a:r>
                        <a:rPr lang="en-ID" baseline="30000" dirty="0"/>
                        <a:t>3</a:t>
                      </a:r>
                      <a:r>
                        <a:rPr lang="en-ID" dirty="0"/>
                        <a:t> )</a:t>
                      </a:r>
                    </a:p>
                  </a:txBody>
                  <a:tcPr/>
                </a:tc>
                <a:tc>
                  <a:txBody>
                    <a:bodyPr/>
                    <a:lstStyle/>
                    <a:p>
                      <a:r>
                        <a:rPr lang="en-ID" dirty="0"/>
                        <a:t>Conductivity (W/m K)</a:t>
                      </a:r>
                    </a:p>
                  </a:txBody>
                  <a:tcPr/>
                </a:tc>
                <a:extLst>
                  <a:ext uri="{0D108BD9-81ED-4DB2-BD59-A6C34878D82A}">
                    <a16:rowId xmlns:a16="http://schemas.microsoft.com/office/drawing/2014/main" val="562680998"/>
                  </a:ext>
                </a:extLst>
              </a:tr>
              <a:tr h="370840">
                <a:tc>
                  <a:txBody>
                    <a:bodyPr/>
                    <a:lstStyle/>
                    <a:p>
                      <a:r>
                        <a:rPr lang="en-ID" dirty="0"/>
                        <a:t>Ash white</a:t>
                      </a:r>
                    </a:p>
                  </a:txBody>
                  <a:tcPr/>
                </a:tc>
                <a:tc>
                  <a:txBody>
                    <a:bodyPr/>
                    <a:lstStyle/>
                    <a:p>
                      <a:r>
                        <a:rPr lang="en-ID" dirty="0"/>
                        <a:t>29</a:t>
                      </a:r>
                    </a:p>
                  </a:txBody>
                  <a:tcPr/>
                </a:tc>
                <a:tc>
                  <a:txBody>
                    <a:bodyPr/>
                    <a:lstStyle/>
                    <a:p>
                      <a:r>
                        <a:rPr lang="en-ID" dirty="0"/>
                        <a:t>15.6</a:t>
                      </a:r>
                    </a:p>
                  </a:txBody>
                  <a:tcPr/>
                </a:tc>
                <a:tc>
                  <a:txBody>
                    <a:bodyPr/>
                    <a:lstStyle/>
                    <a:p>
                      <a:r>
                        <a:rPr lang="en-ID" dirty="0"/>
                        <a:t>647</a:t>
                      </a:r>
                    </a:p>
                  </a:txBody>
                  <a:tcPr/>
                </a:tc>
                <a:tc>
                  <a:txBody>
                    <a:bodyPr/>
                    <a:lstStyle/>
                    <a:p>
                      <a:r>
                        <a:rPr lang="en-ID" dirty="0"/>
                        <a:t>0.1742</a:t>
                      </a:r>
                    </a:p>
                  </a:txBody>
                  <a:tcPr/>
                </a:tc>
                <a:extLst>
                  <a:ext uri="{0D108BD9-81ED-4DB2-BD59-A6C34878D82A}">
                    <a16:rowId xmlns:a16="http://schemas.microsoft.com/office/drawing/2014/main" val="2447700049"/>
                  </a:ext>
                </a:extLst>
              </a:tr>
              <a:tr h="370840">
                <a:tc>
                  <a:txBody>
                    <a:bodyPr/>
                    <a:lstStyle/>
                    <a:p>
                      <a:r>
                        <a:rPr lang="en-ID" dirty="0"/>
                        <a:t>Red oak</a:t>
                      </a:r>
                    </a:p>
                  </a:txBody>
                  <a:tcPr/>
                </a:tc>
                <a:tc>
                  <a:txBody>
                    <a:bodyPr/>
                    <a:lstStyle/>
                    <a:p>
                      <a:r>
                        <a:rPr lang="en-ID" dirty="0"/>
                        <a:t>29</a:t>
                      </a:r>
                    </a:p>
                  </a:txBody>
                  <a:tcPr/>
                </a:tc>
                <a:tc>
                  <a:txBody>
                    <a:bodyPr/>
                    <a:lstStyle/>
                    <a:p>
                      <a:r>
                        <a:rPr lang="en-ID" dirty="0"/>
                        <a:t>12.4</a:t>
                      </a:r>
                    </a:p>
                  </a:txBody>
                  <a:tcPr/>
                </a:tc>
                <a:tc>
                  <a:txBody>
                    <a:bodyPr/>
                    <a:lstStyle/>
                    <a:p>
                      <a:r>
                        <a:rPr lang="en-ID" dirty="0"/>
                        <a:t>697</a:t>
                      </a:r>
                    </a:p>
                  </a:txBody>
                  <a:tcPr/>
                </a:tc>
                <a:tc>
                  <a:txBody>
                    <a:bodyPr/>
                    <a:lstStyle/>
                    <a:p>
                      <a:r>
                        <a:rPr lang="en-ID" dirty="0"/>
                        <a:t>0.1944</a:t>
                      </a:r>
                    </a:p>
                  </a:txBody>
                  <a:tcPr/>
                </a:tc>
                <a:extLst>
                  <a:ext uri="{0D108BD9-81ED-4DB2-BD59-A6C34878D82A}">
                    <a16:rowId xmlns:a16="http://schemas.microsoft.com/office/drawing/2014/main" val="294107694"/>
                  </a:ext>
                </a:extLst>
              </a:tr>
              <a:tr h="370840">
                <a:tc>
                  <a:txBody>
                    <a:bodyPr/>
                    <a:lstStyle/>
                    <a:p>
                      <a:r>
                        <a:rPr lang="en-ID" dirty="0"/>
                        <a:t>Japanese cedar</a:t>
                      </a:r>
                    </a:p>
                  </a:txBody>
                  <a:tcPr/>
                </a:tc>
                <a:tc>
                  <a:txBody>
                    <a:bodyPr/>
                    <a:lstStyle/>
                    <a:p>
                      <a:r>
                        <a:rPr lang="en-ID" dirty="0"/>
                        <a:t>20</a:t>
                      </a:r>
                    </a:p>
                  </a:txBody>
                  <a:tcPr/>
                </a:tc>
                <a:tc>
                  <a:txBody>
                    <a:bodyPr/>
                    <a:lstStyle/>
                    <a:p>
                      <a:r>
                        <a:rPr lang="en-ID" dirty="0"/>
                        <a:t>0</a:t>
                      </a:r>
                    </a:p>
                  </a:txBody>
                  <a:tcPr/>
                </a:tc>
                <a:tc>
                  <a:txBody>
                    <a:bodyPr/>
                    <a:lstStyle/>
                    <a:p>
                      <a:r>
                        <a:rPr lang="en-ID" dirty="0"/>
                        <a:t>294</a:t>
                      </a:r>
                    </a:p>
                  </a:txBody>
                  <a:tcPr/>
                </a:tc>
                <a:tc>
                  <a:txBody>
                    <a:bodyPr/>
                    <a:lstStyle/>
                    <a:p>
                      <a:r>
                        <a:rPr lang="en-ID" dirty="0"/>
                        <a:t>0.0778</a:t>
                      </a:r>
                    </a:p>
                  </a:txBody>
                  <a:tcPr/>
                </a:tc>
                <a:extLst>
                  <a:ext uri="{0D108BD9-81ED-4DB2-BD59-A6C34878D82A}">
                    <a16:rowId xmlns:a16="http://schemas.microsoft.com/office/drawing/2014/main" val="19078150"/>
                  </a:ext>
                </a:extLst>
              </a:tr>
              <a:tr h="370840">
                <a:tc>
                  <a:txBody>
                    <a:bodyPr/>
                    <a:lstStyle/>
                    <a:p>
                      <a:r>
                        <a:rPr lang="en-ID" dirty="0"/>
                        <a:t>Japanese beech</a:t>
                      </a:r>
                    </a:p>
                  </a:txBody>
                  <a:tcPr/>
                </a:tc>
                <a:tc>
                  <a:txBody>
                    <a:bodyPr/>
                    <a:lstStyle/>
                    <a:p>
                      <a:r>
                        <a:rPr lang="en-ID" dirty="0"/>
                        <a:t>25</a:t>
                      </a:r>
                    </a:p>
                  </a:txBody>
                  <a:tcPr/>
                </a:tc>
                <a:tc>
                  <a:txBody>
                    <a:bodyPr/>
                    <a:lstStyle/>
                    <a:p>
                      <a:r>
                        <a:rPr lang="en-ID" dirty="0"/>
                        <a:t>50</a:t>
                      </a:r>
                    </a:p>
                  </a:txBody>
                  <a:tcPr/>
                </a:tc>
                <a:tc>
                  <a:txBody>
                    <a:bodyPr/>
                    <a:lstStyle/>
                    <a:p>
                      <a:r>
                        <a:rPr lang="en-ID" dirty="0"/>
                        <a:t>800</a:t>
                      </a:r>
                    </a:p>
                  </a:txBody>
                  <a:tcPr/>
                </a:tc>
                <a:tc>
                  <a:txBody>
                    <a:bodyPr/>
                    <a:lstStyle/>
                    <a:p>
                      <a:r>
                        <a:rPr lang="en-ID" dirty="0"/>
                        <a:t>0.2132</a:t>
                      </a:r>
                    </a:p>
                  </a:txBody>
                  <a:tcPr/>
                </a:tc>
                <a:extLst>
                  <a:ext uri="{0D108BD9-81ED-4DB2-BD59-A6C34878D82A}">
                    <a16:rowId xmlns:a16="http://schemas.microsoft.com/office/drawing/2014/main" val="463062243"/>
                  </a:ext>
                </a:extLst>
              </a:tr>
              <a:tr h="370840">
                <a:tc>
                  <a:txBody>
                    <a:bodyPr/>
                    <a:lstStyle/>
                    <a:p>
                      <a:r>
                        <a:rPr lang="en-ID" dirty="0"/>
                        <a:t>Silver birch</a:t>
                      </a:r>
                    </a:p>
                  </a:txBody>
                  <a:tcPr/>
                </a:tc>
                <a:tc>
                  <a:txBody>
                    <a:bodyPr/>
                    <a:lstStyle/>
                    <a:p>
                      <a:r>
                        <a:rPr lang="en-ID" dirty="0"/>
                        <a:t>100</a:t>
                      </a:r>
                    </a:p>
                  </a:txBody>
                  <a:tcPr/>
                </a:tc>
                <a:tc>
                  <a:txBody>
                    <a:bodyPr/>
                    <a:lstStyle/>
                    <a:p>
                      <a:r>
                        <a:rPr lang="en-ID" dirty="0"/>
                        <a:t>0</a:t>
                      </a:r>
                    </a:p>
                  </a:txBody>
                  <a:tcPr/>
                </a:tc>
                <a:tc>
                  <a:txBody>
                    <a:bodyPr/>
                    <a:lstStyle/>
                    <a:p>
                      <a:r>
                        <a:rPr lang="en-ID" dirty="0"/>
                        <a:t>680</a:t>
                      </a:r>
                    </a:p>
                  </a:txBody>
                  <a:tcPr/>
                </a:tc>
                <a:tc>
                  <a:txBody>
                    <a:bodyPr/>
                    <a:lstStyle/>
                    <a:p>
                      <a:r>
                        <a:rPr lang="en-ID" dirty="0"/>
                        <a:t>0.25</a:t>
                      </a:r>
                    </a:p>
                  </a:txBody>
                  <a:tcPr/>
                </a:tc>
                <a:extLst>
                  <a:ext uri="{0D108BD9-81ED-4DB2-BD59-A6C34878D82A}">
                    <a16:rowId xmlns:a16="http://schemas.microsoft.com/office/drawing/2014/main" val="57687550"/>
                  </a:ext>
                </a:extLst>
              </a:tr>
            </a:tbl>
          </a:graphicData>
        </a:graphic>
      </p:graphicFrame>
    </p:spTree>
    <p:extLst>
      <p:ext uri="{BB962C8B-B14F-4D97-AF65-F5344CB8AC3E}">
        <p14:creationId xmlns:p14="http://schemas.microsoft.com/office/powerpoint/2010/main" val="279345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1062-C1B5-4532-827F-9297644C6DE5}"/>
              </a:ext>
            </a:extLst>
          </p:cNvPr>
          <p:cNvSpPr>
            <a:spLocks noGrp="1"/>
          </p:cNvSpPr>
          <p:nvPr>
            <p:ph type="title"/>
          </p:nvPr>
        </p:nvSpPr>
        <p:spPr/>
        <p:txBody>
          <a:bodyPr/>
          <a:lstStyle/>
          <a:p>
            <a:r>
              <a:rPr lang="en-ID" dirty="0"/>
              <a:t>Correlations </a:t>
            </a:r>
            <a:r>
              <a:rPr lang="en-US" dirty="0"/>
              <a:t>between Variables (2)</a:t>
            </a:r>
            <a:endParaRPr lang="en-ID" dirty="0"/>
          </a:p>
        </p:txBody>
      </p:sp>
      <p:sp>
        <p:nvSpPr>
          <p:cNvPr id="3" name="Content Placeholder 2">
            <a:extLst>
              <a:ext uri="{FF2B5EF4-FFF2-40B4-BE49-F238E27FC236}">
                <a16:creationId xmlns:a16="http://schemas.microsoft.com/office/drawing/2014/main" id="{6DA76E0B-10E8-4F1D-83BC-03465FE1A7F0}"/>
              </a:ext>
            </a:extLst>
          </p:cNvPr>
          <p:cNvSpPr>
            <a:spLocks noGrp="1"/>
          </p:cNvSpPr>
          <p:nvPr>
            <p:ph idx="1"/>
          </p:nvPr>
        </p:nvSpPr>
        <p:spPr/>
        <p:txBody>
          <a:bodyPr/>
          <a:lstStyle/>
          <a:p>
            <a:r>
              <a:rPr lang="en-US" dirty="0"/>
              <a:t>The linear correlation coefficients for the variables in the thermal conductivity dataset are illustrated in the bar chart in Figure below, which shows that conductivity is highly correlated with density (0.775), is reasonably highly related to moisture content (0.647), and has little correlation to temperature (0.172).</a:t>
            </a:r>
            <a:endParaRPr lang="en-ID" dirty="0"/>
          </a:p>
        </p:txBody>
      </p:sp>
      <p:pic>
        <p:nvPicPr>
          <p:cNvPr id="4" name="Picture 3">
            <a:extLst>
              <a:ext uri="{FF2B5EF4-FFF2-40B4-BE49-F238E27FC236}">
                <a16:creationId xmlns:a16="http://schemas.microsoft.com/office/drawing/2014/main" id="{5EBD886F-6C26-4D1F-BED6-848BF61A620A}"/>
              </a:ext>
            </a:extLst>
          </p:cNvPr>
          <p:cNvPicPr>
            <a:picLocks noChangeAspect="1"/>
          </p:cNvPicPr>
          <p:nvPr/>
        </p:nvPicPr>
        <p:blipFill>
          <a:blip r:embed="rId2"/>
          <a:stretch>
            <a:fillRect/>
          </a:stretch>
        </p:blipFill>
        <p:spPr>
          <a:xfrm>
            <a:off x="2286859" y="3947311"/>
            <a:ext cx="5605463" cy="2522112"/>
          </a:xfrm>
          <a:prstGeom prst="rect">
            <a:avLst/>
          </a:prstGeom>
        </p:spPr>
      </p:pic>
    </p:spTree>
    <p:extLst>
      <p:ext uri="{BB962C8B-B14F-4D97-AF65-F5344CB8AC3E}">
        <p14:creationId xmlns:p14="http://schemas.microsoft.com/office/powerpoint/2010/main" val="3767575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7E2B-B6F0-4C9E-9D33-19A68571880D}"/>
              </a:ext>
            </a:extLst>
          </p:cNvPr>
          <p:cNvSpPr>
            <a:spLocks noGrp="1"/>
          </p:cNvSpPr>
          <p:nvPr>
            <p:ph type="title"/>
          </p:nvPr>
        </p:nvSpPr>
        <p:spPr/>
        <p:txBody>
          <a:bodyPr/>
          <a:lstStyle/>
          <a:p>
            <a:r>
              <a:rPr lang="en-ID" dirty="0"/>
              <a:t>Correlations </a:t>
            </a:r>
            <a:r>
              <a:rPr lang="en-US" dirty="0"/>
              <a:t>between Variables (3)</a:t>
            </a:r>
            <a:endParaRPr lang="en-ID" dirty="0"/>
          </a:p>
        </p:txBody>
      </p:sp>
      <p:sp>
        <p:nvSpPr>
          <p:cNvPr id="3" name="Content Placeholder 2">
            <a:extLst>
              <a:ext uri="{FF2B5EF4-FFF2-40B4-BE49-F238E27FC236}">
                <a16:creationId xmlns:a16="http://schemas.microsoft.com/office/drawing/2014/main" id="{5B44BD4C-3DE7-41D0-B073-FB3A2B39ACBF}"/>
              </a:ext>
            </a:extLst>
          </p:cNvPr>
          <p:cNvSpPr>
            <a:spLocks noGrp="1"/>
          </p:cNvSpPr>
          <p:nvPr>
            <p:ph idx="1"/>
          </p:nvPr>
        </p:nvSpPr>
        <p:spPr/>
        <p:txBody>
          <a:bodyPr/>
          <a:lstStyle/>
          <a:p>
            <a:r>
              <a:rPr lang="en-US" dirty="0"/>
              <a:t>The correlation matrix depicting correlation between all four variables is presented in this table:</a:t>
            </a:r>
            <a:endParaRPr lang="en-ID" dirty="0"/>
          </a:p>
        </p:txBody>
      </p:sp>
      <p:graphicFrame>
        <p:nvGraphicFramePr>
          <p:cNvPr id="4" name="Table 3">
            <a:extLst>
              <a:ext uri="{FF2B5EF4-FFF2-40B4-BE49-F238E27FC236}">
                <a16:creationId xmlns:a16="http://schemas.microsoft.com/office/drawing/2014/main" id="{F170339B-C214-4425-90C9-40B23E9447A3}"/>
              </a:ext>
            </a:extLst>
          </p:cNvPr>
          <p:cNvGraphicFramePr>
            <a:graphicFrameLocks noGrp="1"/>
          </p:cNvGraphicFramePr>
          <p:nvPr>
            <p:extLst>
              <p:ext uri="{D42A27DB-BD31-4B8C-83A1-F6EECF244321}">
                <p14:modId xmlns:p14="http://schemas.microsoft.com/office/powerpoint/2010/main" val="2898342850"/>
              </p:ext>
            </p:extLst>
          </p:nvPr>
        </p:nvGraphicFramePr>
        <p:xfrm>
          <a:off x="1793824" y="2971800"/>
          <a:ext cx="6096000" cy="1854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168705767"/>
                    </a:ext>
                  </a:extLst>
                </a:gridCol>
                <a:gridCol w="1219200">
                  <a:extLst>
                    <a:ext uri="{9D8B030D-6E8A-4147-A177-3AD203B41FA5}">
                      <a16:colId xmlns:a16="http://schemas.microsoft.com/office/drawing/2014/main" val="1127892975"/>
                    </a:ext>
                  </a:extLst>
                </a:gridCol>
                <a:gridCol w="1219200">
                  <a:extLst>
                    <a:ext uri="{9D8B030D-6E8A-4147-A177-3AD203B41FA5}">
                      <a16:colId xmlns:a16="http://schemas.microsoft.com/office/drawing/2014/main" val="3247721856"/>
                    </a:ext>
                  </a:extLst>
                </a:gridCol>
                <a:gridCol w="1219200">
                  <a:extLst>
                    <a:ext uri="{9D8B030D-6E8A-4147-A177-3AD203B41FA5}">
                      <a16:colId xmlns:a16="http://schemas.microsoft.com/office/drawing/2014/main" val="1140392550"/>
                    </a:ext>
                  </a:extLst>
                </a:gridCol>
                <a:gridCol w="1219200">
                  <a:extLst>
                    <a:ext uri="{9D8B030D-6E8A-4147-A177-3AD203B41FA5}">
                      <a16:colId xmlns:a16="http://schemas.microsoft.com/office/drawing/2014/main" val="3444557818"/>
                    </a:ext>
                  </a:extLst>
                </a:gridCol>
              </a:tblGrid>
              <a:tr h="370840">
                <a:tc>
                  <a:txBody>
                    <a:bodyPr/>
                    <a:lstStyle/>
                    <a:p>
                      <a:endParaRPr lang="en-ID" dirty="0"/>
                    </a:p>
                  </a:txBody>
                  <a:tcPr/>
                </a:tc>
                <a:tc>
                  <a:txBody>
                    <a:bodyPr/>
                    <a:lstStyle/>
                    <a:p>
                      <a:r>
                        <a:rPr lang="en-ID" i="1" dirty="0"/>
                        <a:t>T</a:t>
                      </a:r>
                    </a:p>
                  </a:txBody>
                  <a:tcPr/>
                </a:tc>
                <a:tc>
                  <a:txBody>
                    <a:bodyPr/>
                    <a:lstStyle/>
                    <a:p>
                      <a:r>
                        <a:rPr lang="en-ID" i="1" dirty="0"/>
                        <a:t>M</a:t>
                      </a:r>
                    </a:p>
                  </a:txBody>
                  <a:tcPr/>
                </a:tc>
                <a:tc>
                  <a:txBody>
                    <a:bodyPr/>
                    <a:lstStyle/>
                    <a:p>
                      <a:r>
                        <a:rPr lang="en-ID" i="1" dirty="0"/>
                        <a:t>Dens</a:t>
                      </a:r>
                    </a:p>
                  </a:txBody>
                  <a:tcPr/>
                </a:tc>
                <a:tc>
                  <a:txBody>
                    <a:bodyPr/>
                    <a:lstStyle/>
                    <a:p>
                      <a:r>
                        <a:rPr lang="en-ID" i="1" dirty="0"/>
                        <a:t>K</a:t>
                      </a:r>
                    </a:p>
                  </a:txBody>
                  <a:tcPr/>
                </a:tc>
                <a:extLst>
                  <a:ext uri="{0D108BD9-81ED-4DB2-BD59-A6C34878D82A}">
                    <a16:rowId xmlns:a16="http://schemas.microsoft.com/office/drawing/2014/main" val="547154338"/>
                  </a:ext>
                </a:extLst>
              </a:tr>
              <a:tr h="370840">
                <a:tc>
                  <a:txBody>
                    <a:bodyPr/>
                    <a:lstStyle/>
                    <a:p>
                      <a:r>
                        <a:rPr lang="en-ID" i="1" dirty="0"/>
                        <a:t>T</a:t>
                      </a:r>
                    </a:p>
                  </a:txBody>
                  <a:tcPr/>
                </a:tc>
                <a:tc>
                  <a:txBody>
                    <a:bodyPr/>
                    <a:lstStyle/>
                    <a:p>
                      <a:r>
                        <a:rPr lang="en-ID" dirty="0"/>
                        <a:t>1.0</a:t>
                      </a:r>
                    </a:p>
                  </a:txBody>
                  <a:tcPr/>
                </a:tc>
                <a:tc>
                  <a:txBody>
                    <a:bodyPr/>
                    <a:lstStyle/>
                    <a:p>
                      <a:r>
                        <a:rPr lang="en-ID" dirty="0"/>
                        <a:t>-0.221</a:t>
                      </a:r>
                    </a:p>
                  </a:txBody>
                  <a:tcPr/>
                </a:tc>
                <a:tc>
                  <a:txBody>
                    <a:bodyPr/>
                    <a:lstStyle/>
                    <a:p>
                      <a:r>
                        <a:rPr lang="en-ID" dirty="0"/>
                        <a:t>-0.077</a:t>
                      </a:r>
                    </a:p>
                  </a:txBody>
                  <a:tcPr/>
                </a:tc>
                <a:tc>
                  <a:txBody>
                    <a:bodyPr/>
                    <a:lstStyle/>
                    <a:p>
                      <a:r>
                        <a:rPr lang="en-ID" dirty="0"/>
                        <a:t>0.172</a:t>
                      </a:r>
                    </a:p>
                  </a:txBody>
                  <a:tcPr/>
                </a:tc>
                <a:extLst>
                  <a:ext uri="{0D108BD9-81ED-4DB2-BD59-A6C34878D82A}">
                    <a16:rowId xmlns:a16="http://schemas.microsoft.com/office/drawing/2014/main" val="3139098931"/>
                  </a:ext>
                </a:extLst>
              </a:tr>
              <a:tr h="370840">
                <a:tc>
                  <a:txBody>
                    <a:bodyPr/>
                    <a:lstStyle/>
                    <a:p>
                      <a:r>
                        <a:rPr lang="en-ID" i="1" dirty="0"/>
                        <a:t>M</a:t>
                      </a:r>
                    </a:p>
                  </a:txBody>
                  <a:tcPr/>
                </a:tc>
                <a:tc>
                  <a:txBody>
                    <a:bodyPr/>
                    <a:lstStyle/>
                    <a:p>
                      <a:r>
                        <a:rPr lang="en-ID" dirty="0"/>
                        <a:t>-0.221</a:t>
                      </a:r>
                    </a:p>
                  </a:txBody>
                  <a:tcPr/>
                </a:tc>
                <a:tc>
                  <a:txBody>
                    <a:bodyPr/>
                    <a:lstStyle/>
                    <a:p>
                      <a:r>
                        <a:rPr lang="en-ID" dirty="0"/>
                        <a:t>1.0</a:t>
                      </a:r>
                    </a:p>
                  </a:txBody>
                  <a:tcPr/>
                </a:tc>
                <a:tc>
                  <a:txBody>
                    <a:bodyPr/>
                    <a:lstStyle/>
                    <a:p>
                      <a:r>
                        <a:rPr lang="en-ID" dirty="0"/>
                        <a:t>0.583</a:t>
                      </a:r>
                    </a:p>
                  </a:txBody>
                  <a:tcPr/>
                </a:tc>
                <a:tc>
                  <a:txBody>
                    <a:bodyPr/>
                    <a:lstStyle/>
                    <a:p>
                      <a:r>
                        <a:rPr lang="en-ID" dirty="0"/>
                        <a:t>0.647</a:t>
                      </a:r>
                    </a:p>
                  </a:txBody>
                  <a:tcPr/>
                </a:tc>
                <a:extLst>
                  <a:ext uri="{0D108BD9-81ED-4DB2-BD59-A6C34878D82A}">
                    <a16:rowId xmlns:a16="http://schemas.microsoft.com/office/drawing/2014/main" val="427167711"/>
                  </a:ext>
                </a:extLst>
              </a:tr>
              <a:tr h="370840">
                <a:tc>
                  <a:txBody>
                    <a:bodyPr/>
                    <a:lstStyle/>
                    <a:p>
                      <a:r>
                        <a:rPr lang="en-ID" i="1" dirty="0"/>
                        <a:t>Dens</a:t>
                      </a:r>
                    </a:p>
                  </a:txBody>
                  <a:tcPr/>
                </a:tc>
                <a:tc>
                  <a:txBody>
                    <a:bodyPr/>
                    <a:lstStyle/>
                    <a:p>
                      <a:r>
                        <a:rPr lang="en-ID" dirty="0"/>
                        <a:t>-0.077</a:t>
                      </a:r>
                    </a:p>
                  </a:txBody>
                  <a:tcPr/>
                </a:tc>
                <a:tc>
                  <a:txBody>
                    <a:bodyPr/>
                    <a:lstStyle/>
                    <a:p>
                      <a:r>
                        <a:rPr lang="en-ID" dirty="0"/>
                        <a:t>0.583</a:t>
                      </a:r>
                    </a:p>
                  </a:txBody>
                  <a:tcPr/>
                </a:tc>
                <a:tc>
                  <a:txBody>
                    <a:bodyPr/>
                    <a:lstStyle/>
                    <a:p>
                      <a:r>
                        <a:rPr lang="en-ID" dirty="0"/>
                        <a:t>1.0</a:t>
                      </a:r>
                    </a:p>
                  </a:txBody>
                  <a:tcPr/>
                </a:tc>
                <a:tc>
                  <a:txBody>
                    <a:bodyPr/>
                    <a:lstStyle/>
                    <a:p>
                      <a:r>
                        <a:rPr lang="en-ID" dirty="0"/>
                        <a:t>0.775</a:t>
                      </a:r>
                    </a:p>
                  </a:txBody>
                  <a:tcPr/>
                </a:tc>
                <a:extLst>
                  <a:ext uri="{0D108BD9-81ED-4DB2-BD59-A6C34878D82A}">
                    <a16:rowId xmlns:a16="http://schemas.microsoft.com/office/drawing/2014/main" val="1092216226"/>
                  </a:ext>
                </a:extLst>
              </a:tr>
              <a:tr h="370840">
                <a:tc>
                  <a:txBody>
                    <a:bodyPr/>
                    <a:lstStyle/>
                    <a:p>
                      <a:r>
                        <a:rPr lang="en-ID" i="1" dirty="0"/>
                        <a:t>K</a:t>
                      </a:r>
                    </a:p>
                  </a:txBody>
                  <a:tcPr/>
                </a:tc>
                <a:tc>
                  <a:txBody>
                    <a:bodyPr/>
                    <a:lstStyle/>
                    <a:p>
                      <a:r>
                        <a:rPr lang="en-ID" dirty="0"/>
                        <a:t>0.172</a:t>
                      </a:r>
                    </a:p>
                  </a:txBody>
                  <a:tcPr/>
                </a:tc>
                <a:tc>
                  <a:txBody>
                    <a:bodyPr/>
                    <a:lstStyle/>
                    <a:p>
                      <a:r>
                        <a:rPr lang="en-ID" dirty="0"/>
                        <a:t>0.647</a:t>
                      </a:r>
                    </a:p>
                  </a:txBody>
                  <a:tcPr/>
                </a:tc>
                <a:tc>
                  <a:txBody>
                    <a:bodyPr/>
                    <a:lstStyle/>
                    <a:p>
                      <a:r>
                        <a:rPr lang="en-ID" dirty="0"/>
                        <a:t>0.775</a:t>
                      </a:r>
                    </a:p>
                  </a:txBody>
                  <a:tcPr/>
                </a:tc>
                <a:tc>
                  <a:txBody>
                    <a:bodyPr/>
                    <a:lstStyle/>
                    <a:p>
                      <a:r>
                        <a:rPr lang="en-ID" dirty="0"/>
                        <a:t>1.0</a:t>
                      </a:r>
                    </a:p>
                  </a:txBody>
                  <a:tcPr/>
                </a:tc>
                <a:extLst>
                  <a:ext uri="{0D108BD9-81ED-4DB2-BD59-A6C34878D82A}">
                    <a16:rowId xmlns:a16="http://schemas.microsoft.com/office/drawing/2014/main" val="837001919"/>
                  </a:ext>
                </a:extLst>
              </a:tr>
            </a:tbl>
          </a:graphicData>
        </a:graphic>
      </p:graphicFrame>
      <p:sp>
        <p:nvSpPr>
          <p:cNvPr id="5" name="Rectangle 4">
            <a:extLst>
              <a:ext uri="{FF2B5EF4-FFF2-40B4-BE49-F238E27FC236}">
                <a16:creationId xmlns:a16="http://schemas.microsoft.com/office/drawing/2014/main" id="{3D9CE142-1470-4CD1-81A2-056322AC5003}"/>
              </a:ext>
            </a:extLst>
          </p:cNvPr>
          <p:cNvSpPr/>
          <p:nvPr/>
        </p:nvSpPr>
        <p:spPr>
          <a:xfrm>
            <a:off x="1676400" y="5013705"/>
            <a:ext cx="6213424" cy="369332"/>
          </a:xfrm>
          <a:prstGeom prst="rect">
            <a:avLst/>
          </a:prstGeom>
        </p:spPr>
        <p:txBody>
          <a:bodyPr wrap="square">
            <a:spAutoFit/>
          </a:bodyPr>
          <a:lstStyle/>
          <a:p>
            <a:r>
              <a:rPr lang="en-US" dirty="0"/>
              <a:t>Table 2. Correlation Matrix for the Input and Output Variables</a:t>
            </a:r>
            <a:endParaRPr lang="en-ID" dirty="0"/>
          </a:p>
        </p:txBody>
      </p:sp>
    </p:spTree>
    <p:extLst>
      <p:ext uri="{BB962C8B-B14F-4D97-AF65-F5344CB8AC3E}">
        <p14:creationId xmlns:p14="http://schemas.microsoft.com/office/powerpoint/2010/main" val="80538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7F87-C61B-4511-A1DA-136F35BFD589}"/>
              </a:ext>
            </a:extLst>
          </p:cNvPr>
          <p:cNvSpPr>
            <a:spLocks noGrp="1"/>
          </p:cNvSpPr>
          <p:nvPr>
            <p:ph type="title"/>
          </p:nvPr>
        </p:nvSpPr>
        <p:spPr/>
        <p:txBody>
          <a:bodyPr/>
          <a:lstStyle/>
          <a:p>
            <a:r>
              <a:rPr lang="en-ID" dirty="0"/>
              <a:t>Correlations </a:t>
            </a:r>
            <a:r>
              <a:rPr lang="en-US" dirty="0"/>
              <a:t>between Variables (4)</a:t>
            </a:r>
            <a:endParaRPr lang="en-ID" dirty="0"/>
          </a:p>
        </p:txBody>
      </p:sp>
      <p:sp>
        <p:nvSpPr>
          <p:cNvPr id="3" name="Content Placeholder 2">
            <a:extLst>
              <a:ext uri="{FF2B5EF4-FFF2-40B4-BE49-F238E27FC236}">
                <a16:creationId xmlns:a16="http://schemas.microsoft.com/office/drawing/2014/main" id="{EB6F28C0-D04F-42F2-A2C1-D54E2A915073}"/>
              </a:ext>
            </a:extLst>
          </p:cNvPr>
          <p:cNvSpPr>
            <a:spLocks noGrp="1"/>
          </p:cNvSpPr>
          <p:nvPr>
            <p:ph idx="1"/>
          </p:nvPr>
        </p:nvSpPr>
        <p:spPr/>
        <p:txBody>
          <a:bodyPr>
            <a:normAutofit lnSpcReduction="10000"/>
          </a:bodyPr>
          <a:lstStyle/>
          <a:p>
            <a:r>
              <a:rPr lang="en-US" dirty="0"/>
              <a:t>The correlation matrix is symmetric with the diagonal values representing the correlation of a variable to itself, which is 1.0. </a:t>
            </a:r>
          </a:p>
          <a:p>
            <a:r>
              <a:rPr lang="en-US" dirty="0"/>
              <a:t>Off-diagonal values are the correlations between pairs of variables denoted by the labels indicated in the first row and column. </a:t>
            </a:r>
          </a:p>
          <a:p>
            <a:r>
              <a:rPr lang="en-US" dirty="0"/>
              <a:t>Moisture content (M) and density (Dens) are correlated at 0.583, but density has very little correlation with temperature (T ) (K0.077), and moisture is weakly and negatively related to temperature (K0.221). </a:t>
            </a:r>
          </a:p>
          <a:p>
            <a:r>
              <a:rPr lang="en-US" dirty="0"/>
              <a:t>Thus, judging by the correlation, conductivity is mainly influenced by density and moisture content, and these are reasonably highly correlated. </a:t>
            </a:r>
          </a:p>
          <a:p>
            <a:r>
              <a:rPr lang="en-US" dirty="0"/>
              <a:t>Temperature has a weaker relationship to all the variables and is especially weak in its correlation to density</a:t>
            </a:r>
            <a:endParaRPr lang="en-ID" dirty="0"/>
          </a:p>
        </p:txBody>
      </p:sp>
    </p:spTree>
    <p:extLst>
      <p:ext uri="{BB962C8B-B14F-4D97-AF65-F5344CB8AC3E}">
        <p14:creationId xmlns:p14="http://schemas.microsoft.com/office/powerpoint/2010/main" val="3068968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8DDD-9211-4637-A15C-B8D1BB8CBB87}"/>
              </a:ext>
            </a:extLst>
          </p:cNvPr>
          <p:cNvSpPr>
            <a:spLocks noGrp="1"/>
          </p:cNvSpPr>
          <p:nvPr>
            <p:ph type="title"/>
          </p:nvPr>
        </p:nvSpPr>
        <p:spPr/>
        <p:txBody>
          <a:bodyPr/>
          <a:lstStyle/>
          <a:p>
            <a:r>
              <a:rPr lang="en-ID" dirty="0"/>
              <a:t>Covariance </a:t>
            </a:r>
            <a:r>
              <a:rPr lang="en-US" dirty="0"/>
              <a:t>between Variables</a:t>
            </a:r>
            <a:endParaRPr lang="en-ID" dirty="0"/>
          </a:p>
        </p:txBody>
      </p:sp>
      <p:sp>
        <p:nvSpPr>
          <p:cNvPr id="3" name="Content Placeholder 2">
            <a:extLst>
              <a:ext uri="{FF2B5EF4-FFF2-40B4-BE49-F238E27FC236}">
                <a16:creationId xmlns:a16="http://schemas.microsoft.com/office/drawing/2014/main" id="{87451C98-9D5D-45A6-8EBB-6E456F44E4D9}"/>
              </a:ext>
            </a:extLst>
          </p:cNvPr>
          <p:cNvSpPr>
            <a:spLocks noGrp="1"/>
          </p:cNvSpPr>
          <p:nvPr>
            <p:ph idx="1"/>
          </p:nvPr>
        </p:nvSpPr>
        <p:spPr/>
        <p:txBody>
          <a:bodyPr/>
          <a:lstStyle/>
          <a:p>
            <a:r>
              <a:rPr lang="en-US" dirty="0"/>
              <a:t>The covariance of two variables is expressed by</a:t>
            </a:r>
          </a:p>
          <a:p>
            <a:endParaRPr lang="en-US" dirty="0"/>
          </a:p>
          <a:p>
            <a:endParaRPr lang="en-US" dirty="0"/>
          </a:p>
          <a:p>
            <a:endParaRPr lang="en-US" dirty="0"/>
          </a:p>
          <a:p>
            <a:endParaRPr lang="en-US" dirty="0"/>
          </a:p>
          <a:p>
            <a:r>
              <a:rPr lang="en-US" dirty="0"/>
              <a:t>Basically, the two expressions within parentheses in the Equation above, each compute the difference between the value of an input variable and its mean. When two variables coincide (i.e., x</a:t>
            </a:r>
            <a:r>
              <a:rPr lang="en-US" baseline="-25000" dirty="0"/>
              <a:t>1</a:t>
            </a:r>
            <a:r>
              <a:rPr lang="en-US" dirty="0"/>
              <a:t> = x</a:t>
            </a:r>
            <a:r>
              <a:rPr lang="en-US" baseline="-25000" dirty="0"/>
              <a:t>2</a:t>
            </a:r>
            <a:r>
              <a:rPr lang="en-US" dirty="0"/>
              <a:t>), the result is the covariance of one variable with respect to itself, which is its variance.  When x</a:t>
            </a:r>
            <a:r>
              <a:rPr lang="en-US" baseline="-25000" dirty="0"/>
              <a:t>1</a:t>
            </a:r>
            <a:r>
              <a:rPr lang="en-US" dirty="0"/>
              <a:t> ≠ x</a:t>
            </a:r>
            <a:r>
              <a:rPr lang="en-US" baseline="-25000" dirty="0"/>
              <a:t>2</a:t>
            </a:r>
            <a:r>
              <a:rPr lang="en-US" dirty="0"/>
              <a:t>, the result is the covariance between the two variables.</a:t>
            </a:r>
            <a:endParaRPr lang="en-ID" dirty="0"/>
          </a:p>
        </p:txBody>
      </p:sp>
      <p:pic>
        <p:nvPicPr>
          <p:cNvPr id="4" name="Picture 3">
            <a:extLst>
              <a:ext uri="{FF2B5EF4-FFF2-40B4-BE49-F238E27FC236}">
                <a16:creationId xmlns:a16="http://schemas.microsoft.com/office/drawing/2014/main" id="{10026CE8-DB3A-4E15-95EC-D6BB5C50239D}"/>
              </a:ext>
            </a:extLst>
          </p:cNvPr>
          <p:cNvPicPr>
            <a:picLocks noChangeAspect="1"/>
          </p:cNvPicPr>
          <p:nvPr/>
        </p:nvPicPr>
        <p:blipFill>
          <a:blip r:embed="rId2"/>
          <a:stretch>
            <a:fillRect/>
          </a:stretch>
        </p:blipFill>
        <p:spPr>
          <a:xfrm>
            <a:off x="2895600" y="2667000"/>
            <a:ext cx="4119563" cy="849615"/>
          </a:xfrm>
          <a:prstGeom prst="rect">
            <a:avLst/>
          </a:prstGeom>
        </p:spPr>
      </p:pic>
    </p:spTree>
    <p:extLst>
      <p:ext uri="{BB962C8B-B14F-4D97-AF65-F5344CB8AC3E}">
        <p14:creationId xmlns:p14="http://schemas.microsoft.com/office/powerpoint/2010/main" val="3037091933"/>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211</TotalTime>
  <Words>2464</Words>
  <Application>Microsoft Office PowerPoint</Application>
  <PresentationFormat>On-screen Show (4:3)</PresentationFormat>
  <Paragraphs>305</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Open Sans</vt:lpstr>
      <vt:lpstr>Tahoma</vt:lpstr>
      <vt:lpstr>Times New Roman</vt:lpstr>
      <vt:lpstr>Template PPT 2015</vt:lpstr>
      <vt:lpstr>Feature Engineering: Feature Extraction &amp; Selection  Session  15 &amp; 16</vt:lpstr>
      <vt:lpstr>Learning Outcome</vt:lpstr>
      <vt:lpstr>Outline</vt:lpstr>
      <vt:lpstr>Correlation between Variables</vt:lpstr>
      <vt:lpstr>Thermal Conductivity Dataset (Example)</vt:lpstr>
      <vt:lpstr>Correlations between Variables (2)</vt:lpstr>
      <vt:lpstr>Correlations between Variables (3)</vt:lpstr>
      <vt:lpstr>Correlations between Variables (4)</vt:lpstr>
      <vt:lpstr>Covariance between Variables</vt:lpstr>
      <vt:lpstr>Covariance between Variables (2)</vt:lpstr>
      <vt:lpstr>Covariance between Variables (3)</vt:lpstr>
      <vt:lpstr>Normalization of Data</vt:lpstr>
      <vt:lpstr>Standardization</vt:lpstr>
      <vt:lpstr>Standardization (2)</vt:lpstr>
      <vt:lpstr>Standardization (3)</vt:lpstr>
      <vt:lpstr>Standardization (4)</vt:lpstr>
      <vt:lpstr>Standardization (5)</vt:lpstr>
      <vt:lpstr>Simple Range Scaling</vt:lpstr>
      <vt:lpstr>Simple Range Scaling (2)</vt:lpstr>
      <vt:lpstr>Selecting Relevant Inputs</vt:lpstr>
      <vt:lpstr>Partial Correlation</vt:lpstr>
      <vt:lpstr>Partial Correlation (2)</vt:lpstr>
      <vt:lpstr>Partial Correlation (3)</vt:lpstr>
      <vt:lpstr>Partial Correlation (4)</vt:lpstr>
      <vt:lpstr>Partial Correlation (5)</vt:lpstr>
      <vt:lpstr>Multiple Regression and Best-Subsets Regression</vt:lpstr>
      <vt:lpstr>Multiple Regression and Best-Subsets Regression (2)</vt:lpstr>
      <vt:lpstr>Multiple Regression and Best-Subsets Regression (3)</vt:lpstr>
      <vt:lpstr>Multiple Regression and Best-Subsets Regression (4)</vt:lpstr>
      <vt:lpstr>Case Study</vt:lpstr>
      <vt:lpstr>End of Session 15 &amp; 16</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Novita Hanafiah</cp:lastModifiedBy>
  <cp:revision>39</cp:revision>
  <dcterms:created xsi:type="dcterms:W3CDTF">2015-05-04T03:33:03Z</dcterms:created>
  <dcterms:modified xsi:type="dcterms:W3CDTF">2019-12-19T03:13:20Z</dcterms:modified>
</cp:coreProperties>
</file>