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1" r:id="rId4"/>
    <p:sldId id="282" r:id="rId5"/>
    <p:sldId id="284" r:id="rId6"/>
    <p:sldId id="285" r:id="rId7"/>
    <p:sldId id="286" r:id="rId8"/>
    <p:sldId id="287" r:id="rId9"/>
    <p:sldId id="288" r:id="rId10"/>
    <p:sldId id="289" r:id="rId11"/>
    <p:sldId id="290" r:id="rId12"/>
    <p:sldId id="291"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280" r:id="rId29"/>
    <p:sldId id="261" r:id="rId30"/>
    <p:sldId id="283" r:id="rId3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79"/>
            <p14:sldId id="281"/>
            <p14:sldId id="282"/>
            <p14:sldId id="284"/>
            <p14:sldId id="285"/>
            <p14:sldId id="286"/>
            <p14:sldId id="287"/>
            <p14:sldId id="288"/>
            <p14:sldId id="289"/>
            <p14:sldId id="290"/>
            <p14:sldId id="291"/>
            <p14:sldId id="293"/>
            <p14:sldId id="294"/>
            <p14:sldId id="295"/>
            <p14:sldId id="296"/>
            <p14:sldId id="297"/>
            <p14:sldId id="298"/>
            <p14:sldId id="299"/>
            <p14:sldId id="300"/>
            <p14:sldId id="301"/>
            <p14:sldId id="302"/>
            <p14:sldId id="303"/>
            <p14:sldId id="304"/>
            <p14:sldId id="305"/>
            <p14:sldId id="306"/>
            <p14:sldId id="307"/>
            <p14:sldId id="280"/>
            <p14:sldId id="261"/>
            <p14:sldId id="2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558FD5"/>
    <a:srgbClr val="F7F7F7"/>
    <a:srgbClr val="008FD5"/>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9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219200" y="1219200"/>
            <a:ext cx="7525618" cy="792088"/>
          </a:xfrm>
        </p:spPr>
        <p:txBody>
          <a:bodyPr>
            <a:normAutofit/>
          </a:bodyPr>
          <a:lstStyle>
            <a:lvl1pPr algn="ctr">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19/12/2019</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219199" y="2011288"/>
            <a:ext cx="7529265"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19/12/2019</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kaggle.com/jojoker/singapore-airbn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377113" cy="935038"/>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Course		: COMP6577 – Machine Learning</a:t>
            </a:r>
          </a:p>
          <a:p>
            <a:pPr>
              <a:spcBef>
                <a:spcPct val="20000"/>
              </a:spcBef>
              <a:tabLst>
                <a:tab pos="1320800" algn="l"/>
                <a:tab pos="2054225" algn="l"/>
              </a:tabLst>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Effective Period	: December 2019</a:t>
            </a:r>
          </a:p>
        </p:txBody>
      </p:sp>
      <p:sp>
        <p:nvSpPr>
          <p:cNvPr id="8" name="Rectangle 6"/>
          <p:cNvSpPr>
            <a:spLocks noGrp="1" noChangeArrowheads="1"/>
          </p:cNvSpPr>
          <p:nvPr>
            <p:ph type="ctrTitle"/>
          </p:nvPr>
        </p:nvSpPr>
        <p:spPr>
          <a:xfrm>
            <a:off x="1676400" y="3352800"/>
            <a:ext cx="7467600" cy="2384425"/>
          </a:xfrm>
          <a:noFill/>
        </p:spPr>
        <p:txBody>
          <a:bodyPr>
            <a:normAutofit fontScale="90000"/>
          </a:bodyPr>
          <a:lstStyle/>
          <a:p>
            <a:r>
              <a:rPr lang="en-ID" dirty="0"/>
              <a:t>The Nearest </a:t>
            </a:r>
            <a:r>
              <a:rPr lang="en-ID" dirty="0" err="1"/>
              <a:t>Neighbor</a:t>
            </a:r>
            <a:r>
              <a:rPr lang="en-ID" dirty="0"/>
              <a:t> rule (KNN) &amp; Logistic Regression </a:t>
            </a: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Session  17 &amp; 18</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0D81B-794A-44F5-A622-70CBDD6D1E72}"/>
              </a:ext>
            </a:extLst>
          </p:cNvPr>
          <p:cNvSpPr>
            <a:spLocks noGrp="1"/>
          </p:cNvSpPr>
          <p:nvPr>
            <p:ph type="title"/>
          </p:nvPr>
        </p:nvSpPr>
        <p:spPr/>
        <p:txBody>
          <a:bodyPr/>
          <a:lstStyle/>
          <a:p>
            <a:r>
              <a:rPr lang="en-ID" dirty="0"/>
              <a:t>Remarks</a:t>
            </a:r>
          </a:p>
        </p:txBody>
      </p:sp>
      <p:sp>
        <p:nvSpPr>
          <p:cNvPr id="3" name="Content Placeholder 2">
            <a:extLst>
              <a:ext uri="{FF2B5EF4-FFF2-40B4-BE49-F238E27FC236}">
                <a16:creationId xmlns:a16="http://schemas.microsoft.com/office/drawing/2014/main" id="{92B13729-8D3A-444E-B1E3-AF90B201DC07}"/>
              </a:ext>
            </a:extLst>
          </p:cNvPr>
          <p:cNvSpPr>
            <a:spLocks noGrp="1"/>
          </p:cNvSpPr>
          <p:nvPr>
            <p:ph idx="1"/>
          </p:nvPr>
        </p:nvSpPr>
        <p:spPr/>
        <p:txBody>
          <a:bodyPr/>
          <a:lstStyle/>
          <a:p>
            <a:r>
              <a:rPr lang="en-US" dirty="0"/>
              <a:t>The use of the k-nearest rule concept can also be adopted in the context of the regression task.</a:t>
            </a:r>
          </a:p>
          <a:p>
            <a:r>
              <a:rPr lang="en-US" dirty="0"/>
              <a:t>Given an observation, </a:t>
            </a:r>
            <a:r>
              <a:rPr lang="en-US" i="1" dirty="0"/>
              <a:t>x, </a:t>
            </a:r>
            <a:r>
              <a:rPr lang="en-US" dirty="0"/>
              <a:t>one searches for its k closer input vectors in the training set, denoted as x</a:t>
            </a:r>
            <a:r>
              <a:rPr lang="en-US" baseline="-25000" dirty="0"/>
              <a:t>(1)</a:t>
            </a:r>
            <a:r>
              <a:rPr lang="en-US" dirty="0"/>
              <a:t>, ... , x</a:t>
            </a:r>
            <a:r>
              <a:rPr lang="en-US" baseline="-25000" dirty="0"/>
              <a:t>(k),</a:t>
            </a:r>
            <a:r>
              <a:rPr lang="en-US" dirty="0"/>
              <a:t> and computes an estimate of the output value, </a:t>
            </a:r>
            <a:r>
              <a:rPr lang="cy-GB" dirty="0">
                <a:latin typeface="Times New Roman" panose="02020603050405020304" pitchFamily="18" charset="0"/>
                <a:cs typeface="Times New Roman" panose="02020603050405020304" pitchFamily="18" charset="0"/>
              </a:rPr>
              <a:t>ŷ </a:t>
            </a:r>
            <a:r>
              <a:rPr lang="en-US" dirty="0"/>
              <a:t>, as an average of the respective outputs in the training set, represented by</a:t>
            </a:r>
            <a:endParaRPr lang="en-ID" dirty="0"/>
          </a:p>
        </p:txBody>
      </p:sp>
      <p:pic>
        <p:nvPicPr>
          <p:cNvPr id="4" name="Picture 3">
            <a:extLst>
              <a:ext uri="{FF2B5EF4-FFF2-40B4-BE49-F238E27FC236}">
                <a16:creationId xmlns:a16="http://schemas.microsoft.com/office/drawing/2014/main" id="{9A91C9AD-BF07-45EF-B164-4A3A46473BA9}"/>
              </a:ext>
            </a:extLst>
          </p:cNvPr>
          <p:cNvPicPr>
            <a:picLocks noChangeAspect="1"/>
          </p:cNvPicPr>
          <p:nvPr/>
        </p:nvPicPr>
        <p:blipFill>
          <a:blip r:embed="rId2"/>
          <a:stretch>
            <a:fillRect/>
          </a:stretch>
        </p:blipFill>
        <p:spPr>
          <a:xfrm>
            <a:off x="4114800" y="4191000"/>
            <a:ext cx="1447800" cy="946638"/>
          </a:xfrm>
          <a:prstGeom prst="rect">
            <a:avLst/>
          </a:prstGeom>
        </p:spPr>
      </p:pic>
    </p:spTree>
    <p:extLst>
      <p:ext uri="{BB962C8B-B14F-4D97-AF65-F5344CB8AC3E}">
        <p14:creationId xmlns:p14="http://schemas.microsoft.com/office/powerpoint/2010/main" val="3773658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7E19-B0C6-4E23-8FA0-9B2409C22B09}"/>
              </a:ext>
            </a:extLst>
          </p:cNvPr>
          <p:cNvSpPr>
            <a:spLocks noGrp="1"/>
          </p:cNvSpPr>
          <p:nvPr>
            <p:ph type="title"/>
          </p:nvPr>
        </p:nvSpPr>
        <p:spPr/>
        <p:txBody>
          <a:bodyPr/>
          <a:lstStyle/>
          <a:p>
            <a:r>
              <a:rPr lang="en-ID" dirty="0"/>
              <a:t>Example</a:t>
            </a:r>
          </a:p>
        </p:txBody>
      </p:sp>
      <p:sp>
        <p:nvSpPr>
          <p:cNvPr id="3" name="Content Placeholder 2">
            <a:extLst>
              <a:ext uri="{FF2B5EF4-FFF2-40B4-BE49-F238E27FC236}">
                <a16:creationId xmlns:a16="http://schemas.microsoft.com/office/drawing/2014/main" id="{8B6A257C-C2F8-4998-9B92-A504CC704040}"/>
              </a:ext>
            </a:extLst>
          </p:cNvPr>
          <p:cNvSpPr>
            <a:spLocks noGrp="1"/>
          </p:cNvSpPr>
          <p:nvPr>
            <p:ph idx="1"/>
          </p:nvPr>
        </p:nvSpPr>
        <p:spPr/>
        <p:txBody>
          <a:bodyPr/>
          <a:lstStyle/>
          <a:p>
            <a:r>
              <a:rPr lang="en-US" dirty="0"/>
              <a:t>Given an example that illustrates the decision curves for a two-class classification task in the two-dimensional space, obtained by the Bayesian, the 1-NN and the 13-NN classifier.</a:t>
            </a:r>
            <a:endParaRPr lang="en-ID" dirty="0"/>
          </a:p>
        </p:txBody>
      </p:sp>
      <p:pic>
        <p:nvPicPr>
          <p:cNvPr id="4" name="Picture 3">
            <a:extLst>
              <a:ext uri="{FF2B5EF4-FFF2-40B4-BE49-F238E27FC236}">
                <a16:creationId xmlns:a16="http://schemas.microsoft.com/office/drawing/2014/main" id="{291FBEE2-DC7E-4CBA-B793-63BF90DD19BC}"/>
              </a:ext>
            </a:extLst>
          </p:cNvPr>
          <p:cNvPicPr>
            <a:picLocks noChangeAspect="1"/>
          </p:cNvPicPr>
          <p:nvPr/>
        </p:nvPicPr>
        <p:blipFill>
          <a:blip r:embed="rId2"/>
          <a:stretch>
            <a:fillRect/>
          </a:stretch>
        </p:blipFill>
        <p:spPr>
          <a:xfrm>
            <a:off x="1447800" y="3221809"/>
            <a:ext cx="7239000" cy="3247614"/>
          </a:xfrm>
          <a:prstGeom prst="rect">
            <a:avLst/>
          </a:prstGeom>
        </p:spPr>
      </p:pic>
    </p:spTree>
    <p:extLst>
      <p:ext uri="{BB962C8B-B14F-4D97-AF65-F5344CB8AC3E}">
        <p14:creationId xmlns:p14="http://schemas.microsoft.com/office/powerpoint/2010/main" val="2080957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BA769-D236-43F7-848C-6A553D8AA6AB}"/>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206D6E77-E218-46AE-806E-FE967924F747}"/>
              </a:ext>
            </a:extLst>
          </p:cNvPr>
          <p:cNvSpPr>
            <a:spLocks noGrp="1"/>
          </p:cNvSpPr>
          <p:nvPr>
            <p:ph idx="1"/>
          </p:nvPr>
        </p:nvSpPr>
        <p:spPr/>
        <p:txBody>
          <a:bodyPr/>
          <a:lstStyle/>
          <a:p>
            <a:r>
              <a:rPr lang="en-US" dirty="0"/>
              <a:t>A number of N = 100 data are generated for each class by Gaussian distributions. The decision curve of the Bayes classifier has the form of a parabola, while the 1-NN classifier exhibits a highly nonlinear nature. The 13-NN rule forms a decision line close to the Bayesian one.</a:t>
            </a:r>
          </a:p>
          <a:p>
            <a:r>
              <a:rPr lang="en-US" dirty="0"/>
              <a:t>The figure shows a two-class classification task. The dotted curve corresponds to the optimal Bayesian classifier. The full line curves correspond to (a) the 1-NN and (b) the 13-NN classifiers. Observe that the 13-NN is closer to the Bayesian one.</a:t>
            </a:r>
          </a:p>
          <a:p>
            <a:endParaRPr lang="en-ID" dirty="0"/>
          </a:p>
        </p:txBody>
      </p:sp>
    </p:spTree>
    <p:extLst>
      <p:ext uri="{BB962C8B-B14F-4D97-AF65-F5344CB8AC3E}">
        <p14:creationId xmlns:p14="http://schemas.microsoft.com/office/powerpoint/2010/main" val="87548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8708-A3CA-4F0D-9FB5-27180FEAF7CA}"/>
              </a:ext>
            </a:extLst>
          </p:cNvPr>
          <p:cNvSpPr>
            <a:spLocks noGrp="1"/>
          </p:cNvSpPr>
          <p:nvPr>
            <p:ph type="title"/>
          </p:nvPr>
        </p:nvSpPr>
        <p:spPr/>
        <p:txBody>
          <a:bodyPr/>
          <a:lstStyle/>
          <a:p>
            <a:r>
              <a:rPr lang="en-ID" dirty="0"/>
              <a:t>Logistic Regression</a:t>
            </a:r>
          </a:p>
        </p:txBody>
      </p:sp>
      <p:sp>
        <p:nvSpPr>
          <p:cNvPr id="3" name="Content Placeholder 2">
            <a:extLst>
              <a:ext uri="{FF2B5EF4-FFF2-40B4-BE49-F238E27FC236}">
                <a16:creationId xmlns:a16="http://schemas.microsoft.com/office/drawing/2014/main" id="{F9AB135C-FD2D-4991-8CE9-39DE2CB2E2B4}"/>
              </a:ext>
            </a:extLst>
          </p:cNvPr>
          <p:cNvSpPr>
            <a:spLocks noGrp="1"/>
          </p:cNvSpPr>
          <p:nvPr>
            <p:ph idx="1"/>
          </p:nvPr>
        </p:nvSpPr>
        <p:spPr/>
        <p:txBody>
          <a:bodyPr/>
          <a:lstStyle/>
          <a:p>
            <a:r>
              <a:rPr lang="en-US" dirty="0"/>
              <a:t>In Bayesian classification, the assignment of a pattern in a class is performed based on the posterior probabilities, P(</a:t>
            </a:r>
            <a:r>
              <a:rPr lang="en-US" dirty="0" err="1"/>
              <a:t>ωi|x</a:t>
            </a:r>
            <a:r>
              <a:rPr lang="en-US" dirty="0"/>
              <a:t>). The posteriors are estimated via the respective conditional pdfs, which is not, in general, an easy task.</a:t>
            </a:r>
          </a:p>
          <a:p>
            <a:r>
              <a:rPr lang="en-US" dirty="0"/>
              <a:t>The goal in this session is to model the posterior probabilities directly, via the logistic regression method. </a:t>
            </a:r>
          </a:p>
          <a:p>
            <a:r>
              <a:rPr lang="en-US" dirty="0"/>
              <a:t>This name has been established in the statistics community, although the model refers to classification and not to regression. </a:t>
            </a:r>
          </a:p>
          <a:p>
            <a:r>
              <a:rPr lang="en-US" dirty="0"/>
              <a:t>This is a typical example of the discriminative modeling approach, where the distribution of data is of no interest.</a:t>
            </a:r>
            <a:endParaRPr lang="en-ID" dirty="0"/>
          </a:p>
        </p:txBody>
      </p:sp>
    </p:spTree>
    <p:extLst>
      <p:ext uri="{BB962C8B-B14F-4D97-AF65-F5344CB8AC3E}">
        <p14:creationId xmlns:p14="http://schemas.microsoft.com/office/powerpoint/2010/main" val="2072702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6AAC5-3AA2-4D78-9754-6F18080934C0}"/>
              </a:ext>
            </a:extLst>
          </p:cNvPr>
          <p:cNvSpPr>
            <a:spLocks noGrp="1"/>
          </p:cNvSpPr>
          <p:nvPr>
            <p:ph type="title"/>
          </p:nvPr>
        </p:nvSpPr>
        <p:spPr/>
        <p:txBody>
          <a:bodyPr/>
          <a:lstStyle/>
          <a:p>
            <a:r>
              <a:rPr lang="en-ID" dirty="0"/>
              <a:t>Logistic Regression</a:t>
            </a:r>
          </a:p>
        </p:txBody>
      </p:sp>
      <p:sp>
        <p:nvSpPr>
          <p:cNvPr id="3" name="Content Placeholder 2">
            <a:extLst>
              <a:ext uri="{FF2B5EF4-FFF2-40B4-BE49-F238E27FC236}">
                <a16:creationId xmlns:a16="http://schemas.microsoft.com/office/drawing/2014/main" id="{5E6F89FB-E1A9-44BD-9AE9-A2109B20BD02}"/>
              </a:ext>
            </a:extLst>
          </p:cNvPr>
          <p:cNvSpPr>
            <a:spLocks noGrp="1"/>
          </p:cNvSpPr>
          <p:nvPr>
            <p:ph idx="1"/>
          </p:nvPr>
        </p:nvSpPr>
        <p:spPr/>
        <p:txBody>
          <a:bodyPr/>
          <a:lstStyle/>
          <a:p>
            <a:r>
              <a:rPr lang="en-US" dirty="0"/>
              <a:t>The two-class case: The starting point is to model the ratio of the posteriors as</a:t>
            </a:r>
          </a:p>
          <a:p>
            <a:endParaRPr lang="en-US" dirty="0"/>
          </a:p>
          <a:p>
            <a:endParaRPr lang="en-US" dirty="0"/>
          </a:p>
          <a:p>
            <a:endParaRPr lang="en-US" dirty="0"/>
          </a:p>
          <a:p>
            <a:r>
              <a:rPr lang="en-US" dirty="0"/>
              <a:t>where the constant term, θ</a:t>
            </a:r>
            <a:r>
              <a:rPr lang="en-US" baseline="-25000" dirty="0"/>
              <a:t>0</a:t>
            </a:r>
            <a:r>
              <a:rPr lang="en-US" dirty="0"/>
              <a:t>, has been absorbed in θ. Taking into account that </a:t>
            </a:r>
            <a:r>
              <a:rPr lang="en-ID" i="1" dirty="0"/>
              <a:t>P(</a:t>
            </a:r>
            <a:r>
              <a:rPr lang="el-GR" i="1" dirty="0"/>
              <a:t>ω1|</a:t>
            </a:r>
            <a:r>
              <a:rPr lang="en-ID" i="1" dirty="0"/>
              <a:t>x) + P(</a:t>
            </a:r>
            <a:r>
              <a:rPr lang="el-GR" i="1" dirty="0"/>
              <a:t>ω2|</a:t>
            </a:r>
            <a:r>
              <a:rPr lang="en-ID" i="1" dirty="0"/>
              <a:t>x) </a:t>
            </a:r>
            <a:r>
              <a:rPr lang="en-ID" dirty="0"/>
              <a:t>= 1, and defining t := </a:t>
            </a:r>
            <a:r>
              <a:rPr lang="el-GR" b="1" dirty="0"/>
              <a:t>θ</a:t>
            </a:r>
            <a:r>
              <a:rPr lang="en-ID" b="1" baseline="30000" dirty="0"/>
              <a:t>T</a:t>
            </a:r>
            <a:r>
              <a:rPr lang="en-ID" b="1" dirty="0"/>
              <a:t>x, </a:t>
            </a:r>
            <a:r>
              <a:rPr lang="en-US" dirty="0"/>
              <a:t>it is readily seen that the model is equivalent to</a:t>
            </a:r>
            <a:endParaRPr lang="en-ID" b="1" dirty="0"/>
          </a:p>
        </p:txBody>
      </p:sp>
      <p:pic>
        <p:nvPicPr>
          <p:cNvPr id="4" name="Picture 3">
            <a:extLst>
              <a:ext uri="{FF2B5EF4-FFF2-40B4-BE49-F238E27FC236}">
                <a16:creationId xmlns:a16="http://schemas.microsoft.com/office/drawing/2014/main" id="{09CDEEF8-D887-4EAE-88C3-01CC01B366B9}"/>
              </a:ext>
            </a:extLst>
          </p:cNvPr>
          <p:cNvPicPr>
            <a:picLocks noChangeAspect="1"/>
          </p:cNvPicPr>
          <p:nvPr/>
        </p:nvPicPr>
        <p:blipFill>
          <a:blip r:embed="rId2"/>
          <a:stretch>
            <a:fillRect/>
          </a:stretch>
        </p:blipFill>
        <p:spPr>
          <a:xfrm>
            <a:off x="2053071" y="2803376"/>
            <a:ext cx="5857875" cy="866966"/>
          </a:xfrm>
          <a:prstGeom prst="rect">
            <a:avLst/>
          </a:prstGeom>
        </p:spPr>
      </p:pic>
      <p:pic>
        <p:nvPicPr>
          <p:cNvPr id="5" name="Picture 4">
            <a:extLst>
              <a:ext uri="{FF2B5EF4-FFF2-40B4-BE49-F238E27FC236}">
                <a16:creationId xmlns:a16="http://schemas.microsoft.com/office/drawing/2014/main" id="{DFE8C981-7C0C-4940-A123-DD7E80CEB70D}"/>
              </a:ext>
            </a:extLst>
          </p:cNvPr>
          <p:cNvPicPr>
            <a:picLocks noChangeAspect="1"/>
          </p:cNvPicPr>
          <p:nvPr/>
        </p:nvPicPr>
        <p:blipFill>
          <a:blip r:embed="rId3"/>
          <a:stretch>
            <a:fillRect/>
          </a:stretch>
        </p:blipFill>
        <p:spPr>
          <a:xfrm>
            <a:off x="1215290" y="5181600"/>
            <a:ext cx="2851016" cy="1080685"/>
          </a:xfrm>
          <a:prstGeom prst="rect">
            <a:avLst/>
          </a:prstGeom>
        </p:spPr>
      </p:pic>
      <p:pic>
        <p:nvPicPr>
          <p:cNvPr id="6" name="Picture 5">
            <a:extLst>
              <a:ext uri="{FF2B5EF4-FFF2-40B4-BE49-F238E27FC236}">
                <a16:creationId xmlns:a16="http://schemas.microsoft.com/office/drawing/2014/main" id="{5FFE955C-E686-4E1A-BD0E-B51B1E80CC90}"/>
              </a:ext>
            </a:extLst>
          </p:cNvPr>
          <p:cNvPicPr>
            <a:picLocks noChangeAspect="1"/>
          </p:cNvPicPr>
          <p:nvPr/>
        </p:nvPicPr>
        <p:blipFill>
          <a:blip r:embed="rId4"/>
          <a:stretch>
            <a:fillRect/>
          </a:stretch>
        </p:blipFill>
        <p:spPr>
          <a:xfrm>
            <a:off x="4368513" y="5293209"/>
            <a:ext cx="4376305" cy="857465"/>
          </a:xfrm>
          <a:prstGeom prst="rect">
            <a:avLst/>
          </a:prstGeom>
        </p:spPr>
      </p:pic>
    </p:spTree>
    <p:extLst>
      <p:ext uri="{BB962C8B-B14F-4D97-AF65-F5344CB8AC3E}">
        <p14:creationId xmlns:p14="http://schemas.microsoft.com/office/powerpoint/2010/main" val="894032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A2DD2-E80F-46FA-9156-9B04A053EDE8}"/>
              </a:ext>
            </a:extLst>
          </p:cNvPr>
          <p:cNvSpPr>
            <a:spLocks noGrp="1"/>
          </p:cNvSpPr>
          <p:nvPr>
            <p:ph type="title"/>
          </p:nvPr>
        </p:nvSpPr>
        <p:spPr/>
        <p:txBody>
          <a:bodyPr/>
          <a:lstStyle/>
          <a:p>
            <a:r>
              <a:rPr lang="en-ID" dirty="0"/>
              <a:t>Sigmoid Link Function</a:t>
            </a:r>
          </a:p>
        </p:txBody>
      </p:sp>
      <p:sp>
        <p:nvSpPr>
          <p:cNvPr id="3" name="Content Placeholder 2">
            <a:extLst>
              <a:ext uri="{FF2B5EF4-FFF2-40B4-BE49-F238E27FC236}">
                <a16:creationId xmlns:a16="http://schemas.microsoft.com/office/drawing/2014/main" id="{479B6CBA-846D-4891-8B2B-12AE18A864EA}"/>
              </a:ext>
            </a:extLst>
          </p:cNvPr>
          <p:cNvSpPr>
            <a:spLocks noGrp="1"/>
          </p:cNvSpPr>
          <p:nvPr>
            <p:ph idx="1"/>
          </p:nvPr>
        </p:nvSpPr>
        <p:spPr>
          <a:xfrm>
            <a:off x="1219199" y="5486400"/>
            <a:ext cx="7529265" cy="983023"/>
          </a:xfrm>
        </p:spPr>
        <p:txBody>
          <a:bodyPr/>
          <a:lstStyle/>
          <a:p>
            <a:r>
              <a:rPr lang="en-US" dirty="0"/>
              <a:t>The function σ (t) is known as the logistic sigmoid or sigmoid link function and it is shown in the figure.</a:t>
            </a:r>
            <a:endParaRPr lang="en-ID" dirty="0"/>
          </a:p>
        </p:txBody>
      </p:sp>
      <p:pic>
        <p:nvPicPr>
          <p:cNvPr id="4" name="Picture 3">
            <a:extLst>
              <a:ext uri="{FF2B5EF4-FFF2-40B4-BE49-F238E27FC236}">
                <a16:creationId xmlns:a16="http://schemas.microsoft.com/office/drawing/2014/main" id="{28800434-DB12-400E-99A9-5D58EB600242}"/>
              </a:ext>
            </a:extLst>
          </p:cNvPr>
          <p:cNvPicPr>
            <a:picLocks noChangeAspect="1"/>
          </p:cNvPicPr>
          <p:nvPr/>
        </p:nvPicPr>
        <p:blipFill>
          <a:blip r:embed="rId2"/>
          <a:stretch>
            <a:fillRect/>
          </a:stretch>
        </p:blipFill>
        <p:spPr>
          <a:xfrm>
            <a:off x="2667000" y="1905000"/>
            <a:ext cx="4343400" cy="3466055"/>
          </a:xfrm>
          <a:prstGeom prst="rect">
            <a:avLst/>
          </a:prstGeom>
        </p:spPr>
      </p:pic>
    </p:spTree>
    <p:extLst>
      <p:ext uri="{BB962C8B-B14F-4D97-AF65-F5344CB8AC3E}">
        <p14:creationId xmlns:p14="http://schemas.microsoft.com/office/powerpoint/2010/main" val="1852197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A5647-6420-406A-9525-6BE5B42734C6}"/>
              </a:ext>
            </a:extLst>
          </p:cNvPr>
          <p:cNvSpPr>
            <a:spLocks noGrp="1"/>
          </p:cNvSpPr>
          <p:nvPr>
            <p:ph type="title"/>
          </p:nvPr>
        </p:nvSpPr>
        <p:spPr/>
        <p:txBody>
          <a:bodyPr/>
          <a:lstStyle/>
          <a:p>
            <a:r>
              <a:rPr lang="en-ID" dirty="0"/>
              <a:t>Logistic Regression</a:t>
            </a:r>
          </a:p>
        </p:txBody>
      </p:sp>
      <p:sp>
        <p:nvSpPr>
          <p:cNvPr id="3" name="Content Placeholder 2">
            <a:extLst>
              <a:ext uri="{FF2B5EF4-FFF2-40B4-BE49-F238E27FC236}">
                <a16:creationId xmlns:a16="http://schemas.microsoft.com/office/drawing/2014/main" id="{F4674849-6BFE-470D-9185-6E16FDDEE53B}"/>
              </a:ext>
            </a:extLst>
          </p:cNvPr>
          <p:cNvSpPr>
            <a:spLocks noGrp="1"/>
          </p:cNvSpPr>
          <p:nvPr>
            <p:ph idx="1"/>
          </p:nvPr>
        </p:nvSpPr>
        <p:spPr/>
        <p:txBody>
          <a:bodyPr>
            <a:normAutofit lnSpcReduction="10000"/>
          </a:bodyPr>
          <a:lstStyle/>
          <a:p>
            <a:r>
              <a:rPr lang="en-US" dirty="0"/>
              <a:t>Assuming the data in the classes follow Gaussian distributions with Σ</a:t>
            </a:r>
            <a:r>
              <a:rPr lang="en-US" baseline="-25000" dirty="0"/>
              <a:t>1</a:t>
            </a:r>
            <a:r>
              <a:rPr lang="en-US" dirty="0"/>
              <a:t> = Σ</a:t>
            </a:r>
            <a:r>
              <a:rPr lang="en-US" baseline="-25000" dirty="0"/>
              <a:t>2</a:t>
            </a:r>
            <a:r>
              <a:rPr lang="en-US" dirty="0"/>
              <a:t> ≡ Σ and for simplicity that P(ω</a:t>
            </a:r>
            <a:r>
              <a:rPr lang="en-US" baseline="-25000" dirty="0"/>
              <a:t>1</a:t>
            </a:r>
            <a:r>
              <a:rPr lang="en-US" dirty="0"/>
              <a:t>) = P(ω</a:t>
            </a:r>
            <a:r>
              <a:rPr lang="en-US" baseline="-25000" dirty="0"/>
              <a:t>2</a:t>
            </a:r>
            <a:r>
              <a:rPr lang="en-US" dirty="0"/>
              <a:t>), the latter of the previously stated equations is written as</a:t>
            </a:r>
          </a:p>
          <a:p>
            <a:endParaRPr lang="en-US" dirty="0"/>
          </a:p>
          <a:p>
            <a:endParaRPr lang="en-US" dirty="0"/>
          </a:p>
          <a:p>
            <a:endParaRPr lang="en-US" dirty="0"/>
          </a:p>
          <a:p>
            <a:r>
              <a:rPr lang="en-US" dirty="0"/>
              <a:t>In other words, when the distributions underlying the data are Gaussians with a common covariance matrix, then the log ratio of the posteriors is a linear function. Thus, in logistic regression, all we do is adopt such a model, irrespective of the data distribution. </a:t>
            </a:r>
          </a:p>
          <a:p>
            <a:r>
              <a:rPr lang="en-US" dirty="0"/>
              <a:t>Moreover, even if the data are distributed according to Gaussians, it may still be preferable to adopt the logistic regression formulation instead of that in the equation above.</a:t>
            </a:r>
          </a:p>
        </p:txBody>
      </p:sp>
      <p:pic>
        <p:nvPicPr>
          <p:cNvPr id="4" name="Picture 3">
            <a:extLst>
              <a:ext uri="{FF2B5EF4-FFF2-40B4-BE49-F238E27FC236}">
                <a16:creationId xmlns:a16="http://schemas.microsoft.com/office/drawing/2014/main" id="{41654DE1-56CE-467E-8D99-281FBE7BBDD3}"/>
              </a:ext>
            </a:extLst>
          </p:cNvPr>
          <p:cNvPicPr>
            <a:picLocks noChangeAspect="1"/>
          </p:cNvPicPr>
          <p:nvPr/>
        </p:nvPicPr>
        <p:blipFill>
          <a:blip r:embed="rId2"/>
          <a:stretch>
            <a:fillRect/>
          </a:stretch>
        </p:blipFill>
        <p:spPr>
          <a:xfrm>
            <a:off x="2629334" y="3047274"/>
            <a:ext cx="4705350" cy="763451"/>
          </a:xfrm>
          <a:prstGeom prst="rect">
            <a:avLst/>
          </a:prstGeom>
        </p:spPr>
      </p:pic>
    </p:spTree>
    <p:extLst>
      <p:ext uri="{BB962C8B-B14F-4D97-AF65-F5344CB8AC3E}">
        <p14:creationId xmlns:p14="http://schemas.microsoft.com/office/powerpoint/2010/main" val="761039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D875-3674-48A5-8614-1B91B63BC34A}"/>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AE462F1A-91C4-43F7-821B-A646669C87EE}"/>
              </a:ext>
            </a:extLst>
          </p:cNvPr>
          <p:cNvSpPr>
            <a:spLocks noGrp="1"/>
          </p:cNvSpPr>
          <p:nvPr>
            <p:ph idx="1"/>
          </p:nvPr>
        </p:nvSpPr>
        <p:spPr/>
        <p:txBody>
          <a:bodyPr/>
          <a:lstStyle/>
          <a:p>
            <a:r>
              <a:rPr lang="en-US" dirty="0"/>
              <a:t>In the latter formulation, the covariance matrix has to be estimated, amounting to O(</a:t>
            </a:r>
            <a:r>
              <a:rPr lang="en-US" i="1" dirty="0"/>
              <a:t>l</a:t>
            </a:r>
            <a:r>
              <a:rPr lang="en-US" baseline="30000" dirty="0"/>
              <a:t>2</a:t>
            </a:r>
            <a:r>
              <a:rPr lang="en-US" dirty="0"/>
              <a:t>/2) parameters. The logistic regression formulation only involves </a:t>
            </a:r>
            <a:r>
              <a:rPr lang="en-US" i="1" dirty="0"/>
              <a:t>l </a:t>
            </a:r>
            <a:r>
              <a:rPr lang="en-US" dirty="0"/>
              <a:t>+ 1 parameters. </a:t>
            </a:r>
          </a:p>
          <a:p>
            <a:r>
              <a:rPr lang="en-US" dirty="0"/>
              <a:t>That is, once we know about the linear dependence of the log ratio on </a:t>
            </a:r>
            <a:r>
              <a:rPr lang="en-US" b="1" i="1" dirty="0"/>
              <a:t>x</a:t>
            </a:r>
            <a:r>
              <a:rPr lang="en-US" dirty="0"/>
              <a:t>, we can use this a priori information to simplify the model. </a:t>
            </a:r>
          </a:p>
          <a:p>
            <a:r>
              <a:rPr lang="en-US" dirty="0"/>
              <a:t>Assuming that the Gaussian assumption is valid, if one can obtain good estimates of the covariance matrix, employing this extra information can lead to more efficient estimates, in the sense of lower variance.</a:t>
            </a:r>
          </a:p>
          <a:p>
            <a:r>
              <a:rPr lang="en-US" dirty="0"/>
              <a:t>In practice, it turns out that using the logistic regression is, in general, a safer bet compared to the linear discriminant analysis (LDA).</a:t>
            </a:r>
            <a:endParaRPr lang="en-ID" dirty="0"/>
          </a:p>
        </p:txBody>
      </p:sp>
    </p:spTree>
    <p:extLst>
      <p:ext uri="{BB962C8B-B14F-4D97-AF65-F5344CB8AC3E}">
        <p14:creationId xmlns:p14="http://schemas.microsoft.com/office/powerpoint/2010/main" val="3348632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78CC-9D05-4C22-8DA0-9515512C3DBA}"/>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9CD59CA0-7E54-41B6-A91C-EAF1FC91CBE8}"/>
              </a:ext>
            </a:extLst>
          </p:cNvPr>
          <p:cNvSpPr>
            <a:spLocks noGrp="1"/>
          </p:cNvSpPr>
          <p:nvPr>
            <p:ph idx="1"/>
          </p:nvPr>
        </p:nvSpPr>
        <p:spPr/>
        <p:txBody>
          <a:bodyPr/>
          <a:lstStyle/>
          <a:p>
            <a:r>
              <a:rPr lang="en-US" dirty="0"/>
              <a:t>The parameter vector, θ, is estimated via the ML method applied on the set of training samples, (</a:t>
            </a:r>
            <a:r>
              <a:rPr lang="en-US" dirty="0" err="1"/>
              <a:t>y</a:t>
            </a:r>
            <a:r>
              <a:rPr lang="en-US" baseline="-25000" dirty="0" err="1"/>
              <a:t>n</a:t>
            </a:r>
            <a:r>
              <a:rPr lang="en-US" dirty="0"/>
              <a:t>, </a:t>
            </a:r>
            <a:r>
              <a:rPr lang="en-US" dirty="0" err="1"/>
              <a:t>x</a:t>
            </a:r>
            <a:r>
              <a:rPr lang="en-US" baseline="-25000" dirty="0" err="1"/>
              <a:t>n</a:t>
            </a:r>
            <a:r>
              <a:rPr lang="en-US" dirty="0"/>
              <a:t>), n = 1, 2, ... , </a:t>
            </a:r>
            <a:r>
              <a:rPr lang="en-US" i="1" dirty="0"/>
              <a:t>N</a:t>
            </a:r>
            <a:r>
              <a:rPr lang="en-US" dirty="0"/>
              <a:t>, </a:t>
            </a:r>
            <a:r>
              <a:rPr lang="en-US" dirty="0" err="1"/>
              <a:t>y</a:t>
            </a:r>
            <a:r>
              <a:rPr lang="en-US" baseline="-25000" dirty="0" err="1"/>
              <a:t>n</a:t>
            </a:r>
            <a:r>
              <a:rPr lang="en-US" dirty="0"/>
              <a:t> ∈ {0, 1}. The likelihood function can be written as</a:t>
            </a:r>
          </a:p>
          <a:p>
            <a:endParaRPr lang="en-US" dirty="0"/>
          </a:p>
          <a:p>
            <a:endParaRPr lang="en-US" dirty="0"/>
          </a:p>
          <a:p>
            <a:endParaRPr lang="en-US" dirty="0"/>
          </a:p>
          <a:p>
            <a:endParaRPr lang="en-US" dirty="0"/>
          </a:p>
          <a:p>
            <a:r>
              <a:rPr lang="en-US" dirty="0"/>
              <a:t>Usually, we consider the negative log-likelihood given by</a:t>
            </a:r>
          </a:p>
          <a:p>
            <a:endParaRPr lang="en-US" dirty="0"/>
          </a:p>
          <a:p>
            <a:endParaRPr lang="en-US" dirty="0"/>
          </a:p>
          <a:p>
            <a:endParaRPr lang="en-US" dirty="0"/>
          </a:p>
          <a:p>
            <a:pPr marL="0" indent="0">
              <a:buNone/>
            </a:pPr>
            <a:r>
              <a:rPr lang="en-US" dirty="0"/>
              <a:t>    </a:t>
            </a:r>
            <a:r>
              <a:rPr lang="en-ID" dirty="0"/>
              <a:t>where </a:t>
            </a:r>
            <a:r>
              <a:rPr lang="en-ID" dirty="0" err="1"/>
              <a:t>s</a:t>
            </a:r>
            <a:r>
              <a:rPr lang="en-ID" baseline="-25000" dirty="0" err="1"/>
              <a:t>n</a:t>
            </a:r>
            <a:r>
              <a:rPr lang="en-ID" dirty="0"/>
              <a:t> := </a:t>
            </a:r>
            <a:r>
              <a:rPr lang="el-GR" dirty="0"/>
              <a:t>σ (θ</a:t>
            </a:r>
            <a:r>
              <a:rPr lang="en-ID" baseline="30000" dirty="0" err="1"/>
              <a:t>T</a:t>
            </a:r>
            <a:r>
              <a:rPr lang="en-ID" dirty="0" err="1"/>
              <a:t>x</a:t>
            </a:r>
            <a:r>
              <a:rPr lang="en-ID" baseline="-25000" dirty="0" err="1"/>
              <a:t>n</a:t>
            </a:r>
            <a:r>
              <a:rPr lang="en-ID" dirty="0"/>
              <a:t>).</a:t>
            </a:r>
          </a:p>
        </p:txBody>
      </p:sp>
      <p:pic>
        <p:nvPicPr>
          <p:cNvPr id="4" name="Picture 3">
            <a:extLst>
              <a:ext uri="{FF2B5EF4-FFF2-40B4-BE49-F238E27FC236}">
                <a16:creationId xmlns:a16="http://schemas.microsoft.com/office/drawing/2014/main" id="{143AD576-DFEF-4151-8A59-DADBB502E598}"/>
              </a:ext>
            </a:extLst>
          </p:cNvPr>
          <p:cNvPicPr>
            <a:picLocks noChangeAspect="1"/>
          </p:cNvPicPr>
          <p:nvPr/>
        </p:nvPicPr>
        <p:blipFill>
          <a:blip r:embed="rId2"/>
          <a:stretch>
            <a:fillRect/>
          </a:stretch>
        </p:blipFill>
        <p:spPr>
          <a:xfrm>
            <a:off x="1882409" y="3124200"/>
            <a:ext cx="6015038" cy="892026"/>
          </a:xfrm>
          <a:prstGeom prst="rect">
            <a:avLst/>
          </a:prstGeom>
        </p:spPr>
      </p:pic>
      <p:pic>
        <p:nvPicPr>
          <p:cNvPr id="5" name="Picture 4">
            <a:extLst>
              <a:ext uri="{FF2B5EF4-FFF2-40B4-BE49-F238E27FC236}">
                <a16:creationId xmlns:a16="http://schemas.microsoft.com/office/drawing/2014/main" id="{D0B9970C-AA32-4881-92C8-FF293E3083EE}"/>
              </a:ext>
            </a:extLst>
          </p:cNvPr>
          <p:cNvPicPr>
            <a:picLocks noChangeAspect="1"/>
          </p:cNvPicPr>
          <p:nvPr/>
        </p:nvPicPr>
        <p:blipFill>
          <a:blip r:embed="rId3"/>
          <a:stretch>
            <a:fillRect/>
          </a:stretch>
        </p:blipFill>
        <p:spPr>
          <a:xfrm>
            <a:off x="1752600" y="4953000"/>
            <a:ext cx="4715729" cy="876987"/>
          </a:xfrm>
          <a:prstGeom prst="rect">
            <a:avLst/>
          </a:prstGeom>
        </p:spPr>
      </p:pic>
      <p:sp>
        <p:nvSpPr>
          <p:cNvPr id="6" name="Rectangle 5">
            <a:extLst>
              <a:ext uri="{FF2B5EF4-FFF2-40B4-BE49-F238E27FC236}">
                <a16:creationId xmlns:a16="http://schemas.microsoft.com/office/drawing/2014/main" id="{CA48C252-6F43-4551-915F-2657558AE1A6}"/>
              </a:ext>
            </a:extLst>
          </p:cNvPr>
          <p:cNvSpPr/>
          <p:nvPr/>
        </p:nvSpPr>
        <p:spPr>
          <a:xfrm>
            <a:off x="6597831" y="5068327"/>
            <a:ext cx="2021131" cy="646331"/>
          </a:xfrm>
          <a:prstGeom prst="rect">
            <a:avLst/>
          </a:prstGeom>
        </p:spPr>
        <p:txBody>
          <a:bodyPr wrap="none">
            <a:spAutoFit/>
          </a:bodyPr>
          <a:lstStyle/>
          <a:p>
            <a:r>
              <a:rPr lang="en-ID" b="1" dirty="0">
                <a:solidFill>
                  <a:srgbClr val="008FD5"/>
                </a:solidFill>
              </a:rPr>
              <a:t>Also known as </a:t>
            </a:r>
          </a:p>
          <a:p>
            <a:r>
              <a:rPr lang="en-ID" b="1" dirty="0">
                <a:solidFill>
                  <a:srgbClr val="008FD5"/>
                </a:solidFill>
              </a:rPr>
              <a:t>cross-entropy error</a:t>
            </a:r>
          </a:p>
        </p:txBody>
      </p:sp>
    </p:spTree>
    <p:extLst>
      <p:ext uri="{BB962C8B-B14F-4D97-AF65-F5344CB8AC3E}">
        <p14:creationId xmlns:p14="http://schemas.microsoft.com/office/powerpoint/2010/main" val="1436846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0F21-8FC4-4D1C-ACF6-165A608BEF27}"/>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770D701A-7E00-48B4-A346-49048F4E1D9F}"/>
              </a:ext>
            </a:extLst>
          </p:cNvPr>
          <p:cNvSpPr>
            <a:spLocks noGrp="1"/>
          </p:cNvSpPr>
          <p:nvPr>
            <p:ph idx="1"/>
          </p:nvPr>
        </p:nvSpPr>
        <p:spPr/>
        <p:txBody>
          <a:bodyPr/>
          <a:lstStyle/>
          <a:p>
            <a:r>
              <a:rPr lang="en-US" dirty="0"/>
              <a:t>Minimization of L(θ) with respect to θ is carried out iteratively by any iterative minimization scheme, such as the steepest descent or Newton’s method. Both schemes need the computation of the respective gradient, which in turn is based on the derivative of the sigmoid link function:</a:t>
            </a:r>
          </a:p>
          <a:p>
            <a:endParaRPr lang="en-US" dirty="0"/>
          </a:p>
          <a:p>
            <a:pPr marL="0" indent="0">
              <a:buNone/>
            </a:pPr>
            <a:endParaRPr lang="en-US" dirty="0"/>
          </a:p>
          <a:p>
            <a:r>
              <a:rPr lang="en-US" dirty="0"/>
              <a:t>The gradient is given by</a:t>
            </a:r>
          </a:p>
          <a:p>
            <a:endParaRPr lang="en-US" dirty="0"/>
          </a:p>
          <a:p>
            <a:endParaRPr lang="en-US" dirty="0"/>
          </a:p>
          <a:p>
            <a:endParaRPr lang="en-US" dirty="0"/>
          </a:p>
          <a:p>
            <a:pPr marL="0" indent="0">
              <a:buNone/>
            </a:pPr>
            <a:r>
              <a:rPr lang="en-US" dirty="0"/>
              <a:t>     where</a:t>
            </a:r>
            <a:endParaRPr lang="en-ID" dirty="0"/>
          </a:p>
        </p:txBody>
      </p:sp>
      <p:pic>
        <p:nvPicPr>
          <p:cNvPr id="4" name="Picture 3">
            <a:extLst>
              <a:ext uri="{FF2B5EF4-FFF2-40B4-BE49-F238E27FC236}">
                <a16:creationId xmlns:a16="http://schemas.microsoft.com/office/drawing/2014/main" id="{B3D65DA0-04E2-4958-B3CF-4A58C089ABCA}"/>
              </a:ext>
            </a:extLst>
          </p:cNvPr>
          <p:cNvPicPr>
            <a:picLocks noChangeAspect="1"/>
          </p:cNvPicPr>
          <p:nvPr/>
        </p:nvPicPr>
        <p:blipFill>
          <a:blip r:embed="rId2"/>
          <a:stretch>
            <a:fillRect/>
          </a:stretch>
        </p:blipFill>
        <p:spPr>
          <a:xfrm>
            <a:off x="3505200" y="3664247"/>
            <a:ext cx="2547504" cy="619663"/>
          </a:xfrm>
          <a:prstGeom prst="rect">
            <a:avLst/>
          </a:prstGeom>
        </p:spPr>
      </p:pic>
      <p:pic>
        <p:nvPicPr>
          <p:cNvPr id="5" name="Picture 4">
            <a:extLst>
              <a:ext uri="{FF2B5EF4-FFF2-40B4-BE49-F238E27FC236}">
                <a16:creationId xmlns:a16="http://schemas.microsoft.com/office/drawing/2014/main" id="{4F9C339B-C850-4F9E-B9EA-F85366375922}"/>
              </a:ext>
            </a:extLst>
          </p:cNvPr>
          <p:cNvPicPr>
            <a:picLocks noChangeAspect="1"/>
          </p:cNvPicPr>
          <p:nvPr/>
        </p:nvPicPr>
        <p:blipFill>
          <a:blip r:embed="rId3"/>
          <a:stretch>
            <a:fillRect/>
          </a:stretch>
        </p:blipFill>
        <p:spPr>
          <a:xfrm>
            <a:off x="4648200" y="4459311"/>
            <a:ext cx="2547505" cy="1233374"/>
          </a:xfrm>
          <a:prstGeom prst="rect">
            <a:avLst/>
          </a:prstGeom>
        </p:spPr>
      </p:pic>
      <p:pic>
        <p:nvPicPr>
          <p:cNvPr id="6" name="Picture 5">
            <a:extLst>
              <a:ext uri="{FF2B5EF4-FFF2-40B4-BE49-F238E27FC236}">
                <a16:creationId xmlns:a16="http://schemas.microsoft.com/office/drawing/2014/main" id="{4B69DFA7-2432-486A-B18D-2CCC13567B57}"/>
              </a:ext>
            </a:extLst>
          </p:cNvPr>
          <p:cNvPicPr>
            <a:picLocks noChangeAspect="1"/>
          </p:cNvPicPr>
          <p:nvPr/>
        </p:nvPicPr>
        <p:blipFill>
          <a:blip r:embed="rId4"/>
          <a:stretch>
            <a:fillRect/>
          </a:stretch>
        </p:blipFill>
        <p:spPr>
          <a:xfrm>
            <a:off x="2514600" y="5790263"/>
            <a:ext cx="6434138" cy="476892"/>
          </a:xfrm>
          <a:prstGeom prst="rect">
            <a:avLst/>
          </a:prstGeom>
        </p:spPr>
      </p:pic>
    </p:spTree>
    <p:extLst>
      <p:ext uri="{BB962C8B-B14F-4D97-AF65-F5344CB8AC3E}">
        <p14:creationId xmlns:p14="http://schemas.microsoft.com/office/powerpoint/2010/main" val="1494848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165A-7140-4286-82A2-A9B21B046A30}"/>
              </a:ext>
            </a:extLst>
          </p:cNvPr>
          <p:cNvSpPr>
            <a:spLocks noGrp="1"/>
          </p:cNvSpPr>
          <p:nvPr>
            <p:ph type="title"/>
          </p:nvPr>
        </p:nvSpPr>
        <p:spPr/>
        <p:txBody>
          <a:bodyPr/>
          <a:lstStyle/>
          <a:p>
            <a:r>
              <a:rPr lang="en-ID" dirty="0"/>
              <a:t>Learning Outcome</a:t>
            </a:r>
          </a:p>
        </p:txBody>
      </p:sp>
      <p:sp>
        <p:nvSpPr>
          <p:cNvPr id="3" name="Content Placeholder 2">
            <a:extLst>
              <a:ext uri="{FF2B5EF4-FFF2-40B4-BE49-F238E27FC236}">
                <a16:creationId xmlns:a16="http://schemas.microsoft.com/office/drawing/2014/main" id="{CB7F06CB-2645-43C7-A2F5-795EE955E999}"/>
              </a:ext>
            </a:extLst>
          </p:cNvPr>
          <p:cNvSpPr>
            <a:spLocks noGrp="1"/>
          </p:cNvSpPr>
          <p:nvPr>
            <p:ph idx="1"/>
          </p:nvPr>
        </p:nvSpPr>
        <p:spPr/>
        <p:txBody>
          <a:bodyPr/>
          <a:lstStyle/>
          <a:p>
            <a:r>
              <a:rPr lang="en-ID" dirty="0"/>
              <a:t>LO3: Student be able to </a:t>
            </a:r>
            <a:r>
              <a:rPr lang="en-US" dirty="0"/>
              <a:t>experiment classification and clustering algorithm from given dataset</a:t>
            </a:r>
            <a:endParaRPr lang="en-ID"/>
          </a:p>
          <a:p>
            <a:endParaRPr lang="en-ID"/>
          </a:p>
        </p:txBody>
      </p:sp>
    </p:spTree>
    <p:extLst>
      <p:ext uri="{BB962C8B-B14F-4D97-AF65-F5344CB8AC3E}">
        <p14:creationId xmlns:p14="http://schemas.microsoft.com/office/powerpoint/2010/main" val="69598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AB2CC-9357-4E0B-8B62-6CC3793DADBF}"/>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2994E152-03B2-4579-848A-0ACF0E65B4BF}"/>
              </a:ext>
            </a:extLst>
          </p:cNvPr>
          <p:cNvSpPr>
            <a:spLocks noGrp="1"/>
          </p:cNvSpPr>
          <p:nvPr>
            <p:ph idx="1"/>
          </p:nvPr>
        </p:nvSpPr>
        <p:spPr>
          <a:xfrm>
            <a:off x="1201876" y="2011288"/>
            <a:ext cx="7529265" cy="4458135"/>
          </a:xfrm>
        </p:spPr>
        <p:txBody>
          <a:bodyPr/>
          <a:lstStyle/>
          <a:p>
            <a:r>
              <a:rPr lang="en-US" dirty="0"/>
              <a:t>The Hessian matrix is given by</a:t>
            </a:r>
          </a:p>
          <a:p>
            <a:endParaRPr lang="en-US" dirty="0"/>
          </a:p>
          <a:p>
            <a:endParaRPr lang="en-US" dirty="0"/>
          </a:p>
          <a:p>
            <a:endParaRPr lang="en-US" dirty="0"/>
          </a:p>
          <a:p>
            <a:endParaRPr lang="en-US" dirty="0"/>
          </a:p>
          <a:p>
            <a:pPr marL="0" indent="0">
              <a:buNone/>
            </a:pPr>
            <a:r>
              <a:rPr lang="en-US" dirty="0"/>
              <a:t>    where </a:t>
            </a:r>
          </a:p>
          <a:p>
            <a:pPr marL="0" indent="0">
              <a:buNone/>
            </a:pPr>
            <a:endParaRPr lang="en-US" dirty="0"/>
          </a:p>
          <a:p>
            <a:r>
              <a:rPr lang="en-US" dirty="0"/>
              <a:t>Note that because 0 &lt; </a:t>
            </a:r>
            <a:r>
              <a:rPr lang="en-US" dirty="0" err="1"/>
              <a:t>s</a:t>
            </a:r>
            <a:r>
              <a:rPr lang="en-US" baseline="-25000" dirty="0" err="1"/>
              <a:t>n</a:t>
            </a:r>
            <a:r>
              <a:rPr lang="en-US" baseline="-25000" dirty="0"/>
              <a:t> </a:t>
            </a:r>
            <a:r>
              <a:rPr lang="en-US" dirty="0"/>
              <a:t>&lt; 1, by definition of the sigmoid link function, matrix R is positive definite; hence, the Hessian matrix is also positive definite.</a:t>
            </a:r>
          </a:p>
          <a:p>
            <a:r>
              <a:rPr lang="en-US" dirty="0"/>
              <a:t>The negative log-likelihood function is convex, which guarantees the existence of a unique minimum.</a:t>
            </a:r>
            <a:endParaRPr lang="en-ID" dirty="0"/>
          </a:p>
        </p:txBody>
      </p:sp>
      <p:pic>
        <p:nvPicPr>
          <p:cNvPr id="4" name="Picture 3">
            <a:extLst>
              <a:ext uri="{FF2B5EF4-FFF2-40B4-BE49-F238E27FC236}">
                <a16:creationId xmlns:a16="http://schemas.microsoft.com/office/drawing/2014/main" id="{CC53795F-DE52-4BBB-820F-7C49A99228B1}"/>
              </a:ext>
            </a:extLst>
          </p:cNvPr>
          <p:cNvPicPr>
            <a:picLocks noChangeAspect="1"/>
          </p:cNvPicPr>
          <p:nvPr/>
        </p:nvPicPr>
        <p:blipFill>
          <a:blip r:embed="rId2"/>
          <a:stretch>
            <a:fillRect/>
          </a:stretch>
        </p:blipFill>
        <p:spPr>
          <a:xfrm>
            <a:off x="2895600" y="2422566"/>
            <a:ext cx="2952750" cy="1232701"/>
          </a:xfrm>
          <a:prstGeom prst="rect">
            <a:avLst/>
          </a:prstGeom>
        </p:spPr>
      </p:pic>
      <p:pic>
        <p:nvPicPr>
          <p:cNvPr id="5" name="Picture 4">
            <a:extLst>
              <a:ext uri="{FF2B5EF4-FFF2-40B4-BE49-F238E27FC236}">
                <a16:creationId xmlns:a16="http://schemas.microsoft.com/office/drawing/2014/main" id="{930B2035-8022-4C5B-A451-57CC6EA2BDF1}"/>
              </a:ext>
            </a:extLst>
          </p:cNvPr>
          <p:cNvPicPr>
            <a:picLocks noChangeAspect="1"/>
          </p:cNvPicPr>
          <p:nvPr/>
        </p:nvPicPr>
        <p:blipFill>
          <a:blip r:embed="rId3"/>
          <a:stretch>
            <a:fillRect/>
          </a:stretch>
        </p:blipFill>
        <p:spPr>
          <a:xfrm>
            <a:off x="2451480" y="3751209"/>
            <a:ext cx="4191000" cy="515938"/>
          </a:xfrm>
          <a:prstGeom prst="rect">
            <a:avLst/>
          </a:prstGeom>
        </p:spPr>
      </p:pic>
    </p:spTree>
    <p:extLst>
      <p:ext uri="{BB962C8B-B14F-4D97-AF65-F5344CB8AC3E}">
        <p14:creationId xmlns:p14="http://schemas.microsoft.com/office/powerpoint/2010/main" val="3696679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EBD31-CB8A-4BBB-AF6B-654961691C8F}"/>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08A08776-C7E6-44A7-AE27-D0D8D79B4AF5}"/>
              </a:ext>
            </a:extLst>
          </p:cNvPr>
          <p:cNvSpPr>
            <a:spLocks noGrp="1"/>
          </p:cNvSpPr>
          <p:nvPr>
            <p:ph idx="1"/>
          </p:nvPr>
        </p:nvSpPr>
        <p:spPr/>
        <p:txBody>
          <a:bodyPr>
            <a:normAutofit fontScale="92500" lnSpcReduction="10000"/>
          </a:bodyPr>
          <a:lstStyle/>
          <a:p>
            <a:r>
              <a:rPr lang="en-US" dirty="0"/>
              <a:t>Two of the possible iterative minimization schemes to be used are:</a:t>
            </a:r>
          </a:p>
          <a:p>
            <a:pPr lvl="1"/>
            <a:r>
              <a:rPr lang="en-ID" dirty="0"/>
              <a:t>Steepest descent</a:t>
            </a:r>
          </a:p>
          <a:p>
            <a:pPr marL="457200" lvl="1" indent="0">
              <a:buNone/>
            </a:pPr>
            <a:endParaRPr lang="en-ID" dirty="0"/>
          </a:p>
          <a:p>
            <a:pPr lvl="1"/>
            <a:r>
              <a:rPr lang="en-ID" dirty="0"/>
              <a:t>Newton’s scheme</a:t>
            </a:r>
          </a:p>
          <a:p>
            <a:pPr lvl="1"/>
            <a:endParaRPr lang="en-ID" dirty="0"/>
          </a:p>
          <a:p>
            <a:pPr lvl="1"/>
            <a:endParaRPr lang="en-ID" dirty="0"/>
          </a:p>
          <a:p>
            <a:pPr lvl="1"/>
            <a:endParaRPr lang="en-ID" dirty="0"/>
          </a:p>
          <a:p>
            <a:pPr lvl="1"/>
            <a:endParaRPr lang="en-ID" dirty="0"/>
          </a:p>
          <a:p>
            <a:pPr marL="457200" lvl="1" indent="0">
              <a:buNone/>
            </a:pPr>
            <a:r>
              <a:rPr lang="en-ID" dirty="0"/>
              <a:t>    where</a:t>
            </a:r>
          </a:p>
          <a:p>
            <a:pPr marL="457200" lvl="1" indent="0">
              <a:buNone/>
            </a:pPr>
            <a:endParaRPr lang="en-ID" dirty="0"/>
          </a:p>
          <a:p>
            <a:pPr marL="457200" lvl="1" indent="0">
              <a:buNone/>
            </a:pPr>
            <a:r>
              <a:rPr lang="en-ID" dirty="0"/>
              <a:t>    </a:t>
            </a:r>
            <a:r>
              <a:rPr lang="en-US" dirty="0"/>
              <a:t>the involved quantities are iteration-dependent and the resulting scheme is known as </a:t>
            </a:r>
            <a:r>
              <a:rPr lang="en-US" b="1" dirty="0"/>
              <a:t>iterative reweighted least squares scheme (IRLS)</a:t>
            </a:r>
            <a:endParaRPr lang="en-ID" b="1" dirty="0"/>
          </a:p>
        </p:txBody>
      </p:sp>
      <p:pic>
        <p:nvPicPr>
          <p:cNvPr id="4" name="Picture 3">
            <a:extLst>
              <a:ext uri="{FF2B5EF4-FFF2-40B4-BE49-F238E27FC236}">
                <a16:creationId xmlns:a16="http://schemas.microsoft.com/office/drawing/2014/main" id="{7B0122E5-CC75-456F-B7BC-75136234C314}"/>
              </a:ext>
            </a:extLst>
          </p:cNvPr>
          <p:cNvPicPr>
            <a:picLocks noChangeAspect="1"/>
          </p:cNvPicPr>
          <p:nvPr/>
        </p:nvPicPr>
        <p:blipFill>
          <a:blip r:embed="rId2"/>
          <a:stretch>
            <a:fillRect/>
          </a:stretch>
        </p:blipFill>
        <p:spPr>
          <a:xfrm>
            <a:off x="4343400" y="2667000"/>
            <a:ext cx="3495675" cy="407567"/>
          </a:xfrm>
          <a:prstGeom prst="rect">
            <a:avLst/>
          </a:prstGeom>
        </p:spPr>
      </p:pic>
      <p:pic>
        <p:nvPicPr>
          <p:cNvPr id="5" name="Picture 4">
            <a:extLst>
              <a:ext uri="{FF2B5EF4-FFF2-40B4-BE49-F238E27FC236}">
                <a16:creationId xmlns:a16="http://schemas.microsoft.com/office/drawing/2014/main" id="{DED47DA5-3027-433D-8D13-CE604B4D5D1D}"/>
              </a:ext>
            </a:extLst>
          </p:cNvPr>
          <p:cNvPicPr>
            <a:picLocks noChangeAspect="1"/>
          </p:cNvPicPr>
          <p:nvPr/>
        </p:nvPicPr>
        <p:blipFill>
          <a:blip r:embed="rId3"/>
          <a:stretch>
            <a:fillRect/>
          </a:stretch>
        </p:blipFill>
        <p:spPr>
          <a:xfrm>
            <a:off x="2819400" y="3661733"/>
            <a:ext cx="4495800" cy="1019048"/>
          </a:xfrm>
          <a:prstGeom prst="rect">
            <a:avLst/>
          </a:prstGeom>
        </p:spPr>
      </p:pic>
      <p:pic>
        <p:nvPicPr>
          <p:cNvPr id="6" name="Picture 5">
            <a:extLst>
              <a:ext uri="{FF2B5EF4-FFF2-40B4-BE49-F238E27FC236}">
                <a16:creationId xmlns:a16="http://schemas.microsoft.com/office/drawing/2014/main" id="{3A835B54-E191-4BAB-BFAF-260B25A22225}"/>
              </a:ext>
            </a:extLst>
          </p:cNvPr>
          <p:cNvPicPr>
            <a:picLocks noChangeAspect="1"/>
          </p:cNvPicPr>
          <p:nvPr/>
        </p:nvPicPr>
        <p:blipFill>
          <a:blip r:embed="rId4"/>
          <a:stretch>
            <a:fillRect/>
          </a:stretch>
        </p:blipFill>
        <p:spPr>
          <a:xfrm>
            <a:off x="2819400" y="4725012"/>
            <a:ext cx="4495800" cy="561975"/>
          </a:xfrm>
          <a:prstGeom prst="rect">
            <a:avLst/>
          </a:prstGeom>
        </p:spPr>
      </p:pic>
    </p:spTree>
    <p:extLst>
      <p:ext uri="{BB962C8B-B14F-4D97-AF65-F5344CB8AC3E}">
        <p14:creationId xmlns:p14="http://schemas.microsoft.com/office/powerpoint/2010/main" val="2025221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4D1E3-4ADB-40DF-A1B2-21A88531989D}"/>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58996928-8A0B-4AB7-AE02-33CEFC83EC1F}"/>
              </a:ext>
            </a:extLst>
          </p:cNvPr>
          <p:cNvSpPr>
            <a:spLocks noGrp="1"/>
          </p:cNvSpPr>
          <p:nvPr>
            <p:ph idx="1"/>
          </p:nvPr>
        </p:nvSpPr>
        <p:spPr/>
        <p:txBody>
          <a:bodyPr/>
          <a:lstStyle/>
          <a:p>
            <a:r>
              <a:rPr lang="en-US" dirty="0"/>
              <a:t>Maximizing the likelihood may run into problems if the training data set is linearly separable. In this case, any point on a hyperplane, </a:t>
            </a:r>
            <a:r>
              <a:rPr lang="en-US" dirty="0" err="1"/>
              <a:t>θ</a:t>
            </a:r>
            <a:r>
              <a:rPr lang="en-US" baseline="30000" dirty="0" err="1"/>
              <a:t>T</a:t>
            </a:r>
            <a:r>
              <a:rPr lang="en-US" dirty="0" err="1"/>
              <a:t>x</a:t>
            </a:r>
            <a:r>
              <a:rPr lang="en-US" dirty="0"/>
              <a:t> = 0, that solves the classification task and separates the samples from each class (note that there are infinite many such hyperplanes), results in σ (x) = 0.5, and every training point from each class is assigned a posterior probability equal to one. </a:t>
            </a:r>
          </a:p>
          <a:p>
            <a:r>
              <a:rPr lang="en-US" dirty="0"/>
              <a:t>Thus, ML forces the logistic sigmoid to become a step function in the feature space and equivalently ||θ|| → ∞. This can lead to overfitting and it is remedied by including a regularization term, ||θ||</a:t>
            </a:r>
            <a:r>
              <a:rPr lang="en-US" baseline="30000" dirty="0"/>
              <a:t>2</a:t>
            </a:r>
            <a:r>
              <a:rPr lang="en-US" dirty="0"/>
              <a:t>, in the respective cost function.</a:t>
            </a:r>
            <a:endParaRPr lang="en-ID" dirty="0"/>
          </a:p>
        </p:txBody>
      </p:sp>
    </p:spTree>
    <p:extLst>
      <p:ext uri="{BB962C8B-B14F-4D97-AF65-F5344CB8AC3E}">
        <p14:creationId xmlns:p14="http://schemas.microsoft.com/office/powerpoint/2010/main" val="491114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0DFB-A088-4E43-A004-F79A188D261C}"/>
              </a:ext>
            </a:extLst>
          </p:cNvPr>
          <p:cNvSpPr>
            <a:spLocks noGrp="1"/>
          </p:cNvSpPr>
          <p:nvPr>
            <p:ph type="title"/>
          </p:nvPr>
        </p:nvSpPr>
        <p:spPr/>
        <p:txBody>
          <a:bodyPr/>
          <a:lstStyle/>
          <a:p>
            <a:r>
              <a:rPr lang="en-ID" dirty="0"/>
              <a:t>Multiclass Logistic Regression</a:t>
            </a:r>
          </a:p>
        </p:txBody>
      </p:sp>
      <p:sp>
        <p:nvSpPr>
          <p:cNvPr id="3" name="Content Placeholder 2">
            <a:extLst>
              <a:ext uri="{FF2B5EF4-FFF2-40B4-BE49-F238E27FC236}">
                <a16:creationId xmlns:a16="http://schemas.microsoft.com/office/drawing/2014/main" id="{E464B9E6-A9C2-453A-A2E0-8F32AA358015}"/>
              </a:ext>
            </a:extLst>
          </p:cNvPr>
          <p:cNvSpPr>
            <a:spLocks noGrp="1"/>
          </p:cNvSpPr>
          <p:nvPr>
            <p:ph idx="1"/>
          </p:nvPr>
        </p:nvSpPr>
        <p:spPr>
          <a:xfrm>
            <a:off x="1219199" y="2011288"/>
            <a:ext cx="7529265" cy="4458135"/>
          </a:xfrm>
        </p:spPr>
        <p:txBody>
          <a:bodyPr/>
          <a:lstStyle/>
          <a:p>
            <a:r>
              <a:rPr lang="en-US" dirty="0"/>
              <a:t>The </a:t>
            </a:r>
            <a:r>
              <a:rPr lang="en-US" i="1" dirty="0"/>
              <a:t>M</a:t>
            </a:r>
            <a:r>
              <a:rPr lang="en-US" dirty="0"/>
              <a:t>-class case: For the more general </a:t>
            </a:r>
            <a:r>
              <a:rPr lang="en-US" i="1" dirty="0"/>
              <a:t>M</a:t>
            </a:r>
            <a:r>
              <a:rPr lang="en-US" dirty="0"/>
              <a:t>-class classification task, the logistic regression is defined for </a:t>
            </a:r>
            <a:r>
              <a:rPr lang="en-US" i="1" dirty="0"/>
              <a:t>m</a:t>
            </a:r>
            <a:r>
              <a:rPr lang="en-US" dirty="0"/>
              <a:t> = 1, 2, ... , </a:t>
            </a:r>
            <a:r>
              <a:rPr lang="en-US" i="1" dirty="0"/>
              <a:t>M</a:t>
            </a:r>
            <a:r>
              <a:rPr lang="en-US" dirty="0"/>
              <a:t>, as</a:t>
            </a:r>
          </a:p>
          <a:p>
            <a:endParaRPr lang="en-US" dirty="0"/>
          </a:p>
          <a:p>
            <a:endParaRPr lang="en-US" dirty="0"/>
          </a:p>
          <a:p>
            <a:endParaRPr lang="en-US" dirty="0"/>
          </a:p>
          <a:p>
            <a:r>
              <a:rPr lang="en-US" dirty="0"/>
              <a:t>The previous definition is easily brought into the form of a linear model for the log ratio of the posteriors. Divide, for example, by P(</a:t>
            </a:r>
            <a:r>
              <a:rPr lang="en-US" dirty="0" err="1"/>
              <a:t>ω</a:t>
            </a:r>
            <a:r>
              <a:rPr lang="en-US" baseline="-25000" dirty="0" err="1"/>
              <a:t>M</a:t>
            </a:r>
            <a:r>
              <a:rPr lang="en-US" dirty="0" err="1"/>
              <a:t>|x</a:t>
            </a:r>
            <a:r>
              <a:rPr lang="en-US" dirty="0"/>
              <a:t>) to obtain</a:t>
            </a:r>
            <a:endParaRPr lang="en-ID" dirty="0"/>
          </a:p>
        </p:txBody>
      </p:sp>
      <p:pic>
        <p:nvPicPr>
          <p:cNvPr id="4" name="Picture 3">
            <a:extLst>
              <a:ext uri="{FF2B5EF4-FFF2-40B4-BE49-F238E27FC236}">
                <a16:creationId xmlns:a16="http://schemas.microsoft.com/office/drawing/2014/main" id="{65281BB0-3EC2-4F97-A193-43F18D2A315B}"/>
              </a:ext>
            </a:extLst>
          </p:cNvPr>
          <p:cNvPicPr>
            <a:picLocks noChangeAspect="1"/>
          </p:cNvPicPr>
          <p:nvPr/>
        </p:nvPicPr>
        <p:blipFill>
          <a:blip r:embed="rId2"/>
          <a:stretch>
            <a:fillRect/>
          </a:stretch>
        </p:blipFill>
        <p:spPr>
          <a:xfrm>
            <a:off x="1828800" y="2792908"/>
            <a:ext cx="6467475" cy="964965"/>
          </a:xfrm>
          <a:prstGeom prst="rect">
            <a:avLst/>
          </a:prstGeom>
        </p:spPr>
      </p:pic>
      <p:pic>
        <p:nvPicPr>
          <p:cNvPr id="5" name="Picture 4">
            <a:extLst>
              <a:ext uri="{FF2B5EF4-FFF2-40B4-BE49-F238E27FC236}">
                <a16:creationId xmlns:a16="http://schemas.microsoft.com/office/drawing/2014/main" id="{DC811061-3608-4312-A733-D383586181A4}"/>
              </a:ext>
            </a:extLst>
          </p:cNvPr>
          <p:cNvPicPr>
            <a:picLocks noChangeAspect="1"/>
          </p:cNvPicPr>
          <p:nvPr/>
        </p:nvPicPr>
        <p:blipFill>
          <a:blip r:embed="rId3"/>
          <a:stretch>
            <a:fillRect/>
          </a:stretch>
        </p:blipFill>
        <p:spPr>
          <a:xfrm>
            <a:off x="3124200" y="4953000"/>
            <a:ext cx="3895726" cy="812605"/>
          </a:xfrm>
          <a:prstGeom prst="rect">
            <a:avLst/>
          </a:prstGeom>
        </p:spPr>
      </p:pic>
    </p:spTree>
    <p:extLst>
      <p:ext uri="{BB962C8B-B14F-4D97-AF65-F5344CB8AC3E}">
        <p14:creationId xmlns:p14="http://schemas.microsoft.com/office/powerpoint/2010/main" val="3160277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8B2C-292C-4C04-96CF-9AE0CE6A3E2A}"/>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5905E54E-D2F6-432A-884E-7902760DC264}"/>
              </a:ext>
            </a:extLst>
          </p:cNvPr>
          <p:cNvSpPr>
            <a:spLocks noGrp="1"/>
          </p:cNvSpPr>
          <p:nvPr>
            <p:ph idx="1"/>
          </p:nvPr>
        </p:nvSpPr>
        <p:spPr/>
        <p:txBody>
          <a:bodyPr/>
          <a:lstStyle/>
          <a:p>
            <a:r>
              <a:rPr lang="en-US" dirty="0"/>
              <a:t>Let us define, for notational convenience,</a:t>
            </a:r>
          </a:p>
          <a:p>
            <a:endParaRPr lang="en-US" dirty="0"/>
          </a:p>
          <a:p>
            <a:endParaRPr lang="en-US" dirty="0"/>
          </a:p>
          <a:p>
            <a:pPr marL="0" indent="0">
              <a:buNone/>
            </a:pPr>
            <a:r>
              <a:rPr lang="en-US" dirty="0"/>
              <a:t>     And </a:t>
            </a:r>
          </a:p>
          <a:p>
            <a:pPr marL="0" indent="0">
              <a:buNone/>
            </a:pPr>
            <a:endParaRPr lang="en-US" dirty="0"/>
          </a:p>
          <a:p>
            <a:r>
              <a:rPr lang="en-US" dirty="0"/>
              <a:t>The likelihood function is now written as</a:t>
            </a:r>
          </a:p>
          <a:p>
            <a:endParaRPr lang="en-US" dirty="0"/>
          </a:p>
          <a:p>
            <a:endParaRPr lang="en-US" dirty="0"/>
          </a:p>
          <a:p>
            <a:endParaRPr lang="en-US" dirty="0"/>
          </a:p>
          <a:p>
            <a:pPr marL="0" indent="0">
              <a:buNone/>
            </a:pPr>
            <a:r>
              <a:rPr lang="en-US" dirty="0"/>
              <a:t>     where </a:t>
            </a:r>
            <a:r>
              <a:rPr lang="en-US" dirty="0" err="1"/>
              <a:t>y</a:t>
            </a:r>
            <a:r>
              <a:rPr lang="en-US" baseline="-25000" dirty="0" err="1"/>
              <a:t>nm</a:t>
            </a:r>
            <a:r>
              <a:rPr lang="en-US" dirty="0"/>
              <a:t> = 1 if </a:t>
            </a:r>
            <a:r>
              <a:rPr lang="en-US" dirty="0" err="1"/>
              <a:t>x</a:t>
            </a:r>
            <a:r>
              <a:rPr lang="en-US" baseline="-25000" dirty="0" err="1"/>
              <a:t>n</a:t>
            </a:r>
            <a:r>
              <a:rPr lang="en-US" dirty="0"/>
              <a:t> ∈ </a:t>
            </a:r>
            <a:r>
              <a:rPr lang="en-US" dirty="0" err="1"/>
              <a:t>ω</a:t>
            </a:r>
            <a:r>
              <a:rPr lang="en-US" baseline="-25000" dirty="0" err="1"/>
              <a:t>m</a:t>
            </a:r>
            <a:r>
              <a:rPr lang="en-US" baseline="-25000" dirty="0"/>
              <a:t> </a:t>
            </a:r>
            <a:r>
              <a:rPr lang="en-US" dirty="0"/>
              <a:t>and zero otherwise</a:t>
            </a:r>
          </a:p>
          <a:p>
            <a:endParaRPr lang="en-ID" dirty="0"/>
          </a:p>
        </p:txBody>
      </p:sp>
      <p:pic>
        <p:nvPicPr>
          <p:cNvPr id="4" name="Picture 3">
            <a:extLst>
              <a:ext uri="{FF2B5EF4-FFF2-40B4-BE49-F238E27FC236}">
                <a16:creationId xmlns:a16="http://schemas.microsoft.com/office/drawing/2014/main" id="{1A4B0306-AD0A-4975-A3AE-E068838A8434}"/>
              </a:ext>
            </a:extLst>
          </p:cNvPr>
          <p:cNvPicPr>
            <a:picLocks noChangeAspect="1"/>
          </p:cNvPicPr>
          <p:nvPr/>
        </p:nvPicPr>
        <p:blipFill>
          <a:blip r:embed="rId2"/>
          <a:stretch>
            <a:fillRect/>
          </a:stretch>
        </p:blipFill>
        <p:spPr>
          <a:xfrm>
            <a:off x="2112602" y="2514600"/>
            <a:ext cx="5738813" cy="364000"/>
          </a:xfrm>
          <a:prstGeom prst="rect">
            <a:avLst/>
          </a:prstGeom>
        </p:spPr>
      </p:pic>
      <p:pic>
        <p:nvPicPr>
          <p:cNvPr id="5" name="Picture 4">
            <a:extLst>
              <a:ext uri="{FF2B5EF4-FFF2-40B4-BE49-F238E27FC236}">
                <a16:creationId xmlns:a16="http://schemas.microsoft.com/office/drawing/2014/main" id="{31480BD3-CEB6-4931-B3DE-20E840945ABA}"/>
              </a:ext>
            </a:extLst>
          </p:cNvPr>
          <p:cNvPicPr>
            <a:picLocks noChangeAspect="1"/>
          </p:cNvPicPr>
          <p:nvPr/>
        </p:nvPicPr>
        <p:blipFill>
          <a:blip r:embed="rId3"/>
          <a:stretch>
            <a:fillRect/>
          </a:stretch>
        </p:blipFill>
        <p:spPr>
          <a:xfrm>
            <a:off x="2438400" y="3048000"/>
            <a:ext cx="3400425" cy="447004"/>
          </a:xfrm>
          <a:prstGeom prst="rect">
            <a:avLst/>
          </a:prstGeom>
        </p:spPr>
      </p:pic>
      <p:pic>
        <p:nvPicPr>
          <p:cNvPr id="6" name="Picture 5">
            <a:extLst>
              <a:ext uri="{FF2B5EF4-FFF2-40B4-BE49-F238E27FC236}">
                <a16:creationId xmlns:a16="http://schemas.microsoft.com/office/drawing/2014/main" id="{7AA1C0F9-4F8B-4F3F-A2EC-4B5DEDD649CA}"/>
              </a:ext>
            </a:extLst>
          </p:cNvPr>
          <p:cNvPicPr>
            <a:picLocks noChangeAspect="1"/>
          </p:cNvPicPr>
          <p:nvPr/>
        </p:nvPicPr>
        <p:blipFill>
          <a:blip r:embed="rId4"/>
          <a:stretch>
            <a:fillRect/>
          </a:stretch>
        </p:blipFill>
        <p:spPr>
          <a:xfrm>
            <a:off x="3124200" y="4287092"/>
            <a:ext cx="3438525" cy="770458"/>
          </a:xfrm>
          <a:prstGeom prst="rect">
            <a:avLst/>
          </a:prstGeom>
        </p:spPr>
      </p:pic>
    </p:spTree>
    <p:extLst>
      <p:ext uri="{BB962C8B-B14F-4D97-AF65-F5344CB8AC3E}">
        <p14:creationId xmlns:p14="http://schemas.microsoft.com/office/powerpoint/2010/main" val="1597169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8C11-2126-4D25-A1ED-6FA4959DB3C0}"/>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D2F6ED06-F4B0-4065-A43E-648AC4621B0C}"/>
              </a:ext>
            </a:extLst>
          </p:cNvPr>
          <p:cNvSpPr>
            <a:spLocks noGrp="1"/>
          </p:cNvSpPr>
          <p:nvPr>
            <p:ph idx="1"/>
          </p:nvPr>
        </p:nvSpPr>
        <p:spPr/>
        <p:txBody>
          <a:bodyPr/>
          <a:lstStyle/>
          <a:p>
            <a:r>
              <a:rPr lang="en-US" dirty="0"/>
              <a:t>The respective negative log-likelihood function becomes</a:t>
            </a:r>
          </a:p>
          <a:p>
            <a:endParaRPr lang="en-US" dirty="0"/>
          </a:p>
          <a:p>
            <a:endParaRPr lang="en-US" dirty="0"/>
          </a:p>
          <a:p>
            <a:r>
              <a:rPr lang="en-US" dirty="0"/>
              <a:t>Minimization with respect to </a:t>
            </a:r>
            <a:r>
              <a:rPr lang="en-US" dirty="0" err="1"/>
              <a:t>θ</a:t>
            </a:r>
            <a:r>
              <a:rPr lang="en-US" baseline="-25000" dirty="0" err="1"/>
              <a:t>m</a:t>
            </a:r>
            <a:r>
              <a:rPr lang="en-US" dirty="0"/>
              <a:t>, </a:t>
            </a:r>
            <a:r>
              <a:rPr lang="en-US" i="1" dirty="0"/>
              <a:t>m</a:t>
            </a:r>
            <a:r>
              <a:rPr lang="en-US" dirty="0"/>
              <a:t> = 1, ... , </a:t>
            </a:r>
            <a:r>
              <a:rPr lang="en-US" i="1" dirty="0"/>
              <a:t>M</a:t>
            </a:r>
            <a:r>
              <a:rPr lang="en-US" dirty="0"/>
              <a:t>, takes place iteratively.</a:t>
            </a:r>
          </a:p>
          <a:p>
            <a:r>
              <a:rPr lang="en-US" dirty="0"/>
              <a:t>The following gradients are used</a:t>
            </a:r>
          </a:p>
          <a:p>
            <a:endParaRPr lang="en-US" dirty="0"/>
          </a:p>
          <a:p>
            <a:endParaRPr lang="en-US" dirty="0"/>
          </a:p>
          <a:p>
            <a:pPr marL="0" indent="0">
              <a:buNone/>
            </a:pPr>
            <a:r>
              <a:rPr lang="en-US" dirty="0"/>
              <a:t>     where </a:t>
            </a:r>
            <a:r>
              <a:rPr lang="en-US" dirty="0" err="1"/>
              <a:t>δ</a:t>
            </a:r>
            <a:r>
              <a:rPr lang="en-US" baseline="-25000" dirty="0" err="1"/>
              <a:t>mj</a:t>
            </a:r>
            <a:r>
              <a:rPr lang="en-US" dirty="0"/>
              <a:t> is one if </a:t>
            </a:r>
            <a:r>
              <a:rPr lang="en-US" i="1" dirty="0"/>
              <a:t>m</a:t>
            </a:r>
            <a:r>
              <a:rPr lang="en-US" dirty="0"/>
              <a:t> = </a:t>
            </a:r>
            <a:r>
              <a:rPr lang="en-US" i="1" dirty="0"/>
              <a:t>j</a:t>
            </a:r>
            <a:r>
              <a:rPr lang="en-US" dirty="0"/>
              <a:t> and zero otherwise. Also</a:t>
            </a:r>
            <a:endParaRPr lang="en-ID" dirty="0"/>
          </a:p>
        </p:txBody>
      </p:sp>
      <p:pic>
        <p:nvPicPr>
          <p:cNvPr id="4" name="Picture 3">
            <a:extLst>
              <a:ext uri="{FF2B5EF4-FFF2-40B4-BE49-F238E27FC236}">
                <a16:creationId xmlns:a16="http://schemas.microsoft.com/office/drawing/2014/main" id="{6FDD16FF-0026-4299-B391-F88E5ADA4E6E}"/>
              </a:ext>
            </a:extLst>
          </p:cNvPr>
          <p:cNvPicPr>
            <a:picLocks noChangeAspect="1"/>
          </p:cNvPicPr>
          <p:nvPr/>
        </p:nvPicPr>
        <p:blipFill>
          <a:blip r:embed="rId2"/>
          <a:stretch>
            <a:fillRect/>
          </a:stretch>
        </p:blipFill>
        <p:spPr>
          <a:xfrm>
            <a:off x="2971800" y="2435424"/>
            <a:ext cx="3581400" cy="735904"/>
          </a:xfrm>
          <a:prstGeom prst="rect">
            <a:avLst/>
          </a:prstGeom>
        </p:spPr>
      </p:pic>
      <p:pic>
        <p:nvPicPr>
          <p:cNvPr id="5" name="Picture 4">
            <a:extLst>
              <a:ext uri="{FF2B5EF4-FFF2-40B4-BE49-F238E27FC236}">
                <a16:creationId xmlns:a16="http://schemas.microsoft.com/office/drawing/2014/main" id="{7973390F-2693-4034-B3A2-E50977120FF0}"/>
              </a:ext>
            </a:extLst>
          </p:cNvPr>
          <p:cNvPicPr>
            <a:picLocks noChangeAspect="1"/>
          </p:cNvPicPr>
          <p:nvPr/>
        </p:nvPicPr>
        <p:blipFill>
          <a:blip r:embed="rId3"/>
          <a:stretch>
            <a:fillRect/>
          </a:stretch>
        </p:blipFill>
        <p:spPr>
          <a:xfrm>
            <a:off x="3426835" y="4191000"/>
            <a:ext cx="2290329" cy="630366"/>
          </a:xfrm>
          <a:prstGeom prst="rect">
            <a:avLst/>
          </a:prstGeom>
        </p:spPr>
      </p:pic>
      <p:pic>
        <p:nvPicPr>
          <p:cNvPr id="6" name="Picture 5">
            <a:extLst>
              <a:ext uri="{FF2B5EF4-FFF2-40B4-BE49-F238E27FC236}">
                <a16:creationId xmlns:a16="http://schemas.microsoft.com/office/drawing/2014/main" id="{FB5396C2-7932-40CC-A989-B852B8B36FED}"/>
              </a:ext>
            </a:extLst>
          </p:cNvPr>
          <p:cNvPicPr>
            <a:picLocks noChangeAspect="1"/>
          </p:cNvPicPr>
          <p:nvPr/>
        </p:nvPicPr>
        <p:blipFill>
          <a:blip r:embed="rId4"/>
          <a:stretch>
            <a:fillRect/>
          </a:stretch>
        </p:blipFill>
        <p:spPr>
          <a:xfrm>
            <a:off x="2895600" y="5334000"/>
            <a:ext cx="3971925" cy="865478"/>
          </a:xfrm>
          <a:prstGeom prst="rect">
            <a:avLst/>
          </a:prstGeom>
        </p:spPr>
      </p:pic>
    </p:spTree>
    <p:extLst>
      <p:ext uri="{BB962C8B-B14F-4D97-AF65-F5344CB8AC3E}">
        <p14:creationId xmlns:p14="http://schemas.microsoft.com/office/powerpoint/2010/main" val="1183437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4196-8DE9-4EA3-9E28-98FF087127E1}"/>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11AB0D26-0656-41A7-A7D4-9E4A0977B976}"/>
              </a:ext>
            </a:extLst>
          </p:cNvPr>
          <p:cNvSpPr>
            <a:spLocks noGrp="1"/>
          </p:cNvSpPr>
          <p:nvPr>
            <p:ph idx="1"/>
          </p:nvPr>
        </p:nvSpPr>
        <p:spPr/>
        <p:txBody>
          <a:bodyPr/>
          <a:lstStyle/>
          <a:p>
            <a:r>
              <a:rPr lang="en-US" dirty="0"/>
              <a:t>The respective Hessian matrix is an </a:t>
            </a:r>
            <a:r>
              <a:rPr lang="en-US" i="1" dirty="0"/>
              <a:t>(</a:t>
            </a:r>
            <a:r>
              <a:rPr lang="en-US" i="1" dirty="0" err="1"/>
              <a:t>lM</a:t>
            </a:r>
            <a:r>
              <a:rPr lang="en-US" i="1" dirty="0"/>
              <a:t>) </a:t>
            </a:r>
            <a:r>
              <a:rPr lang="en-US" dirty="0"/>
              <a:t>× </a:t>
            </a:r>
            <a:r>
              <a:rPr lang="en-US" i="1" dirty="0"/>
              <a:t>(</a:t>
            </a:r>
            <a:r>
              <a:rPr lang="en-US" i="1" dirty="0" err="1"/>
              <a:t>lM</a:t>
            </a:r>
            <a:r>
              <a:rPr lang="en-US" i="1" dirty="0"/>
              <a:t>) </a:t>
            </a:r>
            <a:r>
              <a:rPr lang="en-US" dirty="0"/>
              <a:t>matrix, comprising </a:t>
            </a:r>
            <a:r>
              <a:rPr lang="en-US" i="1" dirty="0"/>
              <a:t>l </a:t>
            </a:r>
            <a:r>
              <a:rPr lang="en-US" dirty="0"/>
              <a:t>× </a:t>
            </a:r>
            <a:r>
              <a:rPr lang="en-US" i="1" dirty="0"/>
              <a:t>l</a:t>
            </a:r>
            <a:r>
              <a:rPr lang="en-US" dirty="0"/>
              <a:t> blocks. Its </a:t>
            </a:r>
            <a:r>
              <a:rPr lang="en-US" i="1" dirty="0"/>
              <a:t>k</a:t>
            </a:r>
            <a:r>
              <a:rPr lang="en-US" dirty="0"/>
              <a:t>, </a:t>
            </a:r>
            <a:r>
              <a:rPr lang="en-US" i="1" dirty="0"/>
              <a:t>j</a:t>
            </a:r>
            <a:r>
              <a:rPr lang="en-US" dirty="0"/>
              <a:t> block element is given by</a:t>
            </a:r>
          </a:p>
          <a:p>
            <a:endParaRPr lang="en-US" dirty="0"/>
          </a:p>
          <a:p>
            <a:endParaRPr lang="en-US" dirty="0"/>
          </a:p>
          <a:p>
            <a:endParaRPr lang="en-US" dirty="0"/>
          </a:p>
          <a:p>
            <a:endParaRPr lang="en-US" dirty="0"/>
          </a:p>
          <a:p>
            <a:r>
              <a:rPr lang="en-US" dirty="0"/>
              <a:t>The Hessian matrix is also positive definite, which guarantees uniqueness of the minimum as in the two-class case.</a:t>
            </a:r>
            <a:endParaRPr lang="en-ID" dirty="0"/>
          </a:p>
        </p:txBody>
      </p:sp>
      <p:pic>
        <p:nvPicPr>
          <p:cNvPr id="4" name="Picture 3">
            <a:extLst>
              <a:ext uri="{FF2B5EF4-FFF2-40B4-BE49-F238E27FC236}">
                <a16:creationId xmlns:a16="http://schemas.microsoft.com/office/drawing/2014/main" id="{A5F4CC2E-B4A7-476E-BFF7-CCA5FF4E2318}"/>
              </a:ext>
            </a:extLst>
          </p:cNvPr>
          <p:cNvPicPr>
            <a:picLocks noChangeAspect="1"/>
          </p:cNvPicPr>
          <p:nvPr/>
        </p:nvPicPr>
        <p:blipFill>
          <a:blip r:embed="rId2"/>
          <a:stretch>
            <a:fillRect/>
          </a:stretch>
        </p:blipFill>
        <p:spPr>
          <a:xfrm>
            <a:off x="2286000" y="2967855"/>
            <a:ext cx="5253038" cy="922289"/>
          </a:xfrm>
          <a:prstGeom prst="rect">
            <a:avLst/>
          </a:prstGeom>
        </p:spPr>
      </p:pic>
    </p:spTree>
    <p:extLst>
      <p:ext uri="{BB962C8B-B14F-4D97-AF65-F5344CB8AC3E}">
        <p14:creationId xmlns:p14="http://schemas.microsoft.com/office/powerpoint/2010/main" val="505260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E04F1-B041-4D3F-AC96-A0C7FBDF7730}"/>
              </a:ext>
            </a:extLst>
          </p:cNvPr>
          <p:cNvSpPr>
            <a:spLocks noGrp="1"/>
          </p:cNvSpPr>
          <p:nvPr>
            <p:ph type="title"/>
          </p:nvPr>
        </p:nvSpPr>
        <p:spPr/>
        <p:txBody>
          <a:bodyPr/>
          <a:lstStyle/>
          <a:p>
            <a:r>
              <a:rPr lang="en-ID" dirty="0" err="1"/>
              <a:t>Probit</a:t>
            </a:r>
            <a:r>
              <a:rPr lang="en-ID" dirty="0"/>
              <a:t> regression</a:t>
            </a:r>
          </a:p>
        </p:txBody>
      </p:sp>
      <p:sp>
        <p:nvSpPr>
          <p:cNvPr id="3" name="Content Placeholder 2">
            <a:extLst>
              <a:ext uri="{FF2B5EF4-FFF2-40B4-BE49-F238E27FC236}">
                <a16:creationId xmlns:a16="http://schemas.microsoft.com/office/drawing/2014/main" id="{CF8381A5-D250-496F-A376-8DD747967C1C}"/>
              </a:ext>
            </a:extLst>
          </p:cNvPr>
          <p:cNvSpPr>
            <a:spLocks noGrp="1"/>
          </p:cNvSpPr>
          <p:nvPr>
            <p:ph idx="1"/>
          </p:nvPr>
        </p:nvSpPr>
        <p:spPr>
          <a:xfrm>
            <a:off x="1219199" y="2011288"/>
            <a:ext cx="7529265" cy="4846712"/>
          </a:xfrm>
        </p:spPr>
        <p:txBody>
          <a:bodyPr>
            <a:normAutofit fontScale="92500" lnSpcReduction="10000"/>
          </a:bodyPr>
          <a:lstStyle/>
          <a:p>
            <a:r>
              <a:rPr lang="en-US" dirty="0"/>
              <a:t>Instead of using the logistic sigmoid function in </a:t>
            </a:r>
            <a:r>
              <a:rPr lang="el-GR" dirty="0"/>
              <a:t>P(ω1|x) = σ (t) </a:t>
            </a:r>
            <a:r>
              <a:rPr lang="en-US" dirty="0"/>
              <a:t>(for the two-class case), other functions can also be adopted. A popular function in the statistical community is the </a:t>
            </a:r>
            <a:r>
              <a:rPr lang="en-US" b="1" dirty="0" err="1"/>
              <a:t>probit</a:t>
            </a:r>
            <a:r>
              <a:rPr lang="en-US" b="1" dirty="0"/>
              <a:t> function</a:t>
            </a:r>
            <a:r>
              <a:rPr lang="en-US" dirty="0"/>
              <a:t>, which is defined as:</a:t>
            </a:r>
          </a:p>
          <a:p>
            <a:endParaRPr lang="en-US" dirty="0"/>
          </a:p>
          <a:p>
            <a:endParaRPr lang="en-US" dirty="0"/>
          </a:p>
          <a:p>
            <a:endParaRPr lang="en-US" dirty="0"/>
          </a:p>
          <a:p>
            <a:endParaRPr lang="en-US" dirty="0"/>
          </a:p>
          <a:p>
            <a:r>
              <a:rPr lang="en-US" dirty="0"/>
              <a:t>where erf is the error function defined as</a:t>
            </a:r>
          </a:p>
          <a:p>
            <a:endParaRPr lang="en-US" dirty="0"/>
          </a:p>
          <a:p>
            <a:endParaRPr lang="en-US" dirty="0"/>
          </a:p>
          <a:p>
            <a:endParaRPr lang="en-US" dirty="0"/>
          </a:p>
          <a:p>
            <a:r>
              <a:rPr lang="en-US" dirty="0"/>
              <a:t>In other words, P(ω</a:t>
            </a:r>
            <a:r>
              <a:rPr lang="en-US" baseline="-25000" dirty="0"/>
              <a:t>1</a:t>
            </a:r>
            <a:r>
              <a:rPr lang="en-US" dirty="0"/>
              <a:t>|t) is modeled to be equal to the probability of a normalized Gaussian variable to lie in the interval (−∞, t]. The graph of the </a:t>
            </a:r>
            <a:r>
              <a:rPr lang="en-US" dirty="0" err="1"/>
              <a:t>probit</a:t>
            </a:r>
            <a:r>
              <a:rPr lang="en-US" dirty="0"/>
              <a:t> function is very similar to that of the logistic one.</a:t>
            </a:r>
            <a:endParaRPr lang="en-ID" dirty="0"/>
          </a:p>
        </p:txBody>
      </p:sp>
      <p:pic>
        <p:nvPicPr>
          <p:cNvPr id="4" name="Picture 3">
            <a:extLst>
              <a:ext uri="{FF2B5EF4-FFF2-40B4-BE49-F238E27FC236}">
                <a16:creationId xmlns:a16="http://schemas.microsoft.com/office/drawing/2014/main" id="{5926A4F9-F394-41F1-9782-DA06839A685F}"/>
              </a:ext>
            </a:extLst>
          </p:cNvPr>
          <p:cNvPicPr>
            <a:picLocks noChangeAspect="1"/>
          </p:cNvPicPr>
          <p:nvPr/>
        </p:nvPicPr>
        <p:blipFill>
          <a:blip r:embed="rId2"/>
          <a:stretch>
            <a:fillRect/>
          </a:stretch>
        </p:blipFill>
        <p:spPr>
          <a:xfrm>
            <a:off x="3124200" y="3114285"/>
            <a:ext cx="2770033" cy="1320359"/>
          </a:xfrm>
          <a:prstGeom prst="rect">
            <a:avLst/>
          </a:prstGeom>
        </p:spPr>
      </p:pic>
      <p:pic>
        <p:nvPicPr>
          <p:cNvPr id="5" name="Picture 4">
            <a:extLst>
              <a:ext uri="{FF2B5EF4-FFF2-40B4-BE49-F238E27FC236}">
                <a16:creationId xmlns:a16="http://schemas.microsoft.com/office/drawing/2014/main" id="{221A4D3B-22BE-4878-9448-A1C81A2505E6}"/>
              </a:ext>
            </a:extLst>
          </p:cNvPr>
          <p:cNvPicPr>
            <a:picLocks noChangeAspect="1"/>
          </p:cNvPicPr>
          <p:nvPr/>
        </p:nvPicPr>
        <p:blipFill>
          <a:blip r:embed="rId3"/>
          <a:stretch>
            <a:fillRect/>
          </a:stretch>
        </p:blipFill>
        <p:spPr>
          <a:xfrm>
            <a:off x="2938838" y="4792215"/>
            <a:ext cx="3266324" cy="745426"/>
          </a:xfrm>
          <a:prstGeom prst="rect">
            <a:avLst/>
          </a:prstGeom>
        </p:spPr>
      </p:pic>
    </p:spTree>
    <p:extLst>
      <p:ext uri="{BB962C8B-B14F-4D97-AF65-F5344CB8AC3E}">
        <p14:creationId xmlns:p14="http://schemas.microsoft.com/office/powerpoint/2010/main" val="642234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A1AC-B38C-4B57-8378-ECD0630F02C6}"/>
              </a:ext>
            </a:extLst>
          </p:cNvPr>
          <p:cNvSpPr>
            <a:spLocks noGrp="1"/>
          </p:cNvSpPr>
          <p:nvPr>
            <p:ph type="title"/>
          </p:nvPr>
        </p:nvSpPr>
        <p:spPr/>
        <p:txBody>
          <a:bodyPr/>
          <a:lstStyle/>
          <a:p>
            <a:r>
              <a:rPr lang="en-ID" dirty="0"/>
              <a:t>Case Study</a:t>
            </a:r>
          </a:p>
        </p:txBody>
      </p:sp>
      <p:sp>
        <p:nvSpPr>
          <p:cNvPr id="3" name="Content Placeholder 2">
            <a:extLst>
              <a:ext uri="{FF2B5EF4-FFF2-40B4-BE49-F238E27FC236}">
                <a16:creationId xmlns:a16="http://schemas.microsoft.com/office/drawing/2014/main" id="{380E19D7-B913-46A8-AC98-364EB73534DA}"/>
              </a:ext>
            </a:extLst>
          </p:cNvPr>
          <p:cNvSpPr>
            <a:spLocks noGrp="1"/>
          </p:cNvSpPr>
          <p:nvPr>
            <p:ph idx="1"/>
          </p:nvPr>
        </p:nvSpPr>
        <p:spPr/>
        <p:txBody>
          <a:bodyPr/>
          <a:lstStyle/>
          <a:p>
            <a:pPr marL="0" indent="0">
              <a:buNone/>
            </a:pPr>
            <a:r>
              <a:rPr lang="en-ID" dirty="0"/>
              <a:t>Given data of Singapore Airbnb which can be downloaded in this link</a:t>
            </a:r>
            <a:endParaRPr lang="en-ID" dirty="0">
              <a:hlinkClick r:id="" action="ppaction://noaction"/>
            </a:endParaRPr>
          </a:p>
          <a:p>
            <a:pPr marL="0" indent="0">
              <a:buNone/>
            </a:pPr>
            <a:r>
              <a:rPr lang="en-ID" dirty="0">
                <a:hlinkClick r:id="" action="ppaction://noaction"/>
              </a:rPr>
              <a:t>https://www.kaggle.com/jojoker/singapore-airbnb</a:t>
            </a:r>
            <a:endParaRPr lang="en-ID" dirty="0"/>
          </a:p>
          <a:p>
            <a:endParaRPr lang="en-ID" dirty="0"/>
          </a:p>
          <a:p>
            <a:pPr marL="457200" indent="-457200">
              <a:buFont typeface="+mj-lt"/>
              <a:buAutoNum type="arabicPeriod"/>
            </a:pPr>
            <a:r>
              <a:rPr lang="en-ID" dirty="0"/>
              <a:t>From the downloaded data, try to apply K-NN to classify the data. Discuss the result.</a:t>
            </a:r>
          </a:p>
          <a:p>
            <a:pPr marL="457200" indent="-457200">
              <a:buFont typeface="+mj-lt"/>
              <a:buAutoNum type="arabicPeriod"/>
            </a:pPr>
            <a:r>
              <a:rPr lang="en-ID" dirty="0"/>
              <a:t>Apply Logistic regression algorithm to do classification for the Singapore Airbnb data above.</a:t>
            </a:r>
          </a:p>
          <a:p>
            <a:endParaRPr lang="en-ID" dirty="0"/>
          </a:p>
        </p:txBody>
      </p:sp>
    </p:spTree>
    <p:extLst>
      <p:ext uri="{BB962C8B-B14F-4D97-AF65-F5344CB8AC3E}">
        <p14:creationId xmlns:p14="http://schemas.microsoft.com/office/powerpoint/2010/main" val="588686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6D756-1239-4D1A-A2A6-227D5F6E5285}"/>
              </a:ext>
            </a:extLst>
          </p:cNvPr>
          <p:cNvSpPr>
            <a:spLocks noGrp="1"/>
          </p:cNvSpPr>
          <p:nvPr>
            <p:ph type="title"/>
          </p:nvPr>
        </p:nvSpPr>
        <p:spPr/>
        <p:txBody>
          <a:bodyPr/>
          <a:lstStyle/>
          <a:p>
            <a:r>
              <a:rPr lang="en-ID" dirty="0"/>
              <a:t>End of Session 17 &amp; 18</a:t>
            </a:r>
          </a:p>
        </p:txBody>
      </p:sp>
    </p:spTree>
    <p:extLst>
      <p:ext uri="{BB962C8B-B14F-4D97-AF65-F5344CB8AC3E}">
        <p14:creationId xmlns:p14="http://schemas.microsoft.com/office/powerpoint/2010/main" val="758115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4FAFB-D525-4FD2-88BF-EF2F4FE32581}"/>
              </a:ext>
            </a:extLst>
          </p:cNvPr>
          <p:cNvSpPr>
            <a:spLocks noGrp="1"/>
          </p:cNvSpPr>
          <p:nvPr>
            <p:ph type="title"/>
          </p:nvPr>
        </p:nvSpPr>
        <p:spPr/>
        <p:txBody>
          <a:bodyPr/>
          <a:lstStyle/>
          <a:p>
            <a:r>
              <a:rPr lang="en-ID" dirty="0"/>
              <a:t>Outline</a:t>
            </a:r>
          </a:p>
        </p:txBody>
      </p:sp>
      <p:sp>
        <p:nvSpPr>
          <p:cNvPr id="3" name="Content Placeholder 2">
            <a:extLst>
              <a:ext uri="{FF2B5EF4-FFF2-40B4-BE49-F238E27FC236}">
                <a16:creationId xmlns:a16="http://schemas.microsoft.com/office/drawing/2014/main" id="{F350762F-CF98-44CF-8463-D69E97C623F2}"/>
              </a:ext>
            </a:extLst>
          </p:cNvPr>
          <p:cNvSpPr>
            <a:spLocks noGrp="1"/>
          </p:cNvSpPr>
          <p:nvPr>
            <p:ph idx="1"/>
          </p:nvPr>
        </p:nvSpPr>
        <p:spPr/>
        <p:txBody>
          <a:bodyPr/>
          <a:lstStyle/>
          <a:p>
            <a:r>
              <a:rPr lang="en-ID" dirty="0"/>
              <a:t>Bayesian Vs K-NN</a:t>
            </a:r>
          </a:p>
          <a:p>
            <a:r>
              <a:rPr lang="en-ID" dirty="0"/>
              <a:t>The Nearest </a:t>
            </a:r>
            <a:r>
              <a:rPr lang="en-ID" dirty="0" err="1"/>
              <a:t>Neighbor</a:t>
            </a:r>
            <a:r>
              <a:rPr lang="en-ID" dirty="0"/>
              <a:t> rule</a:t>
            </a:r>
          </a:p>
          <a:p>
            <a:r>
              <a:rPr lang="en-ID" dirty="0"/>
              <a:t>Example of KNN</a:t>
            </a:r>
          </a:p>
          <a:p>
            <a:r>
              <a:rPr lang="en-ID" dirty="0"/>
              <a:t>Logistic regression</a:t>
            </a:r>
          </a:p>
          <a:p>
            <a:r>
              <a:rPr lang="en-ID" dirty="0"/>
              <a:t>Multiclass logistic regression</a:t>
            </a:r>
          </a:p>
          <a:p>
            <a:r>
              <a:rPr lang="en-ID" dirty="0"/>
              <a:t>Case Study</a:t>
            </a:r>
          </a:p>
        </p:txBody>
      </p:sp>
    </p:spTree>
    <p:extLst>
      <p:ext uri="{BB962C8B-B14F-4D97-AF65-F5344CB8AC3E}">
        <p14:creationId xmlns:p14="http://schemas.microsoft.com/office/powerpoint/2010/main" val="63167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53F5-FE49-466C-88C4-EBDEB17651AC}"/>
              </a:ext>
            </a:extLst>
          </p:cNvPr>
          <p:cNvSpPr>
            <a:spLocks noGrp="1"/>
          </p:cNvSpPr>
          <p:nvPr>
            <p:ph type="title"/>
          </p:nvPr>
        </p:nvSpPr>
        <p:spPr/>
        <p:txBody>
          <a:bodyPr/>
          <a:lstStyle/>
          <a:p>
            <a:r>
              <a:rPr lang="en-ID" dirty="0"/>
              <a:t>References</a:t>
            </a:r>
          </a:p>
        </p:txBody>
      </p:sp>
      <p:sp>
        <p:nvSpPr>
          <p:cNvPr id="3" name="Content Placeholder 2">
            <a:extLst>
              <a:ext uri="{FF2B5EF4-FFF2-40B4-BE49-F238E27FC236}">
                <a16:creationId xmlns:a16="http://schemas.microsoft.com/office/drawing/2014/main" id="{D042B5B0-6BCC-4DE3-A735-9617CF6CAA2E}"/>
              </a:ext>
            </a:extLst>
          </p:cNvPr>
          <p:cNvSpPr>
            <a:spLocks noGrp="1"/>
          </p:cNvSpPr>
          <p:nvPr>
            <p:ph idx="1"/>
          </p:nvPr>
        </p:nvSpPr>
        <p:spPr/>
        <p:txBody>
          <a:bodyPr/>
          <a:lstStyle/>
          <a:p>
            <a:pPr lvl="0"/>
            <a:r>
              <a:rPr lang="en-ID" dirty="0" err="1"/>
              <a:t>Sergios</a:t>
            </a:r>
            <a:r>
              <a:rPr lang="en-ID" dirty="0"/>
              <a:t> </a:t>
            </a:r>
            <a:r>
              <a:rPr lang="en-ID" dirty="0" err="1"/>
              <a:t>Theodoridis</a:t>
            </a:r>
            <a:r>
              <a:rPr lang="en-ID" dirty="0"/>
              <a:t>. (2015). </a:t>
            </a:r>
            <a:r>
              <a:rPr lang="en-ID" i="1" dirty="0"/>
              <a:t>Machine Learning: a Bayesian and Optimization Perspective</a:t>
            </a:r>
            <a:r>
              <a:rPr lang="en-ID" dirty="0"/>
              <a:t>. Jonathan Simpson. ISBN: 978-0-12-801522-3. Chapter 7. </a:t>
            </a:r>
          </a:p>
          <a:p>
            <a:pPr lvl="0"/>
            <a:r>
              <a:rPr lang="en-ID" u="sng" dirty="0">
                <a:hlinkClick r:id="rId2"/>
              </a:rPr>
              <a:t>https://www.kaggle.com/jojoker/singapore-airbnb</a:t>
            </a:r>
            <a:endParaRPr lang="en-ID" dirty="0"/>
          </a:p>
          <a:p>
            <a:endParaRPr lang="en-ID" dirty="0"/>
          </a:p>
        </p:txBody>
      </p:sp>
    </p:spTree>
    <p:extLst>
      <p:ext uri="{BB962C8B-B14F-4D97-AF65-F5344CB8AC3E}">
        <p14:creationId xmlns:p14="http://schemas.microsoft.com/office/powerpoint/2010/main" val="2424894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CFFF-73FB-43A0-A0E3-BBF5CCC25597}"/>
              </a:ext>
            </a:extLst>
          </p:cNvPr>
          <p:cNvSpPr>
            <a:spLocks noGrp="1"/>
          </p:cNvSpPr>
          <p:nvPr>
            <p:ph type="title"/>
          </p:nvPr>
        </p:nvSpPr>
        <p:spPr/>
        <p:txBody>
          <a:bodyPr/>
          <a:lstStyle/>
          <a:p>
            <a:r>
              <a:rPr lang="en-ID" dirty="0"/>
              <a:t>Bayesian Vs K-NN</a:t>
            </a:r>
          </a:p>
        </p:txBody>
      </p:sp>
      <p:sp>
        <p:nvSpPr>
          <p:cNvPr id="3" name="Content Placeholder 2">
            <a:extLst>
              <a:ext uri="{FF2B5EF4-FFF2-40B4-BE49-F238E27FC236}">
                <a16:creationId xmlns:a16="http://schemas.microsoft.com/office/drawing/2014/main" id="{3674F075-DFDC-4459-AFE6-2DE22389220F}"/>
              </a:ext>
            </a:extLst>
          </p:cNvPr>
          <p:cNvSpPr>
            <a:spLocks noGrp="1"/>
          </p:cNvSpPr>
          <p:nvPr>
            <p:ph idx="1"/>
          </p:nvPr>
        </p:nvSpPr>
        <p:spPr/>
        <p:txBody>
          <a:bodyPr/>
          <a:lstStyle/>
          <a:p>
            <a:r>
              <a:rPr lang="en-US" dirty="0"/>
              <a:t>Bayesian rule provides the optimal solution with respect to the classification error probability, but its application requires the estimation of the respective conditional pdfs; which is not an easy task, once the dimensionality of the feature space assumes relatively large values.</a:t>
            </a:r>
          </a:p>
          <a:p>
            <a:r>
              <a:rPr lang="en-US" dirty="0"/>
              <a:t>The k-nearest neighbor (k-NN) rule is a typical nonparametric classifier and it is one among the most popular and well-known classifiers.</a:t>
            </a:r>
          </a:p>
          <a:p>
            <a:r>
              <a:rPr lang="en-US" dirty="0"/>
              <a:t>In spite of its simplicity, it is still in use and stands next to more elaborate schemes.</a:t>
            </a:r>
            <a:endParaRPr lang="en-ID" dirty="0"/>
          </a:p>
        </p:txBody>
      </p:sp>
    </p:spTree>
    <p:extLst>
      <p:ext uri="{BB962C8B-B14F-4D97-AF65-F5344CB8AC3E}">
        <p14:creationId xmlns:p14="http://schemas.microsoft.com/office/powerpoint/2010/main" val="4290761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B228-D604-4381-BDD5-387778C8E0E4}"/>
              </a:ext>
            </a:extLst>
          </p:cNvPr>
          <p:cNvSpPr>
            <a:spLocks noGrp="1"/>
          </p:cNvSpPr>
          <p:nvPr>
            <p:ph type="title"/>
          </p:nvPr>
        </p:nvSpPr>
        <p:spPr/>
        <p:txBody>
          <a:bodyPr>
            <a:normAutofit/>
          </a:bodyPr>
          <a:lstStyle/>
          <a:p>
            <a:r>
              <a:rPr lang="en-ID" dirty="0"/>
              <a:t>The Nearest </a:t>
            </a:r>
            <a:r>
              <a:rPr lang="en-ID" dirty="0" err="1"/>
              <a:t>Neighbor</a:t>
            </a:r>
            <a:r>
              <a:rPr lang="en-ID" dirty="0"/>
              <a:t> Rule</a:t>
            </a:r>
          </a:p>
        </p:txBody>
      </p:sp>
      <p:sp>
        <p:nvSpPr>
          <p:cNvPr id="3" name="Content Placeholder 2">
            <a:extLst>
              <a:ext uri="{FF2B5EF4-FFF2-40B4-BE49-F238E27FC236}">
                <a16:creationId xmlns:a16="http://schemas.microsoft.com/office/drawing/2014/main" id="{AAF54A2D-14B8-4B23-8587-FE22799F1938}"/>
              </a:ext>
            </a:extLst>
          </p:cNvPr>
          <p:cNvSpPr>
            <a:spLocks noGrp="1"/>
          </p:cNvSpPr>
          <p:nvPr>
            <p:ph idx="1"/>
          </p:nvPr>
        </p:nvSpPr>
        <p:spPr/>
        <p:txBody>
          <a:bodyPr/>
          <a:lstStyle/>
          <a:p>
            <a:r>
              <a:rPr lang="en-US" dirty="0"/>
              <a:t>Consider N training points, (</a:t>
            </a:r>
            <a:r>
              <a:rPr lang="en-US" dirty="0" err="1"/>
              <a:t>y</a:t>
            </a:r>
            <a:r>
              <a:rPr lang="en-US" baseline="-25000" dirty="0" err="1"/>
              <a:t>n</a:t>
            </a:r>
            <a:r>
              <a:rPr lang="en-US" dirty="0" err="1"/>
              <a:t>,x</a:t>
            </a:r>
            <a:r>
              <a:rPr lang="en-US" baseline="-25000" dirty="0" err="1"/>
              <a:t>n</a:t>
            </a:r>
            <a:r>
              <a:rPr lang="en-US" dirty="0"/>
              <a:t>), n=1,2,...,</a:t>
            </a:r>
            <a:r>
              <a:rPr lang="en-US" i="1" dirty="0"/>
              <a:t>N</a:t>
            </a:r>
            <a:r>
              <a:rPr lang="en-US" dirty="0"/>
              <a:t>, for an </a:t>
            </a:r>
            <a:r>
              <a:rPr lang="en-US" i="1" dirty="0"/>
              <a:t>M</a:t>
            </a:r>
            <a:r>
              <a:rPr lang="en-US" dirty="0"/>
              <a:t>-class classification task. At the heart of the method lies a parameter </a:t>
            </a:r>
            <a:r>
              <a:rPr lang="en-US" i="1" dirty="0"/>
              <a:t>k</a:t>
            </a:r>
            <a:r>
              <a:rPr lang="en-US" dirty="0"/>
              <a:t>, which is a user-defined parameter. Once </a:t>
            </a:r>
            <a:r>
              <a:rPr lang="en-US" i="1" dirty="0"/>
              <a:t>k </a:t>
            </a:r>
            <a:r>
              <a:rPr lang="en-US" dirty="0"/>
              <a:t>is selected, then given a pattern, </a:t>
            </a:r>
            <a:r>
              <a:rPr lang="en-US" i="1" dirty="0"/>
              <a:t>x</a:t>
            </a:r>
            <a:r>
              <a:rPr lang="en-US" dirty="0"/>
              <a:t>, assign it to the class in which the majority of its </a:t>
            </a:r>
            <a:r>
              <a:rPr lang="en-US" i="1" dirty="0"/>
              <a:t>k </a:t>
            </a:r>
            <a:r>
              <a:rPr lang="en-US" dirty="0"/>
              <a:t>nearest (according to a metric, e.g., Euclidean or </a:t>
            </a:r>
            <a:r>
              <a:rPr lang="en-US" dirty="0" err="1"/>
              <a:t>Mahalanobis</a:t>
            </a:r>
            <a:r>
              <a:rPr lang="en-US" dirty="0"/>
              <a:t> distance) neighbors, among the training points, belong.</a:t>
            </a:r>
          </a:p>
          <a:p>
            <a:r>
              <a:rPr lang="en-US" dirty="0"/>
              <a:t>The parameter </a:t>
            </a:r>
            <a:r>
              <a:rPr lang="en-US" i="1" dirty="0"/>
              <a:t>k</a:t>
            </a:r>
            <a:r>
              <a:rPr lang="en-US" dirty="0"/>
              <a:t> should not be a multiple of </a:t>
            </a:r>
            <a:r>
              <a:rPr lang="en-US" i="1" dirty="0"/>
              <a:t>M</a:t>
            </a:r>
            <a:r>
              <a:rPr lang="en-US" dirty="0"/>
              <a:t>, in order to avoid ties. The simplest form of this rule is to assign the pattern to the class in which its nearest neighbor belongs, meaning </a:t>
            </a:r>
            <a:r>
              <a:rPr lang="en-US" i="1" dirty="0"/>
              <a:t>k</a:t>
            </a:r>
            <a:r>
              <a:rPr lang="en-US" dirty="0"/>
              <a:t>=1.</a:t>
            </a:r>
            <a:endParaRPr lang="en-ID" dirty="0"/>
          </a:p>
        </p:txBody>
      </p:sp>
    </p:spTree>
    <p:extLst>
      <p:ext uri="{BB962C8B-B14F-4D97-AF65-F5344CB8AC3E}">
        <p14:creationId xmlns:p14="http://schemas.microsoft.com/office/powerpoint/2010/main" val="763698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9EE8E-B0E2-466F-BEB0-A2CBF43ADE92}"/>
              </a:ext>
            </a:extLst>
          </p:cNvPr>
          <p:cNvSpPr>
            <a:spLocks noGrp="1"/>
          </p:cNvSpPr>
          <p:nvPr>
            <p:ph type="title"/>
          </p:nvPr>
        </p:nvSpPr>
        <p:spPr/>
        <p:txBody>
          <a:bodyPr/>
          <a:lstStyle/>
          <a:p>
            <a:r>
              <a:rPr lang="en-ID" dirty="0"/>
              <a:t>The Nearest </a:t>
            </a:r>
            <a:r>
              <a:rPr lang="en-ID" dirty="0" err="1"/>
              <a:t>Neighbor</a:t>
            </a:r>
            <a:r>
              <a:rPr lang="en-ID" dirty="0"/>
              <a:t> Rule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ABAD95-D184-4D4A-9BFB-B525AAF28179}"/>
                  </a:ext>
                </a:extLst>
              </p:cNvPr>
              <p:cNvSpPr>
                <a:spLocks noGrp="1"/>
              </p:cNvSpPr>
              <p:nvPr>
                <p:ph idx="1"/>
              </p:nvPr>
            </p:nvSpPr>
            <p:spPr/>
            <p:txBody>
              <a:bodyPr/>
              <a:lstStyle/>
              <a:p>
                <a:r>
                  <a:rPr lang="en-US" dirty="0"/>
                  <a:t>It turns out that this conceptually simple rule tends to the Bayesian classifier if (a) </a:t>
                </a:r>
                <a:r>
                  <a:rPr lang="en-US" i="1" dirty="0"/>
                  <a:t>N</a:t>
                </a:r>
                <a:r>
                  <a:rPr lang="en-US" dirty="0"/>
                  <a:t>→∞, (b)</a:t>
                </a:r>
                <a:r>
                  <a:rPr lang="en-US" i="1" dirty="0"/>
                  <a:t>k</a:t>
                </a:r>
                <a:r>
                  <a:rPr lang="en-US" dirty="0"/>
                  <a:t> →∞, and (c) </a:t>
                </a:r>
                <a:r>
                  <a:rPr lang="en-US" i="1" dirty="0"/>
                  <a:t>k/N</a:t>
                </a:r>
                <a:r>
                  <a:rPr lang="en-US" dirty="0"/>
                  <a:t>→0.</a:t>
                </a:r>
              </a:p>
              <a:p>
                <a:r>
                  <a:rPr lang="en-US" dirty="0"/>
                  <a:t> More specifically, it can be shown that the classification errors P</a:t>
                </a:r>
                <a:r>
                  <a:rPr lang="en-US" i="1" baseline="-25000" dirty="0"/>
                  <a:t>NN</a:t>
                </a:r>
                <a:r>
                  <a:rPr lang="en-US" dirty="0"/>
                  <a:t> and </a:t>
                </a:r>
                <a:r>
                  <a:rPr lang="en-US" dirty="0" err="1"/>
                  <a:t>P</a:t>
                </a:r>
                <a:r>
                  <a:rPr lang="en-US" i="1" baseline="-25000" dirty="0" err="1"/>
                  <a:t>kNN</a:t>
                </a:r>
                <a:r>
                  <a:rPr lang="en-US" dirty="0"/>
                  <a:t> satisfy, asymptotically, the following bounds:</a:t>
                </a:r>
              </a:p>
              <a:p>
                <a:pPr marL="0" indent="0">
                  <a:buNone/>
                </a:pPr>
                <a:endParaRPr lang="en-US" dirty="0"/>
              </a:p>
              <a:p>
                <a:pPr marL="0" indent="0">
                  <a:buNone/>
                </a:pPr>
                <a:r>
                  <a:rPr lang="en-US" dirty="0"/>
                  <a:t>	P</a:t>
                </a:r>
                <a:r>
                  <a:rPr lang="en-US" baseline="-25000" dirty="0"/>
                  <a:t>B</a:t>
                </a:r>
                <a:r>
                  <a:rPr lang="en-US" dirty="0"/>
                  <a:t> ≤P</a:t>
                </a:r>
                <a:r>
                  <a:rPr lang="en-US" baseline="-25000" dirty="0"/>
                  <a:t>NN</a:t>
                </a:r>
                <a:r>
                  <a:rPr lang="en-US" dirty="0"/>
                  <a:t> ≤2P</a:t>
                </a:r>
                <a:r>
                  <a:rPr lang="en-US" baseline="-25000" dirty="0"/>
                  <a:t>B                 </a:t>
                </a:r>
                <a:r>
                  <a:rPr lang="en-US" dirty="0"/>
                  <a:t>For the k=1 NN rule and,</a:t>
                </a:r>
              </a:p>
              <a:p>
                <a:pPr marL="0" indent="0">
                  <a:buNone/>
                </a:pPr>
                <a:endParaRPr lang="en-ID" baseline="-25000" dirty="0"/>
              </a:p>
              <a:p>
                <a:pPr marL="0" indent="0">
                  <a:buNone/>
                </a:pPr>
                <a:r>
                  <a:rPr lang="en-ID" dirty="0"/>
                  <a:t>        P</a:t>
                </a:r>
                <a:r>
                  <a:rPr lang="en-ID" baseline="-25000" dirty="0"/>
                  <a:t>B</a:t>
                </a:r>
                <a:r>
                  <a:rPr lang="en-ID" dirty="0"/>
                  <a:t> ≤</a:t>
                </a:r>
                <a:r>
                  <a:rPr lang="en-ID" dirty="0" err="1"/>
                  <a:t>P</a:t>
                </a:r>
                <a:r>
                  <a:rPr lang="en-ID" baseline="-25000" dirty="0" err="1"/>
                  <a:t>kNN</a:t>
                </a:r>
                <a:r>
                  <a:rPr lang="en-ID" dirty="0"/>
                  <a:t> ≤P</a:t>
                </a:r>
                <a:r>
                  <a:rPr lang="en-ID" baseline="-25000" dirty="0"/>
                  <a:t>B</a:t>
                </a:r>
                <a:r>
                  <a:rPr lang="en-ID" dirty="0"/>
                  <a:t> + </a:t>
                </a:r>
                <a14:m>
                  <m:oMath xmlns:m="http://schemas.openxmlformats.org/officeDocument/2006/math">
                    <m:rad>
                      <m:radPr>
                        <m:degHide m:val="on"/>
                        <m:ctrlPr>
                          <a:rPr lang="en-ID" i="1" smtClean="0">
                            <a:latin typeface="Cambria Math" panose="02040503050406030204" pitchFamily="18" charset="0"/>
                          </a:rPr>
                        </m:ctrlPr>
                      </m:radPr>
                      <m:deg/>
                      <m:e>
                        <m:f>
                          <m:fPr>
                            <m:ctrlPr>
                              <a:rPr lang="en-ID" i="1" smtClean="0">
                                <a:latin typeface="Cambria Math" panose="02040503050406030204" pitchFamily="18" charset="0"/>
                              </a:rPr>
                            </m:ctrlPr>
                          </m:fPr>
                          <m:num>
                            <m:r>
                              <a:rPr lang="en-ID" i="1">
                                <a:latin typeface="Cambria Math" panose="02040503050406030204" pitchFamily="18" charset="0"/>
                              </a:rPr>
                              <m:t>2</m:t>
                            </m:r>
                            <m:r>
                              <a:rPr lang="en-ID" i="1">
                                <a:latin typeface="Cambria Math" panose="02040503050406030204" pitchFamily="18" charset="0"/>
                              </a:rPr>
                              <m:t>𝑃𝑁𝑁</m:t>
                            </m:r>
                          </m:num>
                          <m:den>
                            <m:r>
                              <a:rPr lang="en-ID" b="0" i="1" smtClean="0">
                                <a:latin typeface="Cambria Math" panose="02040503050406030204" pitchFamily="18" charset="0"/>
                              </a:rPr>
                              <m:t>𝑘</m:t>
                            </m:r>
                          </m:den>
                        </m:f>
                      </m:e>
                    </m:rad>
                  </m:oMath>
                </a14:m>
                <a:r>
                  <a:rPr lang="en-ID" dirty="0"/>
                  <a:t>    </a:t>
                </a:r>
                <a:r>
                  <a:rPr lang="en-US" dirty="0"/>
                  <a:t>for the more general k-NN version</a:t>
                </a:r>
              </a:p>
              <a:p>
                <a:pPr marL="0" indent="0">
                  <a:buNone/>
                </a:pPr>
                <a:endParaRPr lang="en-US" dirty="0"/>
              </a:p>
              <a:p>
                <a:r>
                  <a:rPr lang="en-US" dirty="0"/>
                  <a:t>P</a:t>
                </a:r>
                <a:r>
                  <a:rPr lang="en-US" baseline="-25000" dirty="0"/>
                  <a:t>B</a:t>
                </a:r>
                <a:r>
                  <a:rPr lang="en-US" dirty="0"/>
                  <a:t> is the error corresponding to the optimal Bayesian classifier.</a:t>
                </a:r>
                <a:endParaRPr lang="en-ID" dirty="0"/>
              </a:p>
            </p:txBody>
          </p:sp>
        </mc:Choice>
        <mc:Fallback xmlns="">
          <p:sp>
            <p:nvSpPr>
              <p:cNvPr id="3" name="Content Placeholder 2">
                <a:extLst>
                  <a:ext uri="{FF2B5EF4-FFF2-40B4-BE49-F238E27FC236}">
                    <a16:creationId xmlns:a16="http://schemas.microsoft.com/office/drawing/2014/main" id="{E9ABAD95-D184-4D4A-9BFB-B525AAF28179}"/>
                  </a:ext>
                </a:extLst>
              </p:cNvPr>
              <p:cNvSpPr>
                <a:spLocks noGrp="1" noRot="1" noChangeAspect="1" noMove="1" noResize="1" noEditPoints="1" noAdjustHandles="1" noChangeArrowheads="1" noChangeShapeType="1" noTextEdit="1"/>
              </p:cNvSpPr>
              <p:nvPr>
                <p:ph idx="1"/>
              </p:nvPr>
            </p:nvSpPr>
            <p:spPr>
              <a:blipFill>
                <a:blip r:embed="rId2"/>
                <a:stretch>
                  <a:fillRect l="-729" t="-684" r="-1296"/>
                </a:stretch>
              </a:blipFill>
            </p:spPr>
            <p:txBody>
              <a:bodyPr/>
              <a:lstStyle/>
              <a:p>
                <a:r>
                  <a:rPr lang="en-ID">
                    <a:noFill/>
                  </a:rPr>
                  <a:t> </a:t>
                </a:r>
              </a:p>
            </p:txBody>
          </p:sp>
        </mc:Fallback>
      </mc:AlternateContent>
    </p:spTree>
    <p:extLst>
      <p:ext uri="{BB962C8B-B14F-4D97-AF65-F5344CB8AC3E}">
        <p14:creationId xmlns:p14="http://schemas.microsoft.com/office/powerpoint/2010/main" val="346471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4C29-F22E-4016-9E7D-11FC6292559A}"/>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682ACA42-EF99-4DDC-90FA-569C8D7CB51D}"/>
              </a:ext>
            </a:extLst>
          </p:cNvPr>
          <p:cNvSpPr>
            <a:spLocks noGrp="1"/>
          </p:cNvSpPr>
          <p:nvPr>
            <p:ph idx="1"/>
          </p:nvPr>
        </p:nvSpPr>
        <p:spPr/>
        <p:txBody>
          <a:bodyPr/>
          <a:lstStyle/>
          <a:p>
            <a:r>
              <a:rPr lang="en-ID" dirty="0"/>
              <a:t>By those two formulae, </a:t>
            </a:r>
            <a:r>
              <a:rPr lang="en-US" dirty="0"/>
              <a:t>if one has an easy task (as indicated by the very low value of PB), the NN rule can also do a good job. This, of course, is not the case if the problem is not an easy one and larger error values are involved.</a:t>
            </a:r>
          </a:p>
          <a:p>
            <a:r>
              <a:rPr lang="en-US" dirty="0"/>
              <a:t>The bound in the second formula says that for large values of k (provided, of course, N is large enough), the performance of the k-NN tends to that of the optimal classifier. In practice, one has to make sure that k does not get values close to N, but remains a relatively small fraction of it. </a:t>
            </a:r>
            <a:endParaRPr lang="en-ID" dirty="0"/>
          </a:p>
        </p:txBody>
      </p:sp>
    </p:spTree>
    <p:extLst>
      <p:ext uri="{BB962C8B-B14F-4D97-AF65-F5344CB8AC3E}">
        <p14:creationId xmlns:p14="http://schemas.microsoft.com/office/powerpoint/2010/main" val="61347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44AF8-7E75-4F76-B96B-D763BA17EBD7}"/>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07602E37-CE30-4ED5-B81C-F66189C2A6D2}"/>
              </a:ext>
            </a:extLst>
          </p:cNvPr>
          <p:cNvSpPr>
            <a:spLocks noGrp="1"/>
          </p:cNvSpPr>
          <p:nvPr>
            <p:ph idx="1"/>
          </p:nvPr>
        </p:nvSpPr>
        <p:spPr/>
        <p:txBody>
          <a:bodyPr/>
          <a:lstStyle/>
          <a:p>
            <a:r>
              <a:rPr lang="en-US" dirty="0"/>
              <a:t>The Bayesian classifier exploits the statistical information for the data distribution while the k-NN does not take into account such information.</a:t>
            </a:r>
          </a:p>
          <a:p>
            <a:r>
              <a:rPr lang="en-US" dirty="0"/>
              <a:t>The reason is that if N is a very large value (hence the space is densely populated) and </a:t>
            </a:r>
            <a:r>
              <a:rPr lang="en-US" i="1" dirty="0"/>
              <a:t>k</a:t>
            </a:r>
            <a:r>
              <a:rPr lang="en-US" dirty="0"/>
              <a:t> is a relatively small number, with respect to </a:t>
            </a:r>
            <a:r>
              <a:rPr lang="en-US" i="1" dirty="0"/>
              <a:t>N</a:t>
            </a:r>
            <a:r>
              <a:rPr lang="en-US" dirty="0"/>
              <a:t>, then the nearest neighbors will be located very close to</a:t>
            </a:r>
            <a:r>
              <a:rPr lang="en-US" i="1" dirty="0"/>
              <a:t> x</a:t>
            </a:r>
            <a:r>
              <a:rPr lang="en-US" dirty="0"/>
              <a:t>. </a:t>
            </a:r>
          </a:p>
          <a:p>
            <a:r>
              <a:rPr lang="en-US" dirty="0"/>
              <a:t>Due to the </a:t>
            </a:r>
            <a:r>
              <a:rPr lang="en-US" b="1" dirty="0"/>
              <a:t>continuity</a:t>
            </a:r>
            <a:r>
              <a:rPr lang="en-US" dirty="0"/>
              <a:t> of the involved pdfs, the values of their posterior probabilities will be close to </a:t>
            </a:r>
            <a:r>
              <a:rPr lang="en-US" i="1" dirty="0"/>
              <a:t>P(</a:t>
            </a:r>
            <a:r>
              <a:rPr lang="en-US" i="1" dirty="0" err="1"/>
              <a:t>ωi|x</a:t>
            </a:r>
            <a:r>
              <a:rPr lang="en-US" i="1" dirty="0"/>
              <a:t>)</a:t>
            </a:r>
            <a:r>
              <a:rPr lang="en-US" dirty="0"/>
              <a:t>,</a:t>
            </a:r>
            <a:r>
              <a:rPr lang="en-US" i="1" dirty="0"/>
              <a:t> </a:t>
            </a:r>
            <a:r>
              <a:rPr lang="en-US" i="1" dirty="0" err="1"/>
              <a:t>i</a:t>
            </a:r>
            <a:r>
              <a:rPr lang="en-US" i="1" dirty="0"/>
              <a:t> </a:t>
            </a:r>
            <a:r>
              <a:rPr lang="en-US" dirty="0"/>
              <a:t>= 1, 2, ... , </a:t>
            </a:r>
            <a:r>
              <a:rPr lang="en-US" i="1" dirty="0"/>
              <a:t>M</a:t>
            </a:r>
            <a:r>
              <a:rPr lang="en-US" dirty="0"/>
              <a:t>. </a:t>
            </a:r>
          </a:p>
          <a:p>
            <a:r>
              <a:rPr lang="en-US" dirty="0"/>
              <a:t>For large enough </a:t>
            </a:r>
            <a:r>
              <a:rPr lang="en-US" i="1" dirty="0"/>
              <a:t>k</a:t>
            </a:r>
            <a:r>
              <a:rPr lang="en-US" dirty="0"/>
              <a:t>, the majority of the neighbors must come from the class that scores the maximum value of the posterior probability given </a:t>
            </a:r>
            <a:r>
              <a:rPr lang="en-US" i="1" dirty="0"/>
              <a:t>x.</a:t>
            </a:r>
          </a:p>
        </p:txBody>
      </p:sp>
    </p:spTree>
    <p:extLst>
      <p:ext uri="{BB962C8B-B14F-4D97-AF65-F5344CB8AC3E}">
        <p14:creationId xmlns:p14="http://schemas.microsoft.com/office/powerpoint/2010/main" val="1470837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7EA1B-5215-4E32-83E5-56B858AD00BD}"/>
              </a:ext>
            </a:extLst>
          </p:cNvPr>
          <p:cNvSpPr>
            <a:spLocks noGrp="1"/>
          </p:cNvSpPr>
          <p:nvPr>
            <p:ph type="title"/>
          </p:nvPr>
        </p:nvSpPr>
        <p:spPr/>
        <p:txBody>
          <a:bodyPr/>
          <a:lstStyle/>
          <a:p>
            <a:r>
              <a:rPr lang="en-ID" dirty="0"/>
              <a:t>Drawback</a:t>
            </a:r>
          </a:p>
        </p:txBody>
      </p:sp>
      <p:sp>
        <p:nvSpPr>
          <p:cNvPr id="3" name="Content Placeholder 2">
            <a:extLst>
              <a:ext uri="{FF2B5EF4-FFF2-40B4-BE49-F238E27FC236}">
                <a16:creationId xmlns:a16="http://schemas.microsoft.com/office/drawing/2014/main" id="{4BADF670-86F4-4F8A-B236-EF2882A5D5E3}"/>
              </a:ext>
            </a:extLst>
          </p:cNvPr>
          <p:cNvSpPr>
            <a:spLocks noGrp="1"/>
          </p:cNvSpPr>
          <p:nvPr>
            <p:ph idx="1"/>
          </p:nvPr>
        </p:nvSpPr>
        <p:spPr/>
        <p:txBody>
          <a:bodyPr/>
          <a:lstStyle/>
          <a:p>
            <a:r>
              <a:rPr lang="en-US" dirty="0"/>
              <a:t>Every time a new pattern is considered, its distance from all the training points has to be computed, then selecting the</a:t>
            </a:r>
            <a:r>
              <a:rPr lang="en-US" i="1" dirty="0"/>
              <a:t> k </a:t>
            </a:r>
            <a:r>
              <a:rPr lang="en-US" dirty="0"/>
              <a:t>closest to it points.</a:t>
            </a:r>
            <a:endParaRPr lang="en-ID" dirty="0"/>
          </a:p>
        </p:txBody>
      </p:sp>
    </p:spTree>
    <p:extLst>
      <p:ext uri="{BB962C8B-B14F-4D97-AF65-F5344CB8AC3E}">
        <p14:creationId xmlns:p14="http://schemas.microsoft.com/office/powerpoint/2010/main" val="4087498550"/>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407</TotalTime>
  <Words>2028</Words>
  <Application>Microsoft Office PowerPoint</Application>
  <PresentationFormat>On-screen Show (4:3)</PresentationFormat>
  <Paragraphs>160</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Cambria Math</vt:lpstr>
      <vt:lpstr>Open Sans</vt:lpstr>
      <vt:lpstr>Tahoma</vt:lpstr>
      <vt:lpstr>Times New Roman</vt:lpstr>
      <vt:lpstr>Template PPT 2015</vt:lpstr>
      <vt:lpstr>The Nearest Neighbor rule (KNN) &amp; Logistic Regression   Session  17 &amp; 18</vt:lpstr>
      <vt:lpstr>Learning Outcome</vt:lpstr>
      <vt:lpstr>Outline</vt:lpstr>
      <vt:lpstr>Bayesian Vs K-NN</vt:lpstr>
      <vt:lpstr>The Nearest Neighbor Rule</vt:lpstr>
      <vt:lpstr>The Nearest Neighbor Rule (2)</vt:lpstr>
      <vt:lpstr>PowerPoint Presentation</vt:lpstr>
      <vt:lpstr>PowerPoint Presentation</vt:lpstr>
      <vt:lpstr>Drawback</vt:lpstr>
      <vt:lpstr>Remarks</vt:lpstr>
      <vt:lpstr>Example</vt:lpstr>
      <vt:lpstr>PowerPoint Presentation</vt:lpstr>
      <vt:lpstr>Logistic Regression</vt:lpstr>
      <vt:lpstr>Logistic Regression</vt:lpstr>
      <vt:lpstr>Sigmoid Link Function</vt:lpstr>
      <vt:lpstr>Logistic Regression</vt:lpstr>
      <vt:lpstr>PowerPoint Presentation</vt:lpstr>
      <vt:lpstr>PowerPoint Presentation</vt:lpstr>
      <vt:lpstr>PowerPoint Presentation</vt:lpstr>
      <vt:lpstr>PowerPoint Presentation</vt:lpstr>
      <vt:lpstr>PowerPoint Presentation</vt:lpstr>
      <vt:lpstr>PowerPoint Presentation</vt:lpstr>
      <vt:lpstr>Multiclass Logistic Regression</vt:lpstr>
      <vt:lpstr>PowerPoint Presentation</vt:lpstr>
      <vt:lpstr>PowerPoint Presentation</vt:lpstr>
      <vt:lpstr>PowerPoint Presentation</vt:lpstr>
      <vt:lpstr>Probit regression</vt:lpstr>
      <vt:lpstr>Case Study</vt:lpstr>
      <vt:lpstr>End of Session 17 &amp; 18</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Novita Hanafiah</cp:lastModifiedBy>
  <cp:revision>26</cp:revision>
  <dcterms:created xsi:type="dcterms:W3CDTF">2015-05-04T03:33:03Z</dcterms:created>
  <dcterms:modified xsi:type="dcterms:W3CDTF">2019-12-19T03:15:31Z</dcterms:modified>
</cp:coreProperties>
</file>