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81" r:id="rId5"/>
    <p:sldId id="282" r:id="rId6"/>
    <p:sldId id="285" r:id="rId7"/>
    <p:sldId id="286" r:id="rId8"/>
    <p:sldId id="287" r:id="rId9"/>
    <p:sldId id="288" r:id="rId10"/>
    <p:sldId id="289" r:id="rId11"/>
    <p:sldId id="290" r:id="rId12"/>
    <p:sldId id="291" r:id="rId13"/>
    <p:sldId id="292" r:id="rId14"/>
    <p:sldId id="293" r:id="rId15"/>
    <p:sldId id="294" r:id="rId16"/>
    <p:sldId id="295" r:id="rId17"/>
    <p:sldId id="283" r:id="rId18"/>
    <p:sldId id="261" r:id="rId19"/>
    <p:sldId id="284" r:id="rId2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79"/>
            <p14:sldId id="280"/>
            <p14:sldId id="281"/>
            <p14:sldId id="282"/>
            <p14:sldId id="285"/>
            <p14:sldId id="286"/>
            <p14:sldId id="287"/>
            <p14:sldId id="288"/>
            <p14:sldId id="289"/>
            <p14:sldId id="290"/>
            <p14:sldId id="291"/>
            <p14:sldId id="292"/>
            <p14:sldId id="293"/>
            <p14:sldId id="294"/>
            <p14:sldId id="295"/>
            <p14:sldId id="283"/>
            <p14:sldId id="261"/>
            <p14:sldId id="2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558FD5"/>
    <a:srgbClr val="F7F7F7"/>
    <a:srgbClr val="008FD5"/>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9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219200" y="1219200"/>
            <a:ext cx="7525618" cy="7920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199" y="2011288"/>
            <a:ext cx="7529265"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19/12/2019</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jojoker/singapore-airb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3771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Course		: COMP6577 – Machine Learning</a:t>
            </a:r>
          </a:p>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Effective Period	: February 2020</a:t>
            </a:r>
          </a:p>
        </p:txBody>
      </p:sp>
      <p:sp>
        <p:nvSpPr>
          <p:cNvPr id="8" name="Rectangle 6"/>
          <p:cNvSpPr>
            <a:spLocks noGrp="1" noChangeArrowheads="1"/>
          </p:cNvSpPr>
          <p:nvPr>
            <p:ph type="ctrTitle"/>
          </p:nvPr>
        </p:nvSpPr>
        <p:spPr>
          <a:xfrm>
            <a:off x="1676400" y="3352800"/>
            <a:ext cx="7467600" cy="2384425"/>
          </a:xfrm>
          <a:noFill/>
        </p:spPr>
        <p:txBody>
          <a:bodyPr>
            <a:normAutofit fontScale="90000"/>
          </a:bodyPr>
          <a:lstStyle/>
          <a:p>
            <a:r>
              <a:rPr lang="en-ID" dirty="0"/>
              <a:t>Support Vector Machine (SVM) </a:t>
            </a: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Session  </a:t>
            </a:r>
            <a:r>
              <a:rPr lang="en-US" sz="2800" dirty="0">
                <a:latin typeface="Tahoma" panose="020B0604030504040204" pitchFamily="34" charset="0"/>
                <a:ea typeface="Tahoma" panose="020B0604030504040204" pitchFamily="34" charset="0"/>
                <a:cs typeface="Tahoma" panose="020B0604030504040204" pitchFamily="34" charset="0"/>
              </a:rPr>
              <a:t>19</a:t>
            </a: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 &amp; 20</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43EB-F408-475F-95AC-A995A4C2EE3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00695516-0EA8-4AF5-9D24-DE0E5825D7B0}"/>
              </a:ext>
            </a:extLst>
          </p:cNvPr>
          <p:cNvSpPr>
            <a:spLocks noGrp="1"/>
          </p:cNvSpPr>
          <p:nvPr>
            <p:ph idx="1"/>
          </p:nvPr>
        </p:nvSpPr>
        <p:spPr/>
        <p:txBody>
          <a:bodyPr/>
          <a:lstStyle/>
          <a:p>
            <a:r>
              <a:rPr lang="en-US" dirty="0"/>
              <a:t>Hence, for linearly separable classes, the optimization task is equivalent to:</a:t>
            </a:r>
          </a:p>
          <a:p>
            <a:endParaRPr lang="en-US" dirty="0"/>
          </a:p>
          <a:p>
            <a:endParaRPr lang="en-US" dirty="0"/>
          </a:p>
          <a:p>
            <a:endParaRPr lang="en-US" dirty="0"/>
          </a:p>
          <a:p>
            <a:endParaRPr lang="en-US" dirty="0"/>
          </a:p>
          <a:p>
            <a:r>
              <a:rPr lang="en-US" dirty="0"/>
              <a:t>In other words, from this infinity of linear classifiers, which can solve the task and classify correctly all training patterns, our optimization task selects the one that has minimum norm.</a:t>
            </a:r>
          </a:p>
          <a:p>
            <a:r>
              <a:rPr lang="en-US" dirty="0"/>
              <a:t>the norm ||θ|| is directly related to the margin formed by the respective classifier.</a:t>
            </a:r>
          </a:p>
          <a:p>
            <a:r>
              <a:rPr lang="en-US" dirty="0"/>
              <a:t>Each hyperplane in space is described by the equation</a:t>
            </a:r>
            <a:endParaRPr lang="en-ID" dirty="0"/>
          </a:p>
        </p:txBody>
      </p:sp>
      <p:pic>
        <p:nvPicPr>
          <p:cNvPr id="4" name="Picture 3">
            <a:extLst>
              <a:ext uri="{FF2B5EF4-FFF2-40B4-BE49-F238E27FC236}">
                <a16:creationId xmlns:a16="http://schemas.microsoft.com/office/drawing/2014/main" id="{C4CB54D6-573E-462E-BEFF-518702B365D1}"/>
              </a:ext>
            </a:extLst>
          </p:cNvPr>
          <p:cNvPicPr>
            <a:picLocks noChangeAspect="1"/>
          </p:cNvPicPr>
          <p:nvPr/>
        </p:nvPicPr>
        <p:blipFill>
          <a:blip r:embed="rId2"/>
          <a:stretch>
            <a:fillRect/>
          </a:stretch>
        </p:blipFill>
        <p:spPr>
          <a:xfrm>
            <a:off x="1524000" y="2876044"/>
            <a:ext cx="7086600" cy="913449"/>
          </a:xfrm>
          <a:prstGeom prst="rect">
            <a:avLst/>
          </a:prstGeom>
        </p:spPr>
      </p:pic>
      <p:pic>
        <p:nvPicPr>
          <p:cNvPr id="5" name="Picture 4">
            <a:extLst>
              <a:ext uri="{FF2B5EF4-FFF2-40B4-BE49-F238E27FC236}">
                <a16:creationId xmlns:a16="http://schemas.microsoft.com/office/drawing/2014/main" id="{6D2E7451-20E6-4D83-AB49-3E7F31E6F3C5}"/>
              </a:ext>
            </a:extLst>
          </p:cNvPr>
          <p:cNvPicPr>
            <a:picLocks noChangeAspect="1"/>
          </p:cNvPicPr>
          <p:nvPr/>
        </p:nvPicPr>
        <p:blipFill>
          <a:blip r:embed="rId3"/>
          <a:stretch>
            <a:fillRect/>
          </a:stretch>
        </p:blipFill>
        <p:spPr>
          <a:xfrm>
            <a:off x="3657600" y="6172200"/>
            <a:ext cx="2286000" cy="422753"/>
          </a:xfrm>
          <a:prstGeom prst="rect">
            <a:avLst/>
          </a:prstGeom>
        </p:spPr>
      </p:pic>
    </p:spTree>
    <p:extLst>
      <p:ext uri="{BB962C8B-B14F-4D97-AF65-F5344CB8AC3E}">
        <p14:creationId xmlns:p14="http://schemas.microsoft.com/office/powerpoint/2010/main" val="310323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29A9-3545-41CF-8EC8-31F5322E6490}"/>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E7FBE0C6-B9DF-4665-BB41-BEF13A3C1C89}"/>
              </a:ext>
            </a:extLst>
          </p:cNvPr>
          <p:cNvSpPr>
            <a:spLocks noGrp="1"/>
          </p:cNvSpPr>
          <p:nvPr>
            <p:ph idx="1"/>
          </p:nvPr>
        </p:nvSpPr>
        <p:spPr/>
        <p:txBody>
          <a:bodyPr/>
          <a:lstStyle/>
          <a:p>
            <a:r>
              <a:rPr lang="en-ID" dirty="0"/>
              <a:t>From classical geometry, </a:t>
            </a:r>
            <a:r>
              <a:rPr lang="en-US" dirty="0"/>
              <a:t>its direction in space is controlled by θ (which is perpendicular to the hyperplane) and its position is controlled by θ</a:t>
            </a:r>
            <a:r>
              <a:rPr lang="en-US" baseline="-25000" dirty="0"/>
              <a:t>0</a:t>
            </a:r>
            <a:r>
              <a:rPr lang="en-US" dirty="0"/>
              <a:t>.</a:t>
            </a:r>
            <a:endParaRPr lang="en-ID" dirty="0"/>
          </a:p>
        </p:txBody>
      </p:sp>
      <p:pic>
        <p:nvPicPr>
          <p:cNvPr id="4" name="Picture 3">
            <a:extLst>
              <a:ext uri="{FF2B5EF4-FFF2-40B4-BE49-F238E27FC236}">
                <a16:creationId xmlns:a16="http://schemas.microsoft.com/office/drawing/2014/main" id="{AD365522-39BA-4546-82A3-AF55A4DB28C0}"/>
              </a:ext>
            </a:extLst>
          </p:cNvPr>
          <p:cNvPicPr>
            <a:picLocks noChangeAspect="1"/>
          </p:cNvPicPr>
          <p:nvPr/>
        </p:nvPicPr>
        <p:blipFill>
          <a:blip r:embed="rId2"/>
          <a:stretch>
            <a:fillRect/>
          </a:stretch>
        </p:blipFill>
        <p:spPr>
          <a:xfrm>
            <a:off x="2743200" y="3001516"/>
            <a:ext cx="3810000" cy="3819361"/>
          </a:xfrm>
          <a:prstGeom prst="rect">
            <a:avLst/>
          </a:prstGeom>
        </p:spPr>
      </p:pic>
    </p:spTree>
    <p:extLst>
      <p:ext uri="{BB962C8B-B14F-4D97-AF65-F5344CB8AC3E}">
        <p14:creationId xmlns:p14="http://schemas.microsoft.com/office/powerpoint/2010/main" val="229052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0F8DC-E6DF-4EC2-933E-30791B0E89D5}"/>
              </a:ext>
            </a:extLst>
          </p:cNvPr>
          <p:cNvSpPr>
            <a:spLocks noGrp="1"/>
          </p:cNvSpPr>
          <p:nvPr>
            <p:ph idx="1"/>
          </p:nvPr>
        </p:nvSpPr>
        <p:spPr>
          <a:xfrm>
            <a:off x="1219199" y="1447800"/>
            <a:ext cx="7529265" cy="5021623"/>
          </a:xfrm>
        </p:spPr>
        <p:txBody>
          <a:bodyPr>
            <a:normAutofit/>
          </a:bodyPr>
          <a:lstStyle/>
          <a:p>
            <a:r>
              <a:rPr lang="en-US" sz="1800" dirty="0"/>
              <a:t>For each direction, θ, “red” and “gray,” the (linear) hyperplane classifier, </a:t>
            </a:r>
            <a:r>
              <a:rPr lang="en-US" sz="1800" dirty="0" err="1"/>
              <a:t>θ</a:t>
            </a:r>
            <a:r>
              <a:rPr lang="en-US" sz="1800" baseline="30000" dirty="0" err="1"/>
              <a:t>T</a:t>
            </a:r>
            <a:r>
              <a:rPr lang="en-US" sz="1800" dirty="0" err="1"/>
              <a:t>x</a:t>
            </a:r>
            <a:r>
              <a:rPr lang="en-US" sz="1800" dirty="0"/>
              <a:t> + θ</a:t>
            </a:r>
            <a:r>
              <a:rPr lang="en-US" sz="1800" baseline="-25000" dirty="0"/>
              <a:t>0</a:t>
            </a:r>
            <a:r>
              <a:rPr lang="en-US" sz="1800" dirty="0"/>
              <a:t> = 0, (full lines) is placed in between the two classes and normalized so that the nearest points from each class have a distance equal to one. The dotted lines, </a:t>
            </a:r>
            <a:r>
              <a:rPr lang="en-US" sz="1800" dirty="0" err="1"/>
              <a:t>θ</a:t>
            </a:r>
            <a:r>
              <a:rPr lang="en-US" sz="1800" baseline="30000" dirty="0" err="1"/>
              <a:t>T</a:t>
            </a:r>
            <a:r>
              <a:rPr lang="en-US" sz="1800" dirty="0" err="1"/>
              <a:t>x</a:t>
            </a:r>
            <a:r>
              <a:rPr lang="en-US" sz="1800" dirty="0"/>
              <a:t> + θ</a:t>
            </a:r>
            <a:r>
              <a:rPr lang="en-US" sz="1800" baseline="-25000" dirty="0"/>
              <a:t>0</a:t>
            </a:r>
            <a:r>
              <a:rPr lang="en-US" sz="1800" dirty="0"/>
              <a:t> = ±1, which pass through the nearest points, are parallel to the respective classifier, and define the margin. The width of the margin is determined by the direction of the corresponding classifier in space and it is equal to 2/ ||θ|| . </a:t>
            </a:r>
            <a:endParaRPr lang="en-ID" sz="1800" dirty="0"/>
          </a:p>
        </p:txBody>
      </p:sp>
      <p:pic>
        <p:nvPicPr>
          <p:cNvPr id="4" name="Picture 3">
            <a:extLst>
              <a:ext uri="{FF2B5EF4-FFF2-40B4-BE49-F238E27FC236}">
                <a16:creationId xmlns:a16="http://schemas.microsoft.com/office/drawing/2014/main" id="{98E22D16-8EBD-439F-84E9-F189465CED32}"/>
              </a:ext>
            </a:extLst>
          </p:cNvPr>
          <p:cNvPicPr>
            <a:picLocks noChangeAspect="1"/>
          </p:cNvPicPr>
          <p:nvPr/>
        </p:nvPicPr>
        <p:blipFill>
          <a:blip r:embed="rId2"/>
          <a:stretch>
            <a:fillRect/>
          </a:stretch>
        </p:blipFill>
        <p:spPr>
          <a:xfrm>
            <a:off x="2667000" y="3501763"/>
            <a:ext cx="4173898" cy="3004783"/>
          </a:xfrm>
          <a:prstGeom prst="rect">
            <a:avLst/>
          </a:prstGeom>
        </p:spPr>
      </p:pic>
    </p:spTree>
    <p:extLst>
      <p:ext uri="{BB962C8B-B14F-4D97-AF65-F5344CB8AC3E}">
        <p14:creationId xmlns:p14="http://schemas.microsoft.com/office/powerpoint/2010/main" val="3833511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896F-83A2-4485-A23A-0C34E7ED6FF6}"/>
              </a:ext>
            </a:extLst>
          </p:cNvPr>
          <p:cNvSpPr>
            <a:spLocks noGrp="1"/>
          </p:cNvSpPr>
          <p:nvPr>
            <p:ph type="title"/>
          </p:nvPr>
        </p:nvSpPr>
        <p:spPr/>
        <p:txBody>
          <a:bodyPr>
            <a:normAutofit/>
          </a:bodyPr>
          <a:lstStyle/>
          <a:p>
            <a:r>
              <a:rPr lang="en-ID" dirty="0"/>
              <a:t>Non-separable classes</a:t>
            </a:r>
          </a:p>
        </p:txBody>
      </p:sp>
      <p:sp>
        <p:nvSpPr>
          <p:cNvPr id="3" name="Content Placeholder 2">
            <a:extLst>
              <a:ext uri="{FF2B5EF4-FFF2-40B4-BE49-F238E27FC236}">
                <a16:creationId xmlns:a16="http://schemas.microsoft.com/office/drawing/2014/main" id="{D60094B1-79B9-48AB-978B-386E439A5EA1}"/>
              </a:ext>
            </a:extLst>
          </p:cNvPr>
          <p:cNvSpPr>
            <a:spLocks noGrp="1"/>
          </p:cNvSpPr>
          <p:nvPr>
            <p:ph idx="1"/>
          </p:nvPr>
        </p:nvSpPr>
        <p:spPr/>
        <p:txBody>
          <a:bodyPr/>
          <a:lstStyle/>
          <a:p>
            <a:r>
              <a:rPr lang="en-US" dirty="0"/>
              <a:t>Although linear SVM classifiers are efficient and work surprisingly well in many cases, many datasets are not even close to being linearly separable. </a:t>
            </a:r>
          </a:p>
          <a:p>
            <a:r>
              <a:rPr lang="en-US" dirty="0"/>
              <a:t>This figure shows the respective geometry for a linear classifier.</a:t>
            </a:r>
            <a:endParaRPr lang="en-ID" dirty="0"/>
          </a:p>
        </p:txBody>
      </p:sp>
      <p:pic>
        <p:nvPicPr>
          <p:cNvPr id="4" name="Picture 3">
            <a:extLst>
              <a:ext uri="{FF2B5EF4-FFF2-40B4-BE49-F238E27FC236}">
                <a16:creationId xmlns:a16="http://schemas.microsoft.com/office/drawing/2014/main" id="{946D532C-DAFD-4363-AE11-62DA5A793B35}"/>
              </a:ext>
            </a:extLst>
          </p:cNvPr>
          <p:cNvPicPr>
            <a:picLocks noChangeAspect="1"/>
          </p:cNvPicPr>
          <p:nvPr/>
        </p:nvPicPr>
        <p:blipFill>
          <a:blip r:embed="rId2"/>
          <a:stretch>
            <a:fillRect/>
          </a:stretch>
        </p:blipFill>
        <p:spPr>
          <a:xfrm>
            <a:off x="3124200" y="3429000"/>
            <a:ext cx="3910013" cy="3231065"/>
          </a:xfrm>
          <a:prstGeom prst="rect">
            <a:avLst/>
          </a:prstGeom>
        </p:spPr>
      </p:pic>
    </p:spTree>
    <p:extLst>
      <p:ext uri="{BB962C8B-B14F-4D97-AF65-F5344CB8AC3E}">
        <p14:creationId xmlns:p14="http://schemas.microsoft.com/office/powerpoint/2010/main" val="339914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97961-11E0-44B1-A2EF-29CC7F53C047}"/>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387FAA6A-27CB-4F71-B7C7-4AC903001793}"/>
              </a:ext>
            </a:extLst>
          </p:cNvPr>
          <p:cNvSpPr>
            <a:spLocks noGrp="1"/>
          </p:cNvSpPr>
          <p:nvPr>
            <p:ph idx="1"/>
          </p:nvPr>
        </p:nvSpPr>
        <p:spPr/>
        <p:txBody>
          <a:bodyPr/>
          <a:lstStyle/>
          <a:p>
            <a:r>
              <a:rPr lang="en-US" dirty="0"/>
              <a:t>There are three types of points.</a:t>
            </a:r>
          </a:p>
          <a:p>
            <a:pPr lvl="1"/>
            <a:r>
              <a:rPr lang="en-US" dirty="0"/>
              <a:t>Points that lie on the border or outside the margin and in the correct side of the classifier, that is, </a:t>
            </a:r>
            <a:r>
              <a:rPr lang="en-ID" dirty="0" err="1"/>
              <a:t>y</a:t>
            </a:r>
            <a:r>
              <a:rPr lang="en-ID" baseline="-25000" dirty="0" err="1"/>
              <a:t>n</a:t>
            </a:r>
            <a:r>
              <a:rPr lang="en-ID" dirty="0" err="1"/>
              <a:t>f</a:t>
            </a:r>
            <a:r>
              <a:rPr lang="en-ID" dirty="0"/>
              <a:t>(</a:t>
            </a:r>
            <a:r>
              <a:rPr lang="en-ID" dirty="0" err="1"/>
              <a:t>x</a:t>
            </a:r>
            <a:r>
              <a:rPr lang="en-ID" baseline="-25000" dirty="0" err="1"/>
              <a:t>n</a:t>
            </a:r>
            <a:r>
              <a:rPr lang="en-ID" dirty="0"/>
              <a:t>) ≥ 1. </a:t>
            </a:r>
            <a:r>
              <a:rPr lang="en-US" dirty="0"/>
              <a:t>These points commit no (margin) error, that is </a:t>
            </a:r>
            <a:r>
              <a:rPr lang="el-GR" dirty="0"/>
              <a:t>ξ</a:t>
            </a:r>
            <a:r>
              <a:rPr lang="en-ID" dirty="0"/>
              <a:t>n = 0.</a:t>
            </a:r>
          </a:p>
          <a:p>
            <a:pPr lvl="1"/>
            <a:r>
              <a:rPr lang="en-US" dirty="0"/>
              <a:t>Points which lie on the correct side of the classifier, but lie inside the margin (circled points), that is, </a:t>
            </a:r>
            <a:r>
              <a:rPr lang="en-ID" dirty="0"/>
              <a:t>0 &lt; </a:t>
            </a:r>
            <a:r>
              <a:rPr lang="en-ID" dirty="0" err="1"/>
              <a:t>y</a:t>
            </a:r>
            <a:r>
              <a:rPr lang="en-ID" baseline="-25000" dirty="0" err="1"/>
              <a:t>n</a:t>
            </a:r>
            <a:r>
              <a:rPr lang="en-ID" dirty="0" err="1"/>
              <a:t>f</a:t>
            </a:r>
            <a:r>
              <a:rPr lang="en-ID" dirty="0"/>
              <a:t>(</a:t>
            </a:r>
            <a:r>
              <a:rPr lang="en-ID" dirty="0" err="1"/>
              <a:t>x</a:t>
            </a:r>
            <a:r>
              <a:rPr lang="en-ID" baseline="-25000" dirty="0" err="1"/>
              <a:t>n</a:t>
            </a:r>
            <a:r>
              <a:rPr lang="en-ID" dirty="0"/>
              <a:t>) &lt; 1. </a:t>
            </a:r>
            <a:r>
              <a:rPr lang="en-US" dirty="0"/>
              <a:t>These points commit a margin error, and  </a:t>
            </a:r>
            <a:r>
              <a:rPr lang="el-GR" dirty="0"/>
              <a:t>0 &lt; ξ</a:t>
            </a:r>
            <a:r>
              <a:rPr lang="en-ID" dirty="0"/>
              <a:t>n &lt; 1.</a:t>
            </a:r>
          </a:p>
          <a:p>
            <a:pPr lvl="1"/>
            <a:r>
              <a:rPr lang="en-US" dirty="0"/>
              <a:t>Points that lie on the wrong side of the classifier (points in squares), that is, </a:t>
            </a:r>
            <a:r>
              <a:rPr lang="en-ID" dirty="0" err="1"/>
              <a:t>y</a:t>
            </a:r>
            <a:r>
              <a:rPr lang="en-ID" baseline="-25000" dirty="0" err="1"/>
              <a:t>n</a:t>
            </a:r>
            <a:r>
              <a:rPr lang="en-ID" dirty="0" err="1"/>
              <a:t>f</a:t>
            </a:r>
            <a:r>
              <a:rPr lang="en-ID" dirty="0"/>
              <a:t>(</a:t>
            </a:r>
            <a:r>
              <a:rPr lang="en-ID" dirty="0" err="1"/>
              <a:t>x</a:t>
            </a:r>
            <a:r>
              <a:rPr lang="en-ID" baseline="-25000" dirty="0" err="1"/>
              <a:t>n</a:t>
            </a:r>
            <a:r>
              <a:rPr lang="en-ID" dirty="0"/>
              <a:t>) ≤ 0. </a:t>
            </a:r>
            <a:r>
              <a:rPr lang="en-US" dirty="0"/>
              <a:t>These points commit an error and </a:t>
            </a:r>
            <a:r>
              <a:rPr lang="el-GR" dirty="0"/>
              <a:t>1 ≤ ξ</a:t>
            </a:r>
            <a:r>
              <a:rPr lang="en-ID" dirty="0"/>
              <a:t>n.</a:t>
            </a:r>
          </a:p>
        </p:txBody>
      </p:sp>
    </p:spTree>
    <p:extLst>
      <p:ext uri="{BB962C8B-B14F-4D97-AF65-F5344CB8AC3E}">
        <p14:creationId xmlns:p14="http://schemas.microsoft.com/office/powerpoint/2010/main" val="2941935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FC3F86-DA76-4A51-9F0E-B01F205575FE}"/>
              </a:ext>
            </a:extLst>
          </p:cNvPr>
          <p:cNvSpPr>
            <a:spLocks noGrp="1"/>
          </p:cNvSpPr>
          <p:nvPr>
            <p:ph idx="1"/>
          </p:nvPr>
        </p:nvSpPr>
        <p:spPr>
          <a:xfrm>
            <a:off x="1219199" y="1447800"/>
            <a:ext cx="7529265" cy="5562600"/>
          </a:xfrm>
        </p:spPr>
        <p:txBody>
          <a:bodyPr>
            <a:normAutofit lnSpcReduction="10000"/>
          </a:bodyPr>
          <a:lstStyle/>
          <a:p>
            <a:r>
              <a:rPr lang="en-US" dirty="0"/>
              <a:t>Our desire would be to estimate a hyperplane classifier, so as to </a:t>
            </a:r>
            <a:r>
              <a:rPr lang="en-US" b="1" dirty="0"/>
              <a:t>maximize the margin and at the same time to keep the number of errors</a:t>
            </a:r>
            <a:r>
              <a:rPr lang="en-US" dirty="0"/>
              <a:t> </a:t>
            </a:r>
            <a:r>
              <a:rPr lang="en-US" b="1" dirty="0"/>
              <a:t>(including margin errors) as small as possible</a:t>
            </a:r>
            <a:r>
              <a:rPr lang="en-US" dirty="0"/>
              <a:t>.</a:t>
            </a:r>
          </a:p>
          <a:p>
            <a:r>
              <a:rPr lang="en-US" dirty="0"/>
              <a:t>This goal could be expressed via the optimization task in </a:t>
            </a:r>
          </a:p>
          <a:p>
            <a:endParaRPr lang="en-US" dirty="0"/>
          </a:p>
          <a:p>
            <a:endParaRPr lang="en-US" dirty="0"/>
          </a:p>
          <a:p>
            <a:endParaRPr lang="en-US" dirty="0"/>
          </a:p>
          <a:p>
            <a:endParaRPr lang="en-US" dirty="0"/>
          </a:p>
          <a:p>
            <a:pPr marL="0" indent="0">
              <a:buNone/>
            </a:pPr>
            <a:r>
              <a:rPr lang="en-US" dirty="0"/>
              <a:t>      if in place of </a:t>
            </a:r>
            <a:r>
              <a:rPr lang="en-US" dirty="0" err="1"/>
              <a:t>ξn</a:t>
            </a:r>
            <a:r>
              <a:rPr lang="en-US" dirty="0"/>
              <a:t> we had the indicator function, I(</a:t>
            </a:r>
            <a:r>
              <a:rPr lang="en-US" dirty="0" err="1"/>
              <a:t>ξn</a:t>
            </a:r>
            <a:r>
              <a:rPr lang="en-US" dirty="0"/>
              <a:t>), where</a:t>
            </a:r>
          </a:p>
          <a:p>
            <a:pPr marL="0" indent="0">
              <a:buNone/>
            </a:pPr>
            <a:endParaRPr lang="en-US" dirty="0"/>
          </a:p>
          <a:p>
            <a:pPr marL="0" indent="0">
              <a:buNone/>
            </a:pPr>
            <a:endParaRPr lang="en-US" dirty="0"/>
          </a:p>
          <a:p>
            <a:pPr marL="0" indent="0">
              <a:buNone/>
            </a:pPr>
            <a:endParaRPr lang="en-US" dirty="0"/>
          </a:p>
          <a:p>
            <a:pPr marL="0" indent="0">
              <a:buNone/>
            </a:pPr>
            <a:r>
              <a:rPr lang="en-US" dirty="0"/>
              <a:t>However, in such a case the task becomes a combinatorial one. So, we relax the task and use </a:t>
            </a:r>
            <a:r>
              <a:rPr lang="en-US" dirty="0" err="1"/>
              <a:t>ξn</a:t>
            </a:r>
            <a:r>
              <a:rPr lang="en-US" dirty="0"/>
              <a:t> in place of the indicator function, leading to those equation.</a:t>
            </a:r>
            <a:endParaRPr lang="en-ID" dirty="0"/>
          </a:p>
        </p:txBody>
      </p:sp>
      <p:pic>
        <p:nvPicPr>
          <p:cNvPr id="4" name="Picture 3">
            <a:extLst>
              <a:ext uri="{FF2B5EF4-FFF2-40B4-BE49-F238E27FC236}">
                <a16:creationId xmlns:a16="http://schemas.microsoft.com/office/drawing/2014/main" id="{1F9C7EA7-B34D-4741-88C7-8744253F89B7}"/>
              </a:ext>
            </a:extLst>
          </p:cNvPr>
          <p:cNvPicPr>
            <a:picLocks noChangeAspect="1"/>
          </p:cNvPicPr>
          <p:nvPr/>
        </p:nvPicPr>
        <p:blipFill>
          <a:blip r:embed="rId2"/>
          <a:stretch>
            <a:fillRect/>
          </a:stretch>
        </p:blipFill>
        <p:spPr>
          <a:xfrm>
            <a:off x="1981200" y="3081193"/>
            <a:ext cx="6224588" cy="1112738"/>
          </a:xfrm>
          <a:prstGeom prst="rect">
            <a:avLst/>
          </a:prstGeom>
        </p:spPr>
      </p:pic>
      <p:pic>
        <p:nvPicPr>
          <p:cNvPr id="5" name="Picture 4">
            <a:extLst>
              <a:ext uri="{FF2B5EF4-FFF2-40B4-BE49-F238E27FC236}">
                <a16:creationId xmlns:a16="http://schemas.microsoft.com/office/drawing/2014/main" id="{037C4318-1E88-487E-A214-487C1BB5DDC1}"/>
              </a:ext>
            </a:extLst>
          </p:cNvPr>
          <p:cNvPicPr>
            <a:picLocks noChangeAspect="1"/>
          </p:cNvPicPr>
          <p:nvPr/>
        </p:nvPicPr>
        <p:blipFill>
          <a:blip r:embed="rId3"/>
          <a:stretch>
            <a:fillRect/>
          </a:stretch>
        </p:blipFill>
        <p:spPr>
          <a:xfrm>
            <a:off x="3785971" y="4644479"/>
            <a:ext cx="2395720" cy="765721"/>
          </a:xfrm>
          <a:prstGeom prst="rect">
            <a:avLst/>
          </a:prstGeom>
        </p:spPr>
      </p:pic>
    </p:spTree>
    <p:extLst>
      <p:ext uri="{BB962C8B-B14F-4D97-AF65-F5344CB8AC3E}">
        <p14:creationId xmlns:p14="http://schemas.microsoft.com/office/powerpoint/2010/main" val="592583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0725-2141-4733-B0C5-CFAE6626D0A0}"/>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002BD6-2E10-49CA-A823-2492F4E78119}"/>
              </a:ext>
            </a:extLst>
          </p:cNvPr>
          <p:cNvSpPr>
            <a:spLocks noGrp="1"/>
          </p:cNvSpPr>
          <p:nvPr>
            <p:ph idx="1"/>
          </p:nvPr>
        </p:nvSpPr>
        <p:spPr/>
        <p:txBody>
          <a:bodyPr/>
          <a:lstStyle/>
          <a:p>
            <a:r>
              <a:rPr lang="en-US" dirty="0"/>
              <a:t>Note that optimization is achieved in a trade-off rationale; the user-defined parameter, </a:t>
            </a:r>
            <a:r>
              <a:rPr lang="en-US" i="1" dirty="0"/>
              <a:t>C</a:t>
            </a:r>
            <a:r>
              <a:rPr lang="en-US" dirty="0"/>
              <a:t>, controls the influence of each of the two contributions to the minimization task. </a:t>
            </a:r>
          </a:p>
          <a:p>
            <a:r>
              <a:rPr lang="en-US" dirty="0"/>
              <a:t>If </a:t>
            </a:r>
            <a:r>
              <a:rPr lang="en-US" i="1" dirty="0"/>
              <a:t>C</a:t>
            </a:r>
            <a:r>
              <a:rPr lang="en-US" dirty="0"/>
              <a:t> is large, the resulting margin (the distance between the two hyperplanes defined by f(</a:t>
            </a:r>
            <a:r>
              <a:rPr lang="en-US" i="1" dirty="0"/>
              <a:t>x</a:t>
            </a:r>
            <a:r>
              <a:rPr lang="en-US" dirty="0"/>
              <a:t>) = ±1) will be small, in order to commit a smaller number of margin errors. </a:t>
            </a:r>
          </a:p>
          <a:p>
            <a:r>
              <a:rPr lang="en-US" dirty="0"/>
              <a:t>If </a:t>
            </a:r>
            <a:r>
              <a:rPr lang="en-US" i="1" dirty="0"/>
              <a:t>C</a:t>
            </a:r>
            <a:r>
              <a:rPr lang="en-US" dirty="0"/>
              <a:t> is small, the opposite is true. As we will see from the simulation examples, the choice of </a:t>
            </a:r>
            <a:r>
              <a:rPr lang="en-US" i="1" dirty="0"/>
              <a:t>C</a:t>
            </a:r>
            <a:r>
              <a:rPr lang="en-US" dirty="0"/>
              <a:t> is very critical.</a:t>
            </a:r>
            <a:endParaRPr lang="en-ID" dirty="0"/>
          </a:p>
        </p:txBody>
      </p:sp>
    </p:spTree>
    <p:extLst>
      <p:ext uri="{BB962C8B-B14F-4D97-AF65-F5344CB8AC3E}">
        <p14:creationId xmlns:p14="http://schemas.microsoft.com/office/powerpoint/2010/main" val="146979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B115-A78A-47E8-81B7-FB0CD01835E1}"/>
              </a:ext>
            </a:extLst>
          </p:cNvPr>
          <p:cNvSpPr>
            <a:spLocks noGrp="1"/>
          </p:cNvSpPr>
          <p:nvPr>
            <p:ph type="title"/>
          </p:nvPr>
        </p:nvSpPr>
        <p:spPr/>
        <p:txBody>
          <a:bodyPr/>
          <a:lstStyle/>
          <a:p>
            <a:r>
              <a:rPr lang="en-ID" dirty="0"/>
              <a:t>Case Study</a:t>
            </a:r>
          </a:p>
        </p:txBody>
      </p:sp>
      <p:sp>
        <p:nvSpPr>
          <p:cNvPr id="3" name="Content Placeholder 2">
            <a:extLst>
              <a:ext uri="{FF2B5EF4-FFF2-40B4-BE49-F238E27FC236}">
                <a16:creationId xmlns:a16="http://schemas.microsoft.com/office/drawing/2014/main" id="{FB69614B-BEEF-4E46-8001-A9EDF16D100C}"/>
              </a:ext>
            </a:extLst>
          </p:cNvPr>
          <p:cNvSpPr>
            <a:spLocks noGrp="1"/>
          </p:cNvSpPr>
          <p:nvPr>
            <p:ph idx="1"/>
          </p:nvPr>
        </p:nvSpPr>
        <p:spPr/>
        <p:txBody>
          <a:bodyPr/>
          <a:lstStyle/>
          <a:p>
            <a:pPr marL="0" indent="0">
              <a:buNone/>
            </a:pPr>
            <a:r>
              <a:rPr lang="en-ID" dirty="0"/>
              <a:t>Given data of Singapore Airbnb which can be downloaded in this link</a:t>
            </a:r>
            <a:endParaRPr lang="en-ID" dirty="0">
              <a:hlinkClick r:id="" action="ppaction://noaction"/>
            </a:endParaRPr>
          </a:p>
          <a:p>
            <a:pPr marL="0" indent="0">
              <a:buNone/>
            </a:pPr>
            <a:r>
              <a:rPr lang="en-ID" dirty="0">
                <a:hlinkClick r:id="" action="ppaction://noaction"/>
              </a:rPr>
              <a:t>https://www.kaggle.com/jojoker/singapore-airbnb</a:t>
            </a:r>
            <a:endParaRPr lang="en-ID" dirty="0"/>
          </a:p>
          <a:p>
            <a:endParaRPr lang="en-ID" dirty="0"/>
          </a:p>
          <a:p>
            <a:r>
              <a:rPr lang="en-ID" dirty="0" err="1"/>
              <a:t>Analyze</a:t>
            </a:r>
            <a:r>
              <a:rPr lang="en-ID" dirty="0"/>
              <a:t> the data and classify the data by applying SVM method. </a:t>
            </a:r>
          </a:p>
        </p:txBody>
      </p:sp>
    </p:spTree>
    <p:extLst>
      <p:ext uri="{BB962C8B-B14F-4D97-AF65-F5344CB8AC3E}">
        <p14:creationId xmlns:p14="http://schemas.microsoft.com/office/powerpoint/2010/main" val="2142962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3541-9F6C-49C0-ACF1-7C7007656903}"/>
              </a:ext>
            </a:extLst>
          </p:cNvPr>
          <p:cNvSpPr>
            <a:spLocks noGrp="1"/>
          </p:cNvSpPr>
          <p:nvPr>
            <p:ph type="title"/>
          </p:nvPr>
        </p:nvSpPr>
        <p:spPr/>
        <p:txBody>
          <a:bodyPr/>
          <a:lstStyle/>
          <a:p>
            <a:r>
              <a:rPr lang="en-ID" dirty="0"/>
              <a:t>End of Session </a:t>
            </a:r>
            <a:r>
              <a:rPr lang="en-US" dirty="0">
                <a:latin typeface="Tahoma" panose="020B0604030504040204" pitchFamily="34" charset="0"/>
                <a:ea typeface="Tahoma" panose="020B0604030504040204" pitchFamily="34" charset="0"/>
                <a:cs typeface="Tahoma" panose="020B0604030504040204" pitchFamily="34" charset="0"/>
              </a:rPr>
              <a:t>19 &amp; 20</a:t>
            </a:r>
            <a:endParaRPr lang="en-ID" dirty="0"/>
          </a:p>
        </p:txBody>
      </p:sp>
    </p:spTree>
    <p:extLst>
      <p:ext uri="{BB962C8B-B14F-4D97-AF65-F5344CB8AC3E}">
        <p14:creationId xmlns:p14="http://schemas.microsoft.com/office/powerpoint/2010/main" val="758115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3AE9-CFBB-40F8-BD9B-B4C6098C1849}"/>
              </a:ext>
            </a:extLst>
          </p:cNvPr>
          <p:cNvSpPr>
            <a:spLocks noGrp="1"/>
          </p:cNvSpPr>
          <p:nvPr>
            <p:ph type="title"/>
          </p:nvPr>
        </p:nvSpPr>
        <p:spPr/>
        <p:txBody>
          <a:bodyPr/>
          <a:lstStyle/>
          <a:p>
            <a:r>
              <a:rPr lang="en-ID" dirty="0"/>
              <a:t>References</a:t>
            </a:r>
          </a:p>
        </p:txBody>
      </p:sp>
      <p:sp>
        <p:nvSpPr>
          <p:cNvPr id="3" name="Content Placeholder 2">
            <a:extLst>
              <a:ext uri="{FF2B5EF4-FFF2-40B4-BE49-F238E27FC236}">
                <a16:creationId xmlns:a16="http://schemas.microsoft.com/office/drawing/2014/main" id="{FB083855-2C20-474E-A7F9-F67DC6D67794}"/>
              </a:ext>
            </a:extLst>
          </p:cNvPr>
          <p:cNvSpPr>
            <a:spLocks noGrp="1"/>
          </p:cNvSpPr>
          <p:nvPr>
            <p:ph idx="1"/>
          </p:nvPr>
        </p:nvSpPr>
        <p:spPr/>
        <p:txBody>
          <a:bodyPr/>
          <a:lstStyle/>
          <a:p>
            <a:pPr lvl="0"/>
            <a:r>
              <a:rPr lang="en-ID" dirty="0" err="1"/>
              <a:t>Sergios</a:t>
            </a:r>
            <a:r>
              <a:rPr lang="en-ID" dirty="0"/>
              <a:t> </a:t>
            </a:r>
            <a:r>
              <a:rPr lang="en-ID" dirty="0" err="1"/>
              <a:t>Theodoridis</a:t>
            </a:r>
            <a:r>
              <a:rPr lang="en-ID" dirty="0"/>
              <a:t>. (2015). </a:t>
            </a:r>
            <a:r>
              <a:rPr lang="en-ID" i="1" dirty="0"/>
              <a:t>Machine Learning: a Bayesian and Optimization Perspective</a:t>
            </a:r>
            <a:r>
              <a:rPr lang="en-ID" dirty="0"/>
              <a:t>. Jonathan Simpson. ISBN: 978-0-12-801522-3. Chapter 11. </a:t>
            </a:r>
          </a:p>
          <a:p>
            <a:r>
              <a:rPr lang="en-ID" dirty="0" err="1"/>
              <a:t>Aurélien</a:t>
            </a:r>
            <a:r>
              <a:rPr lang="en-ID" dirty="0"/>
              <a:t> </a:t>
            </a:r>
            <a:r>
              <a:rPr lang="en-ID" dirty="0" err="1"/>
              <a:t>Géron</a:t>
            </a:r>
            <a:r>
              <a:rPr lang="en-ID" dirty="0"/>
              <a:t>. (2017). 01. </a:t>
            </a:r>
            <a:r>
              <a:rPr lang="en-ID" i="1" dirty="0"/>
              <a:t>Hands-on Machine Learning with </a:t>
            </a:r>
            <a:r>
              <a:rPr lang="en-ID" i="1" dirty="0" err="1"/>
              <a:t>Scikit</a:t>
            </a:r>
            <a:r>
              <a:rPr lang="en-ID" i="1" dirty="0"/>
              <a:t>-Learn and </a:t>
            </a:r>
            <a:r>
              <a:rPr lang="en-ID" i="1" dirty="0" err="1"/>
              <a:t>Tensorflow</a:t>
            </a:r>
            <a:r>
              <a:rPr lang="en-ID" dirty="0"/>
              <a:t>. O’Reilly Media, </a:t>
            </a:r>
            <a:r>
              <a:rPr lang="en-ID" dirty="0" err="1"/>
              <a:t>Inc..LSI</a:t>
            </a:r>
            <a:r>
              <a:rPr lang="en-ID" dirty="0"/>
              <a:t>: 978-1-491-96229-9. Chapter 5.</a:t>
            </a:r>
          </a:p>
          <a:p>
            <a:pPr lvl="0"/>
            <a:r>
              <a:rPr lang="en-ID" u="sng" dirty="0">
                <a:hlinkClick r:id="rId2"/>
              </a:rPr>
              <a:t>https://www.kaggle.com/jojoker/singapore-airbnb</a:t>
            </a:r>
            <a:endParaRPr lang="en-ID" dirty="0"/>
          </a:p>
          <a:p>
            <a:endParaRPr lang="en-ID" dirty="0"/>
          </a:p>
        </p:txBody>
      </p:sp>
    </p:spTree>
    <p:extLst>
      <p:ext uri="{BB962C8B-B14F-4D97-AF65-F5344CB8AC3E}">
        <p14:creationId xmlns:p14="http://schemas.microsoft.com/office/powerpoint/2010/main" val="302989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165A-7140-4286-82A2-A9B21B046A30}"/>
              </a:ext>
            </a:extLst>
          </p:cNvPr>
          <p:cNvSpPr>
            <a:spLocks noGrp="1"/>
          </p:cNvSpPr>
          <p:nvPr>
            <p:ph type="title"/>
          </p:nvPr>
        </p:nvSpPr>
        <p:spPr/>
        <p:txBody>
          <a:bodyPr/>
          <a:lstStyle/>
          <a:p>
            <a:r>
              <a:rPr lang="en-ID" dirty="0"/>
              <a:t>Learning Outcome</a:t>
            </a:r>
          </a:p>
        </p:txBody>
      </p:sp>
      <p:sp>
        <p:nvSpPr>
          <p:cNvPr id="3" name="Content Placeholder 2">
            <a:extLst>
              <a:ext uri="{FF2B5EF4-FFF2-40B4-BE49-F238E27FC236}">
                <a16:creationId xmlns:a16="http://schemas.microsoft.com/office/drawing/2014/main" id="{CB7F06CB-2645-43C7-A2F5-795EE955E999}"/>
              </a:ext>
            </a:extLst>
          </p:cNvPr>
          <p:cNvSpPr>
            <a:spLocks noGrp="1"/>
          </p:cNvSpPr>
          <p:nvPr>
            <p:ph idx="1"/>
          </p:nvPr>
        </p:nvSpPr>
        <p:spPr/>
        <p:txBody>
          <a:bodyPr/>
          <a:lstStyle/>
          <a:p>
            <a:r>
              <a:rPr lang="en-ID" dirty="0"/>
              <a:t>LO3: Student be able to </a:t>
            </a:r>
            <a:r>
              <a:rPr lang="en-US" dirty="0"/>
              <a:t>experiment classification and clustering algorithm from given dataset</a:t>
            </a:r>
            <a:endParaRPr lang="en-ID"/>
          </a:p>
          <a:p>
            <a:endParaRPr lang="en-ID"/>
          </a:p>
        </p:txBody>
      </p:sp>
    </p:spTree>
    <p:extLst>
      <p:ext uri="{BB962C8B-B14F-4D97-AF65-F5344CB8AC3E}">
        <p14:creationId xmlns:p14="http://schemas.microsoft.com/office/powerpoint/2010/main" val="69598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A1AC-B38C-4B57-8378-ECD0630F02C6}"/>
              </a:ext>
            </a:extLst>
          </p:cNvPr>
          <p:cNvSpPr>
            <a:spLocks noGrp="1"/>
          </p:cNvSpPr>
          <p:nvPr>
            <p:ph type="title"/>
          </p:nvPr>
        </p:nvSpPr>
        <p:spPr/>
        <p:txBody>
          <a:bodyPr/>
          <a:lstStyle/>
          <a:p>
            <a:r>
              <a:rPr lang="en-ID" dirty="0"/>
              <a:t>Outline</a:t>
            </a:r>
          </a:p>
        </p:txBody>
      </p:sp>
      <p:sp>
        <p:nvSpPr>
          <p:cNvPr id="3" name="Content Placeholder 2">
            <a:extLst>
              <a:ext uri="{FF2B5EF4-FFF2-40B4-BE49-F238E27FC236}">
                <a16:creationId xmlns:a16="http://schemas.microsoft.com/office/drawing/2014/main" id="{380E19D7-B913-46A8-AC98-364EB73534DA}"/>
              </a:ext>
            </a:extLst>
          </p:cNvPr>
          <p:cNvSpPr>
            <a:spLocks noGrp="1"/>
          </p:cNvSpPr>
          <p:nvPr>
            <p:ph idx="1"/>
          </p:nvPr>
        </p:nvSpPr>
        <p:spPr/>
        <p:txBody>
          <a:bodyPr/>
          <a:lstStyle/>
          <a:p>
            <a:r>
              <a:rPr lang="en-ID" dirty="0"/>
              <a:t>Introduction</a:t>
            </a:r>
          </a:p>
          <a:p>
            <a:r>
              <a:rPr lang="en-US" dirty="0"/>
              <a:t>Linearly Separable Classes</a:t>
            </a:r>
            <a:endParaRPr lang="en-ID" dirty="0"/>
          </a:p>
          <a:p>
            <a:r>
              <a:rPr lang="en-ID" dirty="0"/>
              <a:t>Non-separable classes</a:t>
            </a:r>
          </a:p>
          <a:p>
            <a:r>
              <a:rPr lang="en-ID" dirty="0"/>
              <a:t>Case Study</a:t>
            </a:r>
          </a:p>
        </p:txBody>
      </p:sp>
    </p:spTree>
    <p:extLst>
      <p:ext uri="{BB962C8B-B14F-4D97-AF65-F5344CB8AC3E}">
        <p14:creationId xmlns:p14="http://schemas.microsoft.com/office/powerpoint/2010/main" val="58868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D5D3-5631-40D5-A087-91F2614B963E}"/>
              </a:ext>
            </a:extLst>
          </p:cNvPr>
          <p:cNvSpPr>
            <a:spLocks noGrp="1"/>
          </p:cNvSpPr>
          <p:nvPr>
            <p:ph type="title"/>
          </p:nvPr>
        </p:nvSpPr>
        <p:spPr/>
        <p:txBody>
          <a:bodyPr/>
          <a:lstStyle/>
          <a:p>
            <a:r>
              <a:rPr lang="en-ID" dirty="0"/>
              <a:t>Introduction</a:t>
            </a:r>
          </a:p>
        </p:txBody>
      </p:sp>
      <p:sp>
        <p:nvSpPr>
          <p:cNvPr id="3" name="Content Placeholder 2">
            <a:extLst>
              <a:ext uri="{FF2B5EF4-FFF2-40B4-BE49-F238E27FC236}">
                <a16:creationId xmlns:a16="http://schemas.microsoft.com/office/drawing/2014/main" id="{D3E6EC64-5F64-4B65-B27B-4E70BDAC9FBA}"/>
              </a:ext>
            </a:extLst>
          </p:cNvPr>
          <p:cNvSpPr>
            <a:spLocks noGrp="1"/>
          </p:cNvSpPr>
          <p:nvPr>
            <p:ph idx="1"/>
          </p:nvPr>
        </p:nvSpPr>
        <p:spPr/>
        <p:txBody>
          <a:bodyPr/>
          <a:lstStyle/>
          <a:p>
            <a:r>
              <a:rPr lang="en-US" dirty="0"/>
              <a:t>A Support Vector Machine (SVM) is a very powerful and versatile Machine Learning model, capable of performing linear or nonlinear classification, regression, and even outlier detection. </a:t>
            </a:r>
          </a:p>
          <a:p>
            <a:r>
              <a:rPr lang="en-US" dirty="0"/>
              <a:t>It is one of the most popular models in Machine Learning, and anyone interested in Machine Learning should have it in their toolbox. SVMs are particularly well suited for classification of complex but small- or medium-sized datasets.</a:t>
            </a:r>
            <a:endParaRPr lang="en-ID" dirty="0"/>
          </a:p>
        </p:txBody>
      </p:sp>
    </p:spTree>
    <p:extLst>
      <p:ext uri="{BB962C8B-B14F-4D97-AF65-F5344CB8AC3E}">
        <p14:creationId xmlns:p14="http://schemas.microsoft.com/office/powerpoint/2010/main" val="301762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A5CD-98B3-43E3-8155-8E05DACC36A4}"/>
              </a:ext>
            </a:extLst>
          </p:cNvPr>
          <p:cNvSpPr>
            <a:spLocks noGrp="1"/>
          </p:cNvSpPr>
          <p:nvPr>
            <p:ph type="title"/>
          </p:nvPr>
        </p:nvSpPr>
        <p:spPr/>
        <p:txBody>
          <a:bodyPr>
            <a:normAutofit/>
          </a:bodyPr>
          <a:lstStyle/>
          <a:p>
            <a:r>
              <a:rPr lang="en-ID" dirty="0"/>
              <a:t>Linear SVM Classification </a:t>
            </a:r>
          </a:p>
        </p:txBody>
      </p:sp>
      <p:sp>
        <p:nvSpPr>
          <p:cNvPr id="3" name="Content Placeholder 2">
            <a:extLst>
              <a:ext uri="{FF2B5EF4-FFF2-40B4-BE49-F238E27FC236}">
                <a16:creationId xmlns:a16="http://schemas.microsoft.com/office/drawing/2014/main" id="{AF032456-DCDF-4DC2-B9CC-BC0B3A6D9086}"/>
              </a:ext>
            </a:extLst>
          </p:cNvPr>
          <p:cNvSpPr>
            <a:spLocks noGrp="1"/>
          </p:cNvSpPr>
          <p:nvPr>
            <p:ph idx="1"/>
          </p:nvPr>
        </p:nvSpPr>
        <p:spPr/>
        <p:txBody>
          <a:bodyPr>
            <a:normAutofit fontScale="92500" lnSpcReduction="10000"/>
          </a:bodyPr>
          <a:lstStyle/>
          <a:p>
            <a:r>
              <a:rPr lang="en-ID" dirty="0"/>
              <a:t>Look at the figure below.</a:t>
            </a:r>
          </a:p>
          <a:p>
            <a:endParaRPr lang="en-ID" dirty="0"/>
          </a:p>
          <a:p>
            <a:endParaRPr lang="en-ID" dirty="0"/>
          </a:p>
          <a:p>
            <a:endParaRPr lang="en-ID" dirty="0"/>
          </a:p>
          <a:p>
            <a:endParaRPr lang="en-ID" dirty="0"/>
          </a:p>
          <a:p>
            <a:endParaRPr lang="en-ID" dirty="0"/>
          </a:p>
          <a:p>
            <a:r>
              <a:rPr lang="en-US" dirty="0"/>
              <a:t>The two classes can clearly be separated easily with a straight line (they are linearly separable). </a:t>
            </a:r>
          </a:p>
          <a:p>
            <a:r>
              <a:rPr lang="en-US" dirty="0"/>
              <a:t>The left plot shows the decision boundaries of three possible linear classifiers. The model whose decision boundary is represented by the dashed line is so bad that it does not even separate the classes properly. The other two models work perfectly on this training set, but their decision boundaries come so close to the instances that these models will probably not perform as well on new instances.</a:t>
            </a:r>
            <a:endParaRPr lang="en-ID" dirty="0"/>
          </a:p>
        </p:txBody>
      </p:sp>
      <p:pic>
        <p:nvPicPr>
          <p:cNvPr id="4" name="Picture 3">
            <a:extLst>
              <a:ext uri="{FF2B5EF4-FFF2-40B4-BE49-F238E27FC236}">
                <a16:creationId xmlns:a16="http://schemas.microsoft.com/office/drawing/2014/main" id="{8936D0E6-0B34-46BB-B591-FD9ED18BADD5}"/>
              </a:ext>
            </a:extLst>
          </p:cNvPr>
          <p:cNvPicPr>
            <a:picLocks noChangeAspect="1"/>
          </p:cNvPicPr>
          <p:nvPr/>
        </p:nvPicPr>
        <p:blipFill>
          <a:blip r:embed="rId2"/>
          <a:stretch>
            <a:fillRect/>
          </a:stretch>
        </p:blipFill>
        <p:spPr>
          <a:xfrm>
            <a:off x="1752600" y="2362200"/>
            <a:ext cx="6705600" cy="1575816"/>
          </a:xfrm>
          <a:prstGeom prst="rect">
            <a:avLst/>
          </a:prstGeom>
        </p:spPr>
      </p:pic>
    </p:spTree>
    <p:extLst>
      <p:ext uri="{BB962C8B-B14F-4D97-AF65-F5344CB8AC3E}">
        <p14:creationId xmlns:p14="http://schemas.microsoft.com/office/powerpoint/2010/main" val="5629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E1DA-CAD3-4DC9-8B15-4A0BFEAAAB39}"/>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C571A941-23A5-48E4-8905-FCA9DEB63918}"/>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r>
              <a:rPr lang="en-US" dirty="0"/>
              <a:t>In contrast, the solid line in the plot on the right represents the decision boundary of an SVM classifier; this line not only separates the two classes but also stays as far away from the closest training instances as possible.</a:t>
            </a:r>
          </a:p>
          <a:p>
            <a:r>
              <a:rPr lang="en-US" dirty="0"/>
              <a:t>SVM classifier is fitting the widest possible street (represented by the parallel dashed lines) between the classes. This is called large margin classification.</a:t>
            </a:r>
            <a:endParaRPr lang="en-ID" dirty="0"/>
          </a:p>
        </p:txBody>
      </p:sp>
      <p:pic>
        <p:nvPicPr>
          <p:cNvPr id="4" name="Picture 3">
            <a:extLst>
              <a:ext uri="{FF2B5EF4-FFF2-40B4-BE49-F238E27FC236}">
                <a16:creationId xmlns:a16="http://schemas.microsoft.com/office/drawing/2014/main" id="{30359C82-3E79-491D-B4F2-77CC3C1FB09B}"/>
              </a:ext>
            </a:extLst>
          </p:cNvPr>
          <p:cNvPicPr>
            <a:picLocks noChangeAspect="1"/>
          </p:cNvPicPr>
          <p:nvPr/>
        </p:nvPicPr>
        <p:blipFill>
          <a:blip r:embed="rId2"/>
          <a:stretch>
            <a:fillRect/>
          </a:stretch>
        </p:blipFill>
        <p:spPr>
          <a:xfrm>
            <a:off x="1752600" y="2362200"/>
            <a:ext cx="6705600" cy="1575816"/>
          </a:xfrm>
          <a:prstGeom prst="rect">
            <a:avLst/>
          </a:prstGeom>
        </p:spPr>
      </p:pic>
    </p:spTree>
    <p:extLst>
      <p:ext uri="{BB962C8B-B14F-4D97-AF65-F5344CB8AC3E}">
        <p14:creationId xmlns:p14="http://schemas.microsoft.com/office/powerpoint/2010/main" val="851481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7818-09FF-477C-B4AB-B536C9122B47}"/>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ACD8D38D-1ED8-4603-9603-A4F70E4066CB}"/>
              </a:ext>
            </a:extLst>
          </p:cNvPr>
          <p:cNvSpPr>
            <a:spLocks noGrp="1"/>
          </p:cNvSpPr>
          <p:nvPr>
            <p:ph idx="1"/>
          </p:nvPr>
        </p:nvSpPr>
        <p:spPr/>
        <p:txBody>
          <a:bodyPr/>
          <a:lstStyle/>
          <a:p>
            <a:r>
              <a:rPr lang="en-US" dirty="0"/>
              <a:t>Notice that adding more training instances “off the street” will not affect the decision boundary at all: it is fully determined (or “supported”) by the instances located on the edge of the street. These instances are called the support vectors. </a:t>
            </a:r>
            <a:endParaRPr lang="en-ID" dirty="0"/>
          </a:p>
        </p:txBody>
      </p:sp>
      <p:pic>
        <p:nvPicPr>
          <p:cNvPr id="4" name="Picture 3">
            <a:extLst>
              <a:ext uri="{FF2B5EF4-FFF2-40B4-BE49-F238E27FC236}">
                <a16:creationId xmlns:a16="http://schemas.microsoft.com/office/drawing/2014/main" id="{E4BDFA69-78B7-434B-A427-5BFEC1C9E085}"/>
              </a:ext>
            </a:extLst>
          </p:cNvPr>
          <p:cNvPicPr>
            <a:picLocks noChangeAspect="1"/>
          </p:cNvPicPr>
          <p:nvPr/>
        </p:nvPicPr>
        <p:blipFill>
          <a:blip r:embed="rId2"/>
          <a:stretch>
            <a:fillRect/>
          </a:stretch>
        </p:blipFill>
        <p:spPr>
          <a:xfrm>
            <a:off x="1676400" y="3581400"/>
            <a:ext cx="6705600" cy="1575816"/>
          </a:xfrm>
          <a:prstGeom prst="rect">
            <a:avLst/>
          </a:prstGeom>
        </p:spPr>
      </p:pic>
    </p:spTree>
    <p:extLst>
      <p:ext uri="{BB962C8B-B14F-4D97-AF65-F5344CB8AC3E}">
        <p14:creationId xmlns:p14="http://schemas.microsoft.com/office/powerpoint/2010/main" val="356837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B9ED-2859-469C-80A4-DCBAF33D3477}"/>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660B1913-F4C7-4D42-85B1-FB9FAE333EEC}"/>
              </a:ext>
            </a:extLst>
          </p:cNvPr>
          <p:cNvSpPr>
            <a:spLocks noGrp="1"/>
          </p:cNvSpPr>
          <p:nvPr>
            <p:ph idx="1"/>
          </p:nvPr>
        </p:nvSpPr>
        <p:spPr/>
        <p:txBody>
          <a:bodyPr/>
          <a:lstStyle/>
          <a:p>
            <a:r>
              <a:rPr lang="en-US" dirty="0"/>
              <a:t>SVMs are sensitive to the feature scales, as you can see in the previous figure: on the left plot, the vertical scale is much larger than the horizontal scale, so the widest possible street is close to horizontal. After feature scaling (e.g., using </a:t>
            </a:r>
            <a:r>
              <a:rPr lang="en-US" dirty="0" err="1"/>
              <a:t>Scikit-Learn’s</a:t>
            </a:r>
            <a:r>
              <a:rPr lang="en-US" dirty="0"/>
              <a:t> </a:t>
            </a:r>
            <a:r>
              <a:rPr lang="en-US" b="1" dirty="0" err="1">
                <a:latin typeface="Courier New" panose="02070309020205020404" pitchFamily="49" charset="0"/>
                <a:cs typeface="Courier New" panose="02070309020205020404" pitchFamily="49" charset="0"/>
              </a:rPr>
              <a:t>StandardScaler</a:t>
            </a:r>
            <a:r>
              <a:rPr lang="en-US" dirty="0"/>
              <a:t>), the decision boundary looks much better (on the right plot).</a:t>
            </a:r>
            <a:endParaRPr lang="en-ID" dirty="0"/>
          </a:p>
        </p:txBody>
      </p:sp>
      <p:pic>
        <p:nvPicPr>
          <p:cNvPr id="4" name="Picture 3">
            <a:extLst>
              <a:ext uri="{FF2B5EF4-FFF2-40B4-BE49-F238E27FC236}">
                <a16:creationId xmlns:a16="http://schemas.microsoft.com/office/drawing/2014/main" id="{C9841253-AF7B-42BC-BA16-CE6DD2643D7F}"/>
              </a:ext>
            </a:extLst>
          </p:cNvPr>
          <p:cNvPicPr>
            <a:picLocks noChangeAspect="1"/>
          </p:cNvPicPr>
          <p:nvPr/>
        </p:nvPicPr>
        <p:blipFill>
          <a:blip r:embed="rId2"/>
          <a:stretch>
            <a:fillRect/>
          </a:stretch>
        </p:blipFill>
        <p:spPr>
          <a:xfrm>
            <a:off x="1371600" y="4114800"/>
            <a:ext cx="7525618" cy="2095071"/>
          </a:xfrm>
          <a:prstGeom prst="rect">
            <a:avLst/>
          </a:prstGeom>
        </p:spPr>
      </p:pic>
    </p:spTree>
    <p:extLst>
      <p:ext uri="{BB962C8B-B14F-4D97-AF65-F5344CB8AC3E}">
        <p14:creationId xmlns:p14="http://schemas.microsoft.com/office/powerpoint/2010/main" val="1800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BFF2-07F4-4ABE-B5AF-B2AC8C1887B7}"/>
              </a:ext>
            </a:extLst>
          </p:cNvPr>
          <p:cNvSpPr>
            <a:spLocks noGrp="1"/>
          </p:cNvSpPr>
          <p:nvPr>
            <p:ph type="title"/>
          </p:nvPr>
        </p:nvSpPr>
        <p:spPr>
          <a:xfrm>
            <a:off x="1219200" y="1219200"/>
            <a:ext cx="7525618" cy="1143000"/>
          </a:xfrm>
        </p:spPr>
        <p:txBody>
          <a:bodyPr>
            <a:normAutofit/>
          </a:bodyPr>
          <a:lstStyle/>
          <a:p>
            <a:r>
              <a:rPr lang="en-US" dirty="0"/>
              <a:t>Linearly Separable Classes: Maximum Margin Classifiers</a:t>
            </a:r>
            <a:endParaRPr lang="en-ID" dirty="0"/>
          </a:p>
        </p:txBody>
      </p:sp>
      <p:sp>
        <p:nvSpPr>
          <p:cNvPr id="3" name="Content Placeholder 2">
            <a:extLst>
              <a:ext uri="{FF2B5EF4-FFF2-40B4-BE49-F238E27FC236}">
                <a16:creationId xmlns:a16="http://schemas.microsoft.com/office/drawing/2014/main" id="{9140B6A8-07B6-4334-AEF9-FAE77C998A36}"/>
              </a:ext>
            </a:extLst>
          </p:cNvPr>
          <p:cNvSpPr>
            <a:spLocks noGrp="1"/>
          </p:cNvSpPr>
          <p:nvPr>
            <p:ph idx="1"/>
          </p:nvPr>
        </p:nvSpPr>
        <p:spPr>
          <a:xfrm>
            <a:off x="1219199" y="2362200"/>
            <a:ext cx="7529265" cy="4107223"/>
          </a:xfrm>
        </p:spPr>
        <p:txBody>
          <a:bodyPr/>
          <a:lstStyle/>
          <a:p>
            <a:r>
              <a:rPr lang="en-US" dirty="0"/>
              <a:t>Assuming linearly separable classes, there is an infinity of linear classifiers that solve the classification task exactly, without committing errors on the training set. </a:t>
            </a:r>
          </a:p>
          <a:p>
            <a:r>
              <a:rPr lang="en-US" dirty="0"/>
              <a:t>It is easy to see, and it will become apparent very soon that from this infinity of hyperplanes that solve the task, we can always identify a subset such as</a:t>
            </a:r>
            <a:endParaRPr lang="en-ID" dirty="0"/>
          </a:p>
        </p:txBody>
      </p:sp>
      <p:pic>
        <p:nvPicPr>
          <p:cNvPr id="4" name="Picture 3">
            <a:extLst>
              <a:ext uri="{FF2B5EF4-FFF2-40B4-BE49-F238E27FC236}">
                <a16:creationId xmlns:a16="http://schemas.microsoft.com/office/drawing/2014/main" id="{6BDCAAB8-8548-4028-9395-4817A6C63F9A}"/>
              </a:ext>
            </a:extLst>
          </p:cNvPr>
          <p:cNvPicPr>
            <a:picLocks noChangeAspect="1"/>
          </p:cNvPicPr>
          <p:nvPr/>
        </p:nvPicPr>
        <p:blipFill>
          <a:blip r:embed="rId2"/>
          <a:stretch>
            <a:fillRect/>
          </a:stretch>
        </p:blipFill>
        <p:spPr>
          <a:xfrm>
            <a:off x="2438400" y="4415811"/>
            <a:ext cx="4819650" cy="590550"/>
          </a:xfrm>
          <a:prstGeom prst="rect">
            <a:avLst/>
          </a:prstGeom>
        </p:spPr>
      </p:pic>
    </p:spTree>
    <p:extLst>
      <p:ext uri="{BB962C8B-B14F-4D97-AF65-F5344CB8AC3E}">
        <p14:creationId xmlns:p14="http://schemas.microsoft.com/office/powerpoint/2010/main" val="3803638314"/>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118</TotalTime>
  <Words>1143</Words>
  <Application>Microsoft Office PowerPoint</Application>
  <PresentationFormat>On-screen Show (4:3)</PresentationFormat>
  <Paragraphs>76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Open Sans</vt:lpstr>
      <vt:lpstr>Tahoma</vt:lpstr>
      <vt:lpstr>Template PPT 2015</vt:lpstr>
      <vt:lpstr>Support Vector Machine (SVM)   Session  19 &amp; 20</vt:lpstr>
      <vt:lpstr>Learning Outcome</vt:lpstr>
      <vt:lpstr>Outline</vt:lpstr>
      <vt:lpstr>Introduction</vt:lpstr>
      <vt:lpstr>Linear SVM Classification </vt:lpstr>
      <vt:lpstr>PowerPoint Presentation</vt:lpstr>
      <vt:lpstr>PowerPoint Presentation</vt:lpstr>
      <vt:lpstr>PowerPoint Presentation</vt:lpstr>
      <vt:lpstr>Linearly Separable Classes: Maximum Margin Classifiers</vt:lpstr>
      <vt:lpstr>PowerPoint Presentation</vt:lpstr>
      <vt:lpstr>PowerPoint Presentation</vt:lpstr>
      <vt:lpstr>PowerPoint Presentation</vt:lpstr>
      <vt:lpstr>Non-separable classes</vt:lpstr>
      <vt:lpstr>PowerPoint Presentation</vt:lpstr>
      <vt:lpstr>PowerPoint Presentation</vt:lpstr>
      <vt:lpstr>PowerPoint Presentation</vt:lpstr>
      <vt:lpstr>Case Study</vt:lpstr>
      <vt:lpstr>End of Session 19 &amp; 20</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Novita Hanafiah</cp:lastModifiedBy>
  <cp:revision>30</cp:revision>
  <dcterms:created xsi:type="dcterms:W3CDTF">2015-05-04T03:33:03Z</dcterms:created>
  <dcterms:modified xsi:type="dcterms:W3CDTF">2019-12-19T03:19:29Z</dcterms:modified>
</cp:coreProperties>
</file>