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2" r:id="rId6"/>
    <p:sldId id="283"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284" r:id="rId22"/>
    <p:sldId id="261" r:id="rId23"/>
    <p:sldId id="285"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9"/>
            <p14:sldId id="280"/>
            <p14:sldId id="281"/>
            <p14:sldId id="282"/>
            <p14:sldId id="283"/>
            <p14:sldId id="286"/>
            <p14:sldId id="287"/>
            <p14:sldId id="288"/>
            <p14:sldId id="289"/>
            <p14:sldId id="290"/>
            <p14:sldId id="291"/>
            <p14:sldId id="292"/>
            <p14:sldId id="293"/>
            <p14:sldId id="294"/>
            <p14:sldId id="295"/>
            <p14:sldId id="296"/>
            <p14:sldId id="297"/>
            <p14:sldId id="298"/>
            <p14:sldId id="299"/>
            <p14:sldId id="284"/>
            <p14:sldId id="261"/>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19200" y="12192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11288"/>
            <a:ext cx="7529265"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a:t>
            </a:r>
            <a:r>
              <a:rPr lang="en-US" sz="2000">
                <a:solidFill>
                  <a:schemeClr val="bg1"/>
                </a:solidFill>
                <a:latin typeface="Tahoma" panose="020B0604030504040204" pitchFamily="34" charset="0"/>
                <a:ea typeface="Tahoma" panose="020B0604030504040204" pitchFamily="34" charset="0"/>
                <a:cs typeface="Tahoma" panose="020B0604030504040204" pitchFamily="34" charset="0"/>
              </a:rPr>
              <a:t>: February 2020</a:t>
            </a:r>
          </a:p>
          <a:p>
            <a:pPr>
              <a:spcBef>
                <a:spcPct val="20000"/>
              </a:spcBef>
              <a:tabLst>
                <a:tab pos="1320800" algn="l"/>
                <a:tab pos="2054225" algn="l"/>
              </a:tabLst>
            </a:pP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latin typeface="Tahoma" panose="020B0604030504040204" pitchFamily="34" charset="0"/>
                <a:ea typeface="Tahoma" panose="020B0604030504040204" pitchFamily="34" charset="0"/>
                <a:cs typeface="Tahoma" panose="020B0604030504040204" pitchFamily="34" charset="0"/>
              </a:rPr>
              <a:t>Classification Trees</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21 &amp; 22</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ACBE-A34C-4CBE-B5B6-6D48C224261B}"/>
              </a:ext>
            </a:extLst>
          </p:cNvPr>
          <p:cNvSpPr>
            <a:spLocks noGrp="1"/>
          </p:cNvSpPr>
          <p:nvPr>
            <p:ph type="title"/>
          </p:nvPr>
        </p:nvSpPr>
        <p:spPr/>
        <p:txBody>
          <a:bodyPr/>
          <a:lstStyle/>
          <a:p>
            <a:r>
              <a:rPr lang="en-ID" dirty="0"/>
              <a:t>Splitting criterion</a:t>
            </a:r>
          </a:p>
        </p:txBody>
      </p:sp>
      <p:sp>
        <p:nvSpPr>
          <p:cNvPr id="3" name="Content Placeholder 2">
            <a:extLst>
              <a:ext uri="{FF2B5EF4-FFF2-40B4-BE49-F238E27FC236}">
                <a16:creationId xmlns:a16="http://schemas.microsoft.com/office/drawing/2014/main" id="{B0069CE4-9881-4CF5-A453-BB085BC895A7}"/>
              </a:ext>
            </a:extLst>
          </p:cNvPr>
          <p:cNvSpPr>
            <a:spLocks noGrp="1"/>
          </p:cNvSpPr>
          <p:nvPr>
            <p:ph idx="1"/>
          </p:nvPr>
        </p:nvSpPr>
        <p:spPr/>
        <p:txBody>
          <a:bodyPr/>
          <a:lstStyle/>
          <a:p>
            <a:r>
              <a:rPr lang="en-US" dirty="0"/>
              <a:t>We have already stated that the questions asked at each node are of the type is x</a:t>
            </a:r>
            <a:r>
              <a:rPr lang="en-US" baseline="-25000" dirty="0"/>
              <a:t>i </a:t>
            </a:r>
            <a:r>
              <a:rPr lang="en-US" dirty="0"/>
              <a:t>&lt; a? The goal is to select an appropriate value for the threshold value a. </a:t>
            </a:r>
          </a:p>
          <a:p>
            <a:r>
              <a:rPr lang="en-US" dirty="0"/>
              <a:t>Assume that starting from the root node, the tree has grown up to the current node, </a:t>
            </a:r>
            <a:r>
              <a:rPr lang="en-US" i="1" dirty="0"/>
              <a:t>t</a:t>
            </a:r>
            <a:r>
              <a:rPr lang="en-US" dirty="0"/>
              <a:t>. Each node, </a:t>
            </a:r>
            <a:r>
              <a:rPr lang="en-US" i="1" dirty="0"/>
              <a:t>t</a:t>
            </a:r>
            <a:r>
              <a:rPr lang="en-US" dirty="0"/>
              <a:t>, is associated with a subset </a:t>
            </a:r>
            <a:r>
              <a:rPr lang="en-US" dirty="0" err="1"/>
              <a:t>X</a:t>
            </a:r>
            <a:r>
              <a:rPr lang="en-US" i="1" baseline="-25000" dirty="0" err="1"/>
              <a:t>t</a:t>
            </a:r>
            <a:r>
              <a:rPr lang="en-US" dirty="0"/>
              <a:t>      X of the training data set, </a:t>
            </a:r>
            <a:r>
              <a:rPr lang="en-US" i="1" dirty="0"/>
              <a:t>X</a:t>
            </a:r>
            <a:r>
              <a:rPr lang="en-US" dirty="0"/>
              <a:t>. This is the set of the training points that have survived to this node, after the tests that have taken place at the previous nodes in the tree. </a:t>
            </a:r>
          </a:p>
          <a:p>
            <a:r>
              <a:rPr lang="en-US" dirty="0"/>
              <a:t>For example in the tree (previous slide) a number of points, which belong to, say, class ω</a:t>
            </a:r>
            <a:r>
              <a:rPr lang="en-US" baseline="-25000" dirty="0"/>
              <a:t>1</a:t>
            </a:r>
            <a:r>
              <a:rPr lang="en-US" dirty="0"/>
              <a:t>, will not be involved in node t</a:t>
            </a:r>
            <a:r>
              <a:rPr lang="en-US" baseline="-25000" dirty="0"/>
              <a:t>1</a:t>
            </a:r>
            <a:r>
              <a:rPr lang="en-US" dirty="0"/>
              <a:t> because they have already been assigned in a previously labeled leaf node</a:t>
            </a:r>
            <a:endParaRPr lang="en-ID" dirty="0"/>
          </a:p>
        </p:txBody>
      </p:sp>
      <p:pic>
        <p:nvPicPr>
          <p:cNvPr id="4" name="Picture 3">
            <a:extLst>
              <a:ext uri="{FF2B5EF4-FFF2-40B4-BE49-F238E27FC236}">
                <a16:creationId xmlns:a16="http://schemas.microsoft.com/office/drawing/2014/main" id="{A5079F20-472F-4B96-8273-7289FAA5CC30}"/>
              </a:ext>
            </a:extLst>
          </p:cNvPr>
          <p:cNvPicPr>
            <a:picLocks noChangeAspect="1"/>
          </p:cNvPicPr>
          <p:nvPr/>
        </p:nvPicPr>
        <p:blipFill>
          <a:blip r:embed="rId2"/>
          <a:stretch>
            <a:fillRect/>
          </a:stretch>
        </p:blipFill>
        <p:spPr>
          <a:xfrm>
            <a:off x="2743200" y="3657600"/>
            <a:ext cx="261938" cy="302236"/>
          </a:xfrm>
          <a:prstGeom prst="rect">
            <a:avLst/>
          </a:prstGeom>
        </p:spPr>
      </p:pic>
    </p:spTree>
    <p:extLst>
      <p:ext uri="{BB962C8B-B14F-4D97-AF65-F5344CB8AC3E}">
        <p14:creationId xmlns:p14="http://schemas.microsoft.com/office/powerpoint/2010/main" val="332034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D0B1-85DB-4345-9F05-6621EED7CFEE}"/>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962E34AD-0CC2-4782-BB16-5873A1A9E11F}"/>
              </a:ext>
            </a:extLst>
          </p:cNvPr>
          <p:cNvSpPr>
            <a:spLocks noGrp="1"/>
          </p:cNvSpPr>
          <p:nvPr>
            <p:ph idx="1"/>
          </p:nvPr>
        </p:nvSpPr>
        <p:spPr>
          <a:xfrm>
            <a:off x="1219199" y="2011288"/>
            <a:ext cx="7529265" cy="4770512"/>
          </a:xfrm>
        </p:spPr>
        <p:txBody>
          <a:bodyPr>
            <a:normAutofit/>
          </a:bodyPr>
          <a:lstStyle/>
          <a:p>
            <a:r>
              <a:rPr lang="en-US" dirty="0"/>
              <a:t>The purpose of a splitting criterion is to split </a:t>
            </a:r>
            <a:r>
              <a:rPr lang="en-US" dirty="0" err="1"/>
              <a:t>X</a:t>
            </a:r>
            <a:r>
              <a:rPr lang="en-US" baseline="-25000" dirty="0" err="1"/>
              <a:t>t</a:t>
            </a:r>
            <a:r>
              <a:rPr lang="en-US" dirty="0"/>
              <a:t> into two disjoint subsets, namely </a:t>
            </a:r>
            <a:r>
              <a:rPr lang="en-US" dirty="0" err="1"/>
              <a:t>X</a:t>
            </a:r>
            <a:r>
              <a:rPr lang="en-US" baseline="-25000" dirty="0" err="1"/>
              <a:t>tY</a:t>
            </a:r>
            <a:r>
              <a:rPr lang="en-US" dirty="0"/>
              <a:t> , and </a:t>
            </a:r>
            <a:r>
              <a:rPr lang="en-US" dirty="0" err="1"/>
              <a:t>X</a:t>
            </a:r>
            <a:r>
              <a:rPr lang="en-US" baseline="-25000" dirty="0" err="1"/>
              <a:t>tN</a:t>
            </a:r>
            <a:r>
              <a:rPr lang="en-US" dirty="0"/>
              <a:t>, depending on the answer to the specific question at node </a:t>
            </a:r>
            <a:r>
              <a:rPr lang="en-US" i="1" dirty="0"/>
              <a:t>t</a:t>
            </a:r>
            <a:r>
              <a:rPr lang="en-US" dirty="0"/>
              <a:t>. For every split, the following is true:</a:t>
            </a:r>
          </a:p>
          <a:p>
            <a:endParaRPr lang="en-US" dirty="0"/>
          </a:p>
          <a:p>
            <a:endParaRPr lang="en-US" dirty="0"/>
          </a:p>
          <a:p>
            <a:r>
              <a:rPr lang="en-US" dirty="0"/>
              <a:t>The goal in each node is to select which feature is to be tested and also what is the best value of the corresponding threshold value </a:t>
            </a:r>
            <a:r>
              <a:rPr lang="en-US" i="1" dirty="0"/>
              <a:t>a</a:t>
            </a:r>
            <a:r>
              <a:rPr lang="en-US" dirty="0"/>
              <a:t>. The adopted philosophy is to make the choice so that every split generates sets, </a:t>
            </a:r>
            <a:r>
              <a:rPr lang="en-US" dirty="0" err="1"/>
              <a:t>X</a:t>
            </a:r>
            <a:r>
              <a:rPr lang="en-US" baseline="-25000" dirty="0" err="1"/>
              <a:t>tY</a:t>
            </a:r>
            <a:r>
              <a:rPr lang="en-US" dirty="0"/>
              <a:t> , </a:t>
            </a:r>
            <a:r>
              <a:rPr lang="en-US" dirty="0" err="1"/>
              <a:t>X</a:t>
            </a:r>
            <a:r>
              <a:rPr lang="en-US" baseline="-25000" dirty="0" err="1"/>
              <a:t>tN</a:t>
            </a:r>
            <a:r>
              <a:rPr lang="en-US" dirty="0"/>
              <a:t>, which are more class-homogeneous compared to </a:t>
            </a:r>
            <a:r>
              <a:rPr lang="en-US" dirty="0" err="1"/>
              <a:t>X</a:t>
            </a:r>
            <a:r>
              <a:rPr lang="en-US" baseline="-25000" dirty="0" err="1"/>
              <a:t>t.</a:t>
            </a:r>
            <a:endParaRPr lang="en-US" baseline="-25000" dirty="0"/>
          </a:p>
          <a:p>
            <a:r>
              <a:rPr lang="en-US" dirty="0"/>
              <a:t>In other words, the data in each one of the two descendant sets must show a higher preference to specific classes, compared to the ancestor set</a:t>
            </a:r>
            <a:endParaRPr lang="en-ID" baseline="-25000" dirty="0"/>
          </a:p>
        </p:txBody>
      </p:sp>
      <p:pic>
        <p:nvPicPr>
          <p:cNvPr id="4" name="Picture 3">
            <a:extLst>
              <a:ext uri="{FF2B5EF4-FFF2-40B4-BE49-F238E27FC236}">
                <a16:creationId xmlns:a16="http://schemas.microsoft.com/office/drawing/2014/main" id="{DD6EFFF2-67EF-4C7E-B934-BE241AD47950}"/>
              </a:ext>
            </a:extLst>
          </p:cNvPr>
          <p:cNvPicPr>
            <a:picLocks noChangeAspect="1"/>
          </p:cNvPicPr>
          <p:nvPr/>
        </p:nvPicPr>
        <p:blipFill>
          <a:blip r:embed="rId2"/>
          <a:stretch>
            <a:fillRect/>
          </a:stretch>
        </p:blipFill>
        <p:spPr>
          <a:xfrm>
            <a:off x="3714750" y="3133118"/>
            <a:ext cx="1714500" cy="753789"/>
          </a:xfrm>
          <a:prstGeom prst="rect">
            <a:avLst/>
          </a:prstGeom>
        </p:spPr>
      </p:pic>
    </p:spTree>
    <p:extLst>
      <p:ext uri="{BB962C8B-B14F-4D97-AF65-F5344CB8AC3E}">
        <p14:creationId xmlns:p14="http://schemas.microsoft.com/office/powerpoint/2010/main" val="161992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80167-665A-44E8-9DE5-FB0671E5ED84}"/>
              </a:ext>
            </a:extLst>
          </p:cNvPr>
          <p:cNvSpPr>
            <a:spLocks noGrp="1"/>
          </p:cNvSpPr>
          <p:nvPr>
            <p:ph idx="1"/>
          </p:nvPr>
        </p:nvSpPr>
        <p:spPr>
          <a:xfrm>
            <a:off x="1219199" y="1524000"/>
            <a:ext cx="7529265" cy="4945423"/>
          </a:xfrm>
        </p:spPr>
        <p:txBody>
          <a:bodyPr>
            <a:normAutofit fontScale="92500" lnSpcReduction="10000"/>
          </a:bodyPr>
          <a:lstStyle/>
          <a:p>
            <a:r>
              <a:rPr lang="en-US" dirty="0"/>
              <a:t>For example, assume that the data in </a:t>
            </a:r>
            <a:r>
              <a:rPr lang="en-US" dirty="0" err="1"/>
              <a:t>X</a:t>
            </a:r>
            <a:r>
              <a:rPr lang="en-US" baseline="-25000" dirty="0" err="1"/>
              <a:t>t</a:t>
            </a:r>
            <a:r>
              <a:rPr lang="en-US" baseline="-25000" dirty="0"/>
              <a:t> </a:t>
            </a:r>
            <a:r>
              <a:rPr lang="en-US" dirty="0"/>
              <a:t>consist of points that belong to four classes, ω</a:t>
            </a:r>
            <a:r>
              <a:rPr lang="en-US" baseline="-25000" dirty="0"/>
              <a:t>1</a:t>
            </a:r>
            <a:r>
              <a:rPr lang="en-US" dirty="0"/>
              <a:t>, ω</a:t>
            </a:r>
            <a:r>
              <a:rPr lang="en-US" baseline="-25000" dirty="0"/>
              <a:t>2</a:t>
            </a:r>
            <a:r>
              <a:rPr lang="en-US" dirty="0"/>
              <a:t>, ω</a:t>
            </a:r>
            <a:r>
              <a:rPr lang="en-US" baseline="-25000" dirty="0"/>
              <a:t>3</a:t>
            </a:r>
            <a:r>
              <a:rPr lang="en-US" dirty="0"/>
              <a:t>, ω</a:t>
            </a:r>
            <a:r>
              <a:rPr lang="en-US" baseline="-25000" dirty="0"/>
              <a:t>4</a:t>
            </a:r>
            <a:r>
              <a:rPr lang="en-US" dirty="0"/>
              <a:t>. The idea is to perform the splitting so that most of the data in </a:t>
            </a:r>
            <a:r>
              <a:rPr lang="en-US" dirty="0" err="1"/>
              <a:t>X</a:t>
            </a:r>
            <a:r>
              <a:rPr lang="en-US" baseline="-25000" dirty="0" err="1"/>
              <a:t>tY</a:t>
            </a:r>
            <a:r>
              <a:rPr lang="en-US" dirty="0"/>
              <a:t> belong to, say, ω</a:t>
            </a:r>
            <a:r>
              <a:rPr lang="en-US" baseline="-25000" dirty="0"/>
              <a:t>1</a:t>
            </a:r>
            <a:r>
              <a:rPr lang="en-US" dirty="0"/>
              <a:t>, ω</a:t>
            </a:r>
            <a:r>
              <a:rPr lang="en-US" baseline="-25000" dirty="0"/>
              <a:t>2</a:t>
            </a:r>
            <a:r>
              <a:rPr lang="en-US" dirty="0"/>
              <a:t> and most of the data in </a:t>
            </a:r>
            <a:r>
              <a:rPr lang="en-US" dirty="0" err="1"/>
              <a:t>X</a:t>
            </a:r>
            <a:r>
              <a:rPr lang="en-US" baseline="-25000" dirty="0" err="1"/>
              <a:t>tN</a:t>
            </a:r>
            <a:r>
              <a:rPr lang="en-US" dirty="0"/>
              <a:t> to ω</a:t>
            </a:r>
            <a:r>
              <a:rPr lang="en-US" baseline="-25000" dirty="0"/>
              <a:t>3</a:t>
            </a:r>
            <a:r>
              <a:rPr lang="en-US" dirty="0"/>
              <a:t>, ω</a:t>
            </a:r>
            <a:r>
              <a:rPr lang="en-US" baseline="-25000" dirty="0"/>
              <a:t>4</a:t>
            </a:r>
            <a:r>
              <a:rPr lang="en-US" dirty="0"/>
              <a:t>. In the adopted terminology, the sets </a:t>
            </a:r>
            <a:r>
              <a:rPr lang="en-US" dirty="0" err="1"/>
              <a:t>X</a:t>
            </a:r>
            <a:r>
              <a:rPr lang="en-US" baseline="-25000" dirty="0" err="1"/>
              <a:t>tY</a:t>
            </a:r>
            <a:r>
              <a:rPr lang="en-US" dirty="0"/>
              <a:t> and </a:t>
            </a:r>
            <a:r>
              <a:rPr lang="en-US" dirty="0" err="1"/>
              <a:t>X</a:t>
            </a:r>
            <a:r>
              <a:rPr lang="en-US" baseline="-25000" dirty="0" err="1"/>
              <a:t>tN</a:t>
            </a:r>
            <a:r>
              <a:rPr lang="en-US" dirty="0"/>
              <a:t> should be purer compared to </a:t>
            </a:r>
            <a:r>
              <a:rPr lang="en-US" dirty="0" err="1"/>
              <a:t>X</a:t>
            </a:r>
            <a:r>
              <a:rPr lang="en-US" baseline="-25000" dirty="0" err="1"/>
              <a:t>t</a:t>
            </a:r>
            <a:r>
              <a:rPr lang="en-US" dirty="0" err="1"/>
              <a:t>.</a:t>
            </a:r>
            <a:r>
              <a:rPr lang="en-US" dirty="0"/>
              <a:t> Thus, we must first select a criterion that measures impurity and then compute the threshold value and choose the specific feature (to be tested) to maximize the decrease in node impurity. </a:t>
            </a:r>
          </a:p>
          <a:p>
            <a:r>
              <a:rPr lang="en-US" dirty="0"/>
              <a:t>For example, a common measure to quantify impurity of node, t, is the entropy, defined as</a:t>
            </a:r>
          </a:p>
          <a:p>
            <a:endParaRPr lang="en-US" dirty="0"/>
          </a:p>
          <a:p>
            <a:endParaRPr lang="en-US" dirty="0"/>
          </a:p>
          <a:p>
            <a:endParaRPr lang="en-US" dirty="0"/>
          </a:p>
          <a:p>
            <a:pPr marL="0" indent="0">
              <a:buNone/>
            </a:pPr>
            <a:r>
              <a:rPr lang="en-US" dirty="0"/>
              <a:t>     where log2(·) is the base-two logarithm. The maximum value of I(t) occurs if all probabilities are equal (maximum impurity), and the smallest value, which is equal to zero, when only one of the probability values is one and the rest equal zero</a:t>
            </a:r>
            <a:endParaRPr lang="en-ID" dirty="0"/>
          </a:p>
        </p:txBody>
      </p:sp>
      <p:pic>
        <p:nvPicPr>
          <p:cNvPr id="4" name="Picture 3">
            <a:extLst>
              <a:ext uri="{FF2B5EF4-FFF2-40B4-BE49-F238E27FC236}">
                <a16:creationId xmlns:a16="http://schemas.microsoft.com/office/drawing/2014/main" id="{D19A1691-A4FD-4A3C-B9F6-7EDA2A1F3987}"/>
              </a:ext>
            </a:extLst>
          </p:cNvPr>
          <p:cNvPicPr>
            <a:picLocks noChangeAspect="1"/>
          </p:cNvPicPr>
          <p:nvPr/>
        </p:nvPicPr>
        <p:blipFill>
          <a:blip r:embed="rId2"/>
          <a:stretch>
            <a:fillRect/>
          </a:stretch>
        </p:blipFill>
        <p:spPr>
          <a:xfrm>
            <a:off x="3124200" y="4267200"/>
            <a:ext cx="3657600" cy="890752"/>
          </a:xfrm>
          <a:prstGeom prst="rect">
            <a:avLst/>
          </a:prstGeom>
        </p:spPr>
      </p:pic>
    </p:spTree>
    <p:extLst>
      <p:ext uri="{BB962C8B-B14F-4D97-AF65-F5344CB8AC3E}">
        <p14:creationId xmlns:p14="http://schemas.microsoft.com/office/powerpoint/2010/main" val="88498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9985-8DDC-44AD-B5B1-17BD7BD03AC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A0368261-28F6-492F-8B11-5AE4EF57460D}"/>
              </a:ext>
            </a:extLst>
          </p:cNvPr>
          <p:cNvSpPr>
            <a:spLocks noGrp="1"/>
          </p:cNvSpPr>
          <p:nvPr>
            <p:ph idx="1"/>
          </p:nvPr>
        </p:nvSpPr>
        <p:spPr/>
        <p:txBody>
          <a:bodyPr/>
          <a:lstStyle/>
          <a:p>
            <a:r>
              <a:rPr lang="en-US" dirty="0"/>
              <a:t>Probabilities are approximated as</a:t>
            </a:r>
          </a:p>
          <a:p>
            <a:endParaRPr lang="en-US" dirty="0"/>
          </a:p>
          <a:p>
            <a:endParaRPr lang="en-US" dirty="0"/>
          </a:p>
          <a:p>
            <a:pPr marL="0" indent="0">
              <a:buNone/>
            </a:pPr>
            <a:endParaRPr lang="en-US" dirty="0"/>
          </a:p>
          <a:p>
            <a:pPr marL="0" indent="0">
              <a:buNone/>
            </a:pPr>
            <a:r>
              <a:rPr lang="en-US" dirty="0"/>
              <a:t>     where </a:t>
            </a:r>
            <a:r>
              <a:rPr lang="en-US" i="1" dirty="0"/>
              <a:t>I(</a:t>
            </a:r>
            <a:r>
              <a:rPr lang="en-US" i="1" dirty="0" err="1"/>
              <a:t>t</a:t>
            </a:r>
            <a:r>
              <a:rPr lang="en-US" i="1" baseline="-25000" dirty="0" err="1"/>
              <a:t>Y</a:t>
            </a:r>
            <a:r>
              <a:rPr lang="en-US" i="1" dirty="0"/>
              <a:t> )</a:t>
            </a:r>
            <a:r>
              <a:rPr lang="en-US" dirty="0"/>
              <a:t> and </a:t>
            </a:r>
            <a:r>
              <a:rPr lang="en-US" i="1" dirty="0"/>
              <a:t>I(</a:t>
            </a:r>
            <a:r>
              <a:rPr lang="en-US" i="1" dirty="0" err="1"/>
              <a:t>t</a:t>
            </a:r>
            <a:r>
              <a:rPr lang="en-US" i="1" baseline="-25000" dirty="0" err="1"/>
              <a:t>N</a:t>
            </a:r>
            <a:r>
              <a:rPr lang="en-US" i="1" dirty="0"/>
              <a:t>)</a:t>
            </a:r>
            <a:r>
              <a:rPr lang="en-US" dirty="0"/>
              <a:t> are the impurities associated with the two new sets, respectively. </a:t>
            </a:r>
          </a:p>
          <a:p>
            <a:pPr marL="0" indent="0">
              <a:buNone/>
            </a:pPr>
            <a:endParaRPr lang="en-US" dirty="0"/>
          </a:p>
          <a:p>
            <a:r>
              <a:rPr lang="en-US" dirty="0"/>
              <a:t>The goal now becomes to select the specific feature, x</a:t>
            </a:r>
            <a:r>
              <a:rPr lang="en-US" baseline="-25000" dirty="0"/>
              <a:t>i</a:t>
            </a:r>
            <a:r>
              <a:rPr lang="en-US" dirty="0"/>
              <a:t>, and the threshold at so that           becomes maximum. </a:t>
            </a:r>
          </a:p>
          <a:p>
            <a:r>
              <a:rPr lang="en-US" dirty="0"/>
              <a:t>This will now define two new descendant nodes of t, namely, </a:t>
            </a:r>
            <a:r>
              <a:rPr lang="en-US" dirty="0" err="1"/>
              <a:t>t</a:t>
            </a:r>
            <a:r>
              <a:rPr lang="en-US" baseline="-25000" dirty="0" err="1"/>
              <a:t>N</a:t>
            </a:r>
            <a:r>
              <a:rPr lang="en-US" dirty="0"/>
              <a:t> and </a:t>
            </a:r>
            <a:r>
              <a:rPr lang="en-US" dirty="0" err="1"/>
              <a:t>t</a:t>
            </a:r>
            <a:r>
              <a:rPr lang="en-US" baseline="-25000" dirty="0" err="1"/>
              <a:t>Y</a:t>
            </a:r>
            <a:r>
              <a:rPr lang="en-US" dirty="0"/>
              <a:t> ; thus, the tree grows with two new nodes. </a:t>
            </a:r>
            <a:endParaRPr lang="en-ID" dirty="0"/>
          </a:p>
        </p:txBody>
      </p:sp>
      <p:pic>
        <p:nvPicPr>
          <p:cNvPr id="4" name="Picture 3">
            <a:extLst>
              <a:ext uri="{FF2B5EF4-FFF2-40B4-BE49-F238E27FC236}">
                <a16:creationId xmlns:a16="http://schemas.microsoft.com/office/drawing/2014/main" id="{FCA7EA9A-C2A1-45DF-AB38-C2180296508F}"/>
              </a:ext>
            </a:extLst>
          </p:cNvPr>
          <p:cNvPicPr>
            <a:picLocks noChangeAspect="1"/>
          </p:cNvPicPr>
          <p:nvPr/>
        </p:nvPicPr>
        <p:blipFill>
          <a:blip r:embed="rId2"/>
          <a:stretch>
            <a:fillRect/>
          </a:stretch>
        </p:blipFill>
        <p:spPr>
          <a:xfrm>
            <a:off x="2743200" y="2590800"/>
            <a:ext cx="3862388" cy="701581"/>
          </a:xfrm>
          <a:prstGeom prst="rect">
            <a:avLst/>
          </a:prstGeom>
        </p:spPr>
      </p:pic>
      <p:pic>
        <p:nvPicPr>
          <p:cNvPr id="5" name="Picture 4">
            <a:extLst>
              <a:ext uri="{FF2B5EF4-FFF2-40B4-BE49-F238E27FC236}">
                <a16:creationId xmlns:a16="http://schemas.microsoft.com/office/drawing/2014/main" id="{0C1E5CF1-A78C-4E38-9347-6A38C16AB45A}"/>
              </a:ext>
            </a:extLst>
          </p:cNvPr>
          <p:cNvPicPr>
            <a:picLocks noChangeAspect="1"/>
          </p:cNvPicPr>
          <p:nvPr/>
        </p:nvPicPr>
        <p:blipFill>
          <a:blip r:embed="rId3"/>
          <a:stretch>
            <a:fillRect/>
          </a:stretch>
        </p:blipFill>
        <p:spPr>
          <a:xfrm>
            <a:off x="4365388" y="4876800"/>
            <a:ext cx="609600" cy="273538"/>
          </a:xfrm>
          <a:prstGeom prst="rect">
            <a:avLst/>
          </a:prstGeom>
        </p:spPr>
      </p:pic>
    </p:spTree>
    <p:extLst>
      <p:ext uri="{BB962C8B-B14F-4D97-AF65-F5344CB8AC3E}">
        <p14:creationId xmlns:p14="http://schemas.microsoft.com/office/powerpoint/2010/main" val="408625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552B-AE06-437A-9CD6-1498DC3D6DDD}"/>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575CA79-6880-441B-8586-70F87F1FD7CF}"/>
              </a:ext>
            </a:extLst>
          </p:cNvPr>
          <p:cNvSpPr>
            <a:spLocks noGrp="1"/>
          </p:cNvSpPr>
          <p:nvPr>
            <p:ph idx="1"/>
          </p:nvPr>
        </p:nvSpPr>
        <p:spPr/>
        <p:txBody>
          <a:bodyPr/>
          <a:lstStyle/>
          <a:p>
            <a:r>
              <a:rPr lang="en-US" dirty="0"/>
              <a:t>A way to search for different threshold values is the following:</a:t>
            </a:r>
          </a:p>
          <a:p>
            <a:pPr lvl="1"/>
            <a:r>
              <a:rPr lang="en-US" dirty="0"/>
              <a:t>For each one of the features, </a:t>
            </a:r>
            <a:r>
              <a:rPr lang="en-US" i="1" dirty="0"/>
              <a:t>x</a:t>
            </a:r>
            <a:r>
              <a:rPr lang="en-US" i="1" baseline="-25000" dirty="0"/>
              <a:t>i</a:t>
            </a:r>
            <a:r>
              <a:rPr lang="en-US" i="1" dirty="0"/>
              <a:t>, </a:t>
            </a:r>
            <a:r>
              <a:rPr lang="en-US" i="1" dirty="0" err="1"/>
              <a:t>i</a:t>
            </a:r>
            <a:r>
              <a:rPr lang="en-US" i="1" dirty="0"/>
              <a:t> </a:t>
            </a:r>
            <a:r>
              <a:rPr lang="en-US" dirty="0"/>
              <a:t>= 1, 2, ... , </a:t>
            </a:r>
            <a:r>
              <a:rPr lang="en-US" i="1" dirty="0"/>
              <a:t>l</a:t>
            </a:r>
            <a:r>
              <a:rPr lang="en-US" dirty="0"/>
              <a:t>, rank the values, </a:t>
            </a:r>
            <a:r>
              <a:rPr lang="en-US" i="1" dirty="0" err="1"/>
              <a:t>x</a:t>
            </a:r>
            <a:r>
              <a:rPr lang="en-US" i="1" baseline="-25000" dirty="0" err="1"/>
              <a:t>in</a:t>
            </a:r>
            <a:r>
              <a:rPr lang="en-US" dirty="0"/>
              <a:t>, </a:t>
            </a:r>
            <a:r>
              <a:rPr lang="en-US" i="1" dirty="0"/>
              <a:t>n</a:t>
            </a:r>
            <a:r>
              <a:rPr lang="en-US" dirty="0"/>
              <a:t> = 1, 2, ... , </a:t>
            </a:r>
            <a:r>
              <a:rPr lang="en-US" i="1" dirty="0" err="1"/>
              <a:t>N</a:t>
            </a:r>
            <a:r>
              <a:rPr lang="en-US" i="1" baseline="-25000" dirty="0" err="1"/>
              <a:t>t</a:t>
            </a:r>
            <a:r>
              <a:rPr lang="en-US" dirty="0"/>
              <a:t>, which this feature takes among the training points in </a:t>
            </a:r>
            <a:r>
              <a:rPr lang="en-US" i="1" dirty="0" err="1"/>
              <a:t>X</a:t>
            </a:r>
            <a:r>
              <a:rPr lang="en-US" i="1" baseline="-25000" dirty="0" err="1"/>
              <a:t>t</a:t>
            </a:r>
            <a:r>
              <a:rPr lang="en-US" dirty="0" err="1"/>
              <a:t>.</a:t>
            </a:r>
            <a:r>
              <a:rPr lang="en-US" dirty="0"/>
              <a:t> </a:t>
            </a:r>
          </a:p>
          <a:p>
            <a:pPr lvl="1"/>
            <a:r>
              <a:rPr lang="en-US" dirty="0"/>
              <a:t>Then define a sequence of corresponding threshold values, </a:t>
            </a:r>
            <a:r>
              <a:rPr lang="en-US" dirty="0" err="1"/>
              <a:t>a</a:t>
            </a:r>
            <a:r>
              <a:rPr lang="en-US" baseline="-25000" dirty="0" err="1"/>
              <a:t>in</a:t>
            </a:r>
            <a:r>
              <a:rPr lang="en-US" dirty="0"/>
              <a:t>, to be halfway between consecutive distinct values of </a:t>
            </a:r>
            <a:r>
              <a:rPr lang="en-US" dirty="0" err="1"/>
              <a:t>x</a:t>
            </a:r>
            <a:r>
              <a:rPr lang="en-US" baseline="-25000" dirty="0" err="1"/>
              <a:t>in</a:t>
            </a:r>
            <a:r>
              <a:rPr lang="en-US" dirty="0"/>
              <a:t>.</a:t>
            </a:r>
          </a:p>
          <a:p>
            <a:pPr lvl="1"/>
            <a:r>
              <a:rPr lang="en-US" dirty="0"/>
              <a:t>Then test the impurity change that occurs for each one of these threshold values and keep the one that achieves the maximum decrease.</a:t>
            </a:r>
          </a:p>
          <a:p>
            <a:pPr lvl="1"/>
            <a:r>
              <a:rPr lang="en-US" dirty="0"/>
              <a:t>Repeat the process for all features, and finally, keep the combination that results in the best maximum decrease.</a:t>
            </a:r>
            <a:endParaRPr lang="en-ID" dirty="0"/>
          </a:p>
        </p:txBody>
      </p:sp>
    </p:spTree>
    <p:extLst>
      <p:ext uri="{BB962C8B-B14F-4D97-AF65-F5344CB8AC3E}">
        <p14:creationId xmlns:p14="http://schemas.microsoft.com/office/powerpoint/2010/main" val="339532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36A8-644D-4B05-9C99-3958F002267B}"/>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A25A6F4F-1990-4FDD-AABE-296DEF43A123}"/>
              </a:ext>
            </a:extLst>
          </p:cNvPr>
          <p:cNvSpPr>
            <a:spLocks noGrp="1"/>
          </p:cNvSpPr>
          <p:nvPr>
            <p:ph idx="1"/>
          </p:nvPr>
        </p:nvSpPr>
        <p:spPr/>
        <p:txBody>
          <a:bodyPr/>
          <a:lstStyle/>
          <a:p>
            <a:r>
              <a:rPr lang="en-US" dirty="0"/>
              <a:t>Besides entropy, other impurity measuring indices can be used. A popular alternative, which results in a slightly sharper maximum compared to the entropy one, is the so-called </a:t>
            </a:r>
            <a:r>
              <a:rPr lang="en-US" b="1" dirty="0"/>
              <a:t>Gini index</a:t>
            </a:r>
            <a:r>
              <a:rPr lang="en-US" dirty="0"/>
              <a:t>, defined as:</a:t>
            </a:r>
          </a:p>
          <a:p>
            <a:endParaRPr lang="en-US" dirty="0"/>
          </a:p>
          <a:p>
            <a:endParaRPr lang="en-US" dirty="0"/>
          </a:p>
          <a:p>
            <a:endParaRPr lang="en-US" dirty="0"/>
          </a:p>
          <a:p>
            <a:endParaRPr lang="en-US" dirty="0"/>
          </a:p>
          <a:p>
            <a:r>
              <a:rPr lang="en-US" dirty="0"/>
              <a:t>This index is also zero if one of the probability values is equal to 1 and the rest are zero, and it takes its maximum value when all classes are equiprobable.</a:t>
            </a:r>
            <a:endParaRPr lang="en-ID" dirty="0"/>
          </a:p>
        </p:txBody>
      </p:sp>
      <p:pic>
        <p:nvPicPr>
          <p:cNvPr id="4" name="Picture 3">
            <a:extLst>
              <a:ext uri="{FF2B5EF4-FFF2-40B4-BE49-F238E27FC236}">
                <a16:creationId xmlns:a16="http://schemas.microsoft.com/office/drawing/2014/main" id="{C94C3D49-773A-4157-8709-FBD1A619B4AB}"/>
              </a:ext>
            </a:extLst>
          </p:cNvPr>
          <p:cNvPicPr>
            <a:picLocks noChangeAspect="1"/>
          </p:cNvPicPr>
          <p:nvPr/>
        </p:nvPicPr>
        <p:blipFill>
          <a:blip r:embed="rId2"/>
          <a:stretch>
            <a:fillRect/>
          </a:stretch>
        </p:blipFill>
        <p:spPr>
          <a:xfrm>
            <a:off x="3124200" y="3429000"/>
            <a:ext cx="3005138" cy="825587"/>
          </a:xfrm>
          <a:prstGeom prst="rect">
            <a:avLst/>
          </a:prstGeom>
        </p:spPr>
      </p:pic>
    </p:spTree>
    <p:extLst>
      <p:ext uri="{BB962C8B-B14F-4D97-AF65-F5344CB8AC3E}">
        <p14:creationId xmlns:p14="http://schemas.microsoft.com/office/powerpoint/2010/main" val="1969378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6461-7C90-4AD0-9430-6346532B2FA5}"/>
              </a:ext>
            </a:extLst>
          </p:cNvPr>
          <p:cNvSpPr>
            <a:spLocks noGrp="1"/>
          </p:cNvSpPr>
          <p:nvPr>
            <p:ph type="title"/>
          </p:nvPr>
        </p:nvSpPr>
        <p:spPr/>
        <p:txBody>
          <a:bodyPr/>
          <a:lstStyle/>
          <a:p>
            <a:r>
              <a:rPr lang="en-ID" dirty="0"/>
              <a:t>Stop-splitting rule</a:t>
            </a:r>
          </a:p>
        </p:txBody>
      </p:sp>
      <p:sp>
        <p:nvSpPr>
          <p:cNvPr id="3" name="Content Placeholder 2">
            <a:extLst>
              <a:ext uri="{FF2B5EF4-FFF2-40B4-BE49-F238E27FC236}">
                <a16:creationId xmlns:a16="http://schemas.microsoft.com/office/drawing/2014/main" id="{A63927B6-8562-43C0-8EAE-147395FE2FF4}"/>
              </a:ext>
            </a:extLst>
          </p:cNvPr>
          <p:cNvSpPr>
            <a:spLocks noGrp="1"/>
          </p:cNvSpPr>
          <p:nvPr>
            <p:ph idx="1"/>
          </p:nvPr>
        </p:nvSpPr>
        <p:spPr/>
        <p:txBody>
          <a:bodyPr/>
          <a:lstStyle/>
          <a:p>
            <a:r>
              <a:rPr lang="en-US" dirty="0"/>
              <a:t>One possible way is to adopt a threshold value, </a:t>
            </a:r>
            <a:r>
              <a:rPr lang="en-US" i="1" dirty="0"/>
              <a:t>T</a:t>
            </a:r>
            <a:r>
              <a:rPr lang="en-US" dirty="0"/>
              <a:t>, and stop splitting a node once the maximum value             ,for all possible splits, is smaller than </a:t>
            </a:r>
            <a:r>
              <a:rPr lang="en-US" i="1" dirty="0"/>
              <a:t>T</a:t>
            </a:r>
            <a:r>
              <a:rPr lang="en-US" dirty="0"/>
              <a:t>. </a:t>
            </a:r>
          </a:p>
          <a:p>
            <a:r>
              <a:rPr lang="en-US" dirty="0"/>
              <a:t>Another possibility is to stop when the cardinality of </a:t>
            </a:r>
            <a:r>
              <a:rPr lang="en-US" i="1" dirty="0" err="1"/>
              <a:t>X</a:t>
            </a:r>
            <a:r>
              <a:rPr lang="en-US" i="1" baseline="-25000" dirty="0" err="1"/>
              <a:t>t</a:t>
            </a:r>
            <a:r>
              <a:rPr lang="en-US" dirty="0"/>
              <a:t> becomes smaller than a certain number or if the node is pure, in the sense that all points in it belong to a single class.</a:t>
            </a:r>
            <a:endParaRPr lang="en-ID" dirty="0"/>
          </a:p>
        </p:txBody>
      </p:sp>
      <p:pic>
        <p:nvPicPr>
          <p:cNvPr id="4" name="Picture 3">
            <a:extLst>
              <a:ext uri="{FF2B5EF4-FFF2-40B4-BE49-F238E27FC236}">
                <a16:creationId xmlns:a16="http://schemas.microsoft.com/office/drawing/2014/main" id="{A1AC1518-850D-4496-987D-B03CA4D422D1}"/>
              </a:ext>
            </a:extLst>
          </p:cNvPr>
          <p:cNvPicPr>
            <a:picLocks noChangeAspect="1"/>
          </p:cNvPicPr>
          <p:nvPr/>
        </p:nvPicPr>
        <p:blipFill>
          <a:blip r:embed="rId2"/>
          <a:stretch>
            <a:fillRect/>
          </a:stretch>
        </p:blipFill>
        <p:spPr>
          <a:xfrm>
            <a:off x="6477000" y="2438400"/>
            <a:ext cx="619125" cy="226509"/>
          </a:xfrm>
          <a:prstGeom prst="rect">
            <a:avLst/>
          </a:prstGeom>
        </p:spPr>
      </p:pic>
    </p:spTree>
    <p:extLst>
      <p:ext uri="{BB962C8B-B14F-4D97-AF65-F5344CB8AC3E}">
        <p14:creationId xmlns:p14="http://schemas.microsoft.com/office/powerpoint/2010/main" val="377555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FF54-557D-457A-A476-9AF28E94BCDD}"/>
              </a:ext>
            </a:extLst>
          </p:cNvPr>
          <p:cNvSpPr>
            <a:spLocks noGrp="1"/>
          </p:cNvSpPr>
          <p:nvPr>
            <p:ph type="title"/>
          </p:nvPr>
        </p:nvSpPr>
        <p:spPr/>
        <p:txBody>
          <a:bodyPr/>
          <a:lstStyle/>
          <a:p>
            <a:r>
              <a:rPr lang="en-ID" dirty="0"/>
              <a:t>Class assignment rule</a:t>
            </a:r>
          </a:p>
        </p:txBody>
      </p:sp>
      <p:sp>
        <p:nvSpPr>
          <p:cNvPr id="3" name="Content Placeholder 2">
            <a:extLst>
              <a:ext uri="{FF2B5EF4-FFF2-40B4-BE49-F238E27FC236}">
                <a16:creationId xmlns:a16="http://schemas.microsoft.com/office/drawing/2014/main" id="{FF4CBEC3-7BBE-4032-B458-8DACBE2FE428}"/>
              </a:ext>
            </a:extLst>
          </p:cNvPr>
          <p:cNvSpPr>
            <a:spLocks noGrp="1"/>
          </p:cNvSpPr>
          <p:nvPr>
            <p:ph idx="1"/>
          </p:nvPr>
        </p:nvSpPr>
        <p:spPr/>
        <p:txBody>
          <a:bodyPr>
            <a:normAutofit fontScale="92500" lnSpcReduction="10000"/>
          </a:bodyPr>
          <a:lstStyle/>
          <a:p>
            <a:r>
              <a:rPr lang="en-US" dirty="0"/>
              <a:t>Once a node, t, is declared to be a leaf node, it is assigned a class label; usually this is done on a majority voting rationale. That is, it is assigned the label of the class where most of the data in </a:t>
            </a:r>
            <a:r>
              <a:rPr lang="en-US" dirty="0" err="1"/>
              <a:t>X</a:t>
            </a:r>
            <a:r>
              <a:rPr lang="en-US" baseline="-25000" dirty="0" err="1"/>
              <a:t>t</a:t>
            </a:r>
            <a:r>
              <a:rPr lang="en-US" dirty="0"/>
              <a:t> belong.</a:t>
            </a:r>
          </a:p>
          <a:p>
            <a:endParaRPr lang="en-US" dirty="0"/>
          </a:p>
          <a:p>
            <a:endParaRPr lang="en-US" dirty="0"/>
          </a:p>
          <a:p>
            <a:endParaRPr lang="en-US" dirty="0"/>
          </a:p>
          <a:p>
            <a:r>
              <a:rPr lang="en-US" dirty="0"/>
              <a:t>Experience has shown that growing a tree and using a stopping rule does not always work well in practice; growing may either stop early or may result in trees of very large size. </a:t>
            </a:r>
          </a:p>
          <a:p>
            <a:r>
              <a:rPr lang="en-US" dirty="0"/>
              <a:t>A common practice is to first grow a tree up to a large size and then adopt a pruning technique to eliminate nodes. Different pruning criteria can be used; a popular one is to combine an estimate of the error probability with a complexity measuring index.</a:t>
            </a:r>
            <a:endParaRPr lang="en-ID" dirty="0"/>
          </a:p>
        </p:txBody>
      </p:sp>
      <p:sp>
        <p:nvSpPr>
          <p:cNvPr id="4" name="Title 1">
            <a:extLst>
              <a:ext uri="{FF2B5EF4-FFF2-40B4-BE49-F238E27FC236}">
                <a16:creationId xmlns:a16="http://schemas.microsoft.com/office/drawing/2014/main" id="{FD9FFD1F-7A9F-45B7-A15B-097AF835AA01}"/>
              </a:ext>
            </a:extLst>
          </p:cNvPr>
          <p:cNvSpPr txBox="1">
            <a:spLocks/>
          </p:cNvSpPr>
          <p:nvPr/>
        </p:nvSpPr>
        <p:spPr>
          <a:xfrm>
            <a:off x="1219198" y="3276600"/>
            <a:ext cx="7525618"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000" b="1" kern="1200">
                <a:solidFill>
                  <a:srgbClr val="0079B8"/>
                </a:solidFill>
                <a:latin typeface="Open Sans"/>
                <a:ea typeface="+mj-ea"/>
                <a:cs typeface="+mj-cs"/>
              </a:defRPr>
            </a:lvl1pPr>
          </a:lstStyle>
          <a:p>
            <a:r>
              <a:rPr lang="en-ID" dirty="0"/>
              <a:t>Pruning a tree</a:t>
            </a:r>
          </a:p>
        </p:txBody>
      </p:sp>
    </p:spTree>
    <p:extLst>
      <p:ext uri="{BB962C8B-B14F-4D97-AF65-F5344CB8AC3E}">
        <p14:creationId xmlns:p14="http://schemas.microsoft.com/office/powerpoint/2010/main" val="322947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02D8-4D41-446D-9BF3-911E3DFB0669}"/>
              </a:ext>
            </a:extLst>
          </p:cNvPr>
          <p:cNvSpPr>
            <a:spLocks noGrp="1"/>
          </p:cNvSpPr>
          <p:nvPr>
            <p:ph type="title"/>
          </p:nvPr>
        </p:nvSpPr>
        <p:spPr/>
        <p:txBody>
          <a:bodyPr/>
          <a:lstStyle/>
          <a:p>
            <a:r>
              <a:rPr lang="en-ID" dirty="0"/>
              <a:t>Drawback</a:t>
            </a:r>
          </a:p>
        </p:txBody>
      </p:sp>
      <p:sp>
        <p:nvSpPr>
          <p:cNvPr id="3" name="Content Placeholder 2">
            <a:extLst>
              <a:ext uri="{FF2B5EF4-FFF2-40B4-BE49-F238E27FC236}">
                <a16:creationId xmlns:a16="http://schemas.microsoft.com/office/drawing/2014/main" id="{22690DDA-CCC9-40FA-BEF1-01C55D73994C}"/>
              </a:ext>
            </a:extLst>
          </p:cNvPr>
          <p:cNvSpPr>
            <a:spLocks noGrp="1"/>
          </p:cNvSpPr>
          <p:nvPr>
            <p:ph idx="1"/>
          </p:nvPr>
        </p:nvSpPr>
        <p:spPr/>
        <p:txBody>
          <a:bodyPr/>
          <a:lstStyle/>
          <a:p>
            <a:r>
              <a:rPr lang="en-US" dirty="0"/>
              <a:t>A major drawback associated with the tree classifiers is that they are </a:t>
            </a:r>
            <a:r>
              <a:rPr lang="en-US" b="1" dirty="0"/>
              <a:t>unstable</a:t>
            </a:r>
            <a:r>
              <a:rPr lang="en-US" dirty="0"/>
              <a:t>. </a:t>
            </a:r>
          </a:p>
          <a:p>
            <a:r>
              <a:rPr lang="en-US" dirty="0"/>
              <a:t>A small change in the training data set can result in a very different tree. The reason for this lies in the hierarchical nature of the tree classifiers. An error that occurs in a node at a high level of the tree propagates all the way down to the leaves below it.</a:t>
            </a:r>
            <a:endParaRPr lang="en-ID" dirty="0"/>
          </a:p>
        </p:txBody>
      </p:sp>
    </p:spTree>
    <p:extLst>
      <p:ext uri="{BB962C8B-B14F-4D97-AF65-F5344CB8AC3E}">
        <p14:creationId xmlns:p14="http://schemas.microsoft.com/office/powerpoint/2010/main" val="2944046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9B92-232A-4F21-A223-58C752BE5820}"/>
              </a:ext>
            </a:extLst>
          </p:cNvPr>
          <p:cNvSpPr>
            <a:spLocks noGrp="1"/>
          </p:cNvSpPr>
          <p:nvPr>
            <p:ph type="title"/>
          </p:nvPr>
        </p:nvSpPr>
        <p:spPr/>
        <p:txBody>
          <a:bodyPr/>
          <a:lstStyle/>
          <a:p>
            <a:r>
              <a:rPr lang="en-ID" dirty="0"/>
              <a:t>Random Forests</a:t>
            </a:r>
          </a:p>
        </p:txBody>
      </p:sp>
      <p:sp>
        <p:nvSpPr>
          <p:cNvPr id="3" name="Content Placeholder 2">
            <a:extLst>
              <a:ext uri="{FF2B5EF4-FFF2-40B4-BE49-F238E27FC236}">
                <a16:creationId xmlns:a16="http://schemas.microsoft.com/office/drawing/2014/main" id="{145F30FE-32C8-421F-B778-4CB5B4A8F8B0}"/>
              </a:ext>
            </a:extLst>
          </p:cNvPr>
          <p:cNvSpPr>
            <a:spLocks noGrp="1"/>
          </p:cNvSpPr>
          <p:nvPr>
            <p:ph idx="1"/>
          </p:nvPr>
        </p:nvSpPr>
        <p:spPr/>
        <p:txBody>
          <a:bodyPr/>
          <a:lstStyle/>
          <a:p>
            <a:r>
              <a:rPr lang="en-US" dirty="0"/>
              <a:t>Bagging (Bootstrap Aggregating) is a technique that can reduce the variance and improve the generalization error performance. </a:t>
            </a:r>
          </a:p>
          <a:p>
            <a:r>
              <a:rPr lang="en-US" dirty="0"/>
              <a:t>The basic idea is to create a number of B variants, X</a:t>
            </a:r>
            <a:r>
              <a:rPr lang="en-US" baseline="-25000" dirty="0"/>
              <a:t>1</a:t>
            </a:r>
            <a:r>
              <a:rPr lang="en-US" dirty="0"/>
              <a:t>, X</a:t>
            </a:r>
            <a:r>
              <a:rPr lang="en-US" baseline="-25000" dirty="0"/>
              <a:t>2</a:t>
            </a:r>
            <a:r>
              <a:rPr lang="en-US" dirty="0"/>
              <a:t>, ... , X</a:t>
            </a:r>
            <a:r>
              <a:rPr lang="en-US" baseline="-25000" dirty="0"/>
              <a:t>B</a:t>
            </a:r>
            <a:r>
              <a:rPr lang="en-US" dirty="0"/>
              <a:t>, of the training set, X, using bootstrap techniques, by uniformly sampling from X with replacement. For each of the training set variants, X</a:t>
            </a:r>
            <a:r>
              <a:rPr lang="en-US" baseline="-25000" dirty="0"/>
              <a:t>i</a:t>
            </a:r>
            <a:r>
              <a:rPr lang="en-US" dirty="0"/>
              <a:t>, a tree, </a:t>
            </a:r>
            <a:r>
              <a:rPr lang="en-US" dirty="0" err="1"/>
              <a:t>T</a:t>
            </a:r>
            <a:r>
              <a:rPr lang="en-US" baseline="-25000" dirty="0" err="1"/>
              <a:t>i</a:t>
            </a:r>
            <a:r>
              <a:rPr lang="en-US" dirty="0"/>
              <a:t>, is constructed. </a:t>
            </a:r>
          </a:p>
          <a:p>
            <a:r>
              <a:rPr lang="en-US" dirty="0"/>
              <a:t>The final decision for the classification of a given point is in favor of the class predicted by the majority of the </a:t>
            </a:r>
            <a:r>
              <a:rPr lang="en-US" dirty="0" err="1"/>
              <a:t>subclassifiers</a:t>
            </a:r>
            <a:r>
              <a:rPr lang="en-US" dirty="0"/>
              <a:t>, </a:t>
            </a:r>
            <a:r>
              <a:rPr lang="en-US" dirty="0" err="1"/>
              <a:t>T</a:t>
            </a:r>
            <a:r>
              <a:rPr lang="en-US" baseline="-25000" dirty="0" err="1"/>
              <a:t>i</a:t>
            </a:r>
            <a:r>
              <a:rPr lang="en-US" dirty="0"/>
              <a:t>, </a:t>
            </a:r>
            <a:r>
              <a:rPr lang="en-US" dirty="0" err="1"/>
              <a:t>i</a:t>
            </a:r>
            <a:r>
              <a:rPr lang="en-US" dirty="0"/>
              <a:t> = 1, 2, ... , </a:t>
            </a:r>
            <a:r>
              <a:rPr lang="en-US" i="1" dirty="0"/>
              <a:t>B</a:t>
            </a:r>
            <a:r>
              <a:rPr lang="en-US" dirty="0"/>
              <a:t>.</a:t>
            </a:r>
          </a:p>
          <a:p>
            <a:r>
              <a:rPr lang="en-US" dirty="0"/>
              <a:t>Random forests use the idea of bagging in tandem with random feature selection. The difference with bagging lies in the way the decision trees are constructed. </a:t>
            </a:r>
            <a:endParaRPr lang="en-ID" dirty="0"/>
          </a:p>
        </p:txBody>
      </p:sp>
    </p:spTree>
    <p:extLst>
      <p:ext uri="{BB962C8B-B14F-4D97-AF65-F5344CB8AC3E}">
        <p14:creationId xmlns:p14="http://schemas.microsoft.com/office/powerpoint/2010/main" val="144426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165A-7140-4286-82A2-A9B21B046A30}"/>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CB7F06CB-2645-43C7-A2F5-795EE955E999}"/>
              </a:ext>
            </a:extLst>
          </p:cNvPr>
          <p:cNvSpPr>
            <a:spLocks noGrp="1"/>
          </p:cNvSpPr>
          <p:nvPr>
            <p:ph idx="1"/>
          </p:nvPr>
        </p:nvSpPr>
        <p:spPr/>
        <p:txBody>
          <a:bodyPr/>
          <a:lstStyle/>
          <a:p>
            <a:r>
              <a:rPr lang="en-ID" dirty="0"/>
              <a:t>LO3: Student be able to </a:t>
            </a:r>
            <a:r>
              <a:rPr lang="en-US" dirty="0"/>
              <a:t>experiment classification and clustering algorithm from given dataset</a:t>
            </a:r>
            <a:endParaRPr lang="en-ID"/>
          </a:p>
          <a:p>
            <a:endParaRPr lang="en-ID"/>
          </a:p>
        </p:txBody>
      </p:sp>
    </p:spTree>
    <p:extLst>
      <p:ext uri="{BB962C8B-B14F-4D97-AF65-F5344CB8AC3E}">
        <p14:creationId xmlns:p14="http://schemas.microsoft.com/office/powerpoint/2010/main" val="69598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EEE7-D17A-4232-BB26-7F9887CFA3F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AA3812C3-0F38-4202-8071-6A4CBCB20531}"/>
              </a:ext>
            </a:extLst>
          </p:cNvPr>
          <p:cNvSpPr>
            <a:spLocks noGrp="1"/>
          </p:cNvSpPr>
          <p:nvPr>
            <p:ph idx="1"/>
          </p:nvPr>
        </p:nvSpPr>
        <p:spPr/>
        <p:txBody>
          <a:bodyPr/>
          <a:lstStyle/>
          <a:p>
            <a:r>
              <a:rPr lang="en-US" dirty="0"/>
              <a:t>The feature to split in each node is selected as the best among a set of </a:t>
            </a:r>
            <a:r>
              <a:rPr lang="en-US" i="1" dirty="0"/>
              <a:t>F </a:t>
            </a:r>
            <a:r>
              <a:rPr lang="en-US" dirty="0"/>
              <a:t>randomly chosen features, where </a:t>
            </a:r>
            <a:r>
              <a:rPr lang="en-US" i="1" dirty="0"/>
              <a:t>F</a:t>
            </a:r>
            <a:r>
              <a:rPr lang="en-US" dirty="0"/>
              <a:t> is a user-defined parameter. This extra introduced randomness is reported to have a substantial effect in performance improvement.</a:t>
            </a:r>
          </a:p>
          <a:p>
            <a:r>
              <a:rPr lang="en-US" dirty="0"/>
              <a:t>Random forests often have very good predictive accuracy and have been used in a number of applications, including for body pose recognition in terms of Microsoft’s popular Kinect sensor.</a:t>
            </a:r>
            <a:endParaRPr lang="en-ID" dirty="0"/>
          </a:p>
        </p:txBody>
      </p:sp>
    </p:spTree>
    <p:extLst>
      <p:ext uri="{BB962C8B-B14F-4D97-AF65-F5344CB8AC3E}">
        <p14:creationId xmlns:p14="http://schemas.microsoft.com/office/powerpoint/2010/main" val="73792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6C83-3939-472C-A47C-057E1C3D887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23E78232-48ED-40DB-984C-38C1C336AB04}"/>
              </a:ext>
            </a:extLst>
          </p:cNvPr>
          <p:cNvSpPr>
            <a:spLocks noGrp="1"/>
          </p:cNvSpPr>
          <p:nvPr>
            <p:ph idx="1"/>
          </p:nvPr>
        </p:nvSpPr>
        <p:spPr/>
        <p:txBody>
          <a:bodyPr/>
          <a:lstStyle/>
          <a:p>
            <a:pPr marL="0" indent="0">
              <a:buNone/>
            </a:pPr>
            <a:r>
              <a:rPr lang="en-ID" dirty="0"/>
              <a:t>Given data of Singapore Airbnb which can be downloaded in this link</a:t>
            </a:r>
            <a:endParaRPr lang="en-ID" dirty="0">
              <a:hlinkClick r:id="" action="ppaction://noaction"/>
            </a:endParaRPr>
          </a:p>
          <a:p>
            <a:pPr marL="0" indent="0">
              <a:buNone/>
            </a:pPr>
            <a:r>
              <a:rPr lang="en-ID" dirty="0">
                <a:hlinkClick r:id="" action="ppaction://noaction"/>
              </a:rPr>
              <a:t>https://www.kaggle.com/jojoker/singapore-airbnb</a:t>
            </a:r>
            <a:endParaRPr lang="en-ID" dirty="0"/>
          </a:p>
          <a:p>
            <a:endParaRPr lang="en-ID" dirty="0"/>
          </a:p>
          <a:p>
            <a:r>
              <a:rPr lang="en-ID" dirty="0"/>
              <a:t>Do classification for the Singapore Airbnb data above using classification trees method.</a:t>
            </a:r>
          </a:p>
          <a:p>
            <a:endParaRPr lang="en-ID" dirty="0"/>
          </a:p>
        </p:txBody>
      </p:sp>
    </p:spTree>
    <p:extLst>
      <p:ext uri="{BB962C8B-B14F-4D97-AF65-F5344CB8AC3E}">
        <p14:creationId xmlns:p14="http://schemas.microsoft.com/office/powerpoint/2010/main" val="1613139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BB14-F4B7-4473-A24D-85AB4EB9FAFC}"/>
              </a:ext>
            </a:extLst>
          </p:cNvPr>
          <p:cNvSpPr>
            <a:spLocks noGrp="1"/>
          </p:cNvSpPr>
          <p:nvPr>
            <p:ph type="title"/>
          </p:nvPr>
        </p:nvSpPr>
        <p:spPr/>
        <p:txBody>
          <a:bodyPr/>
          <a:lstStyle/>
          <a:p>
            <a:r>
              <a:rPr lang="en-ID" dirty="0"/>
              <a:t>End of Session </a:t>
            </a:r>
            <a:r>
              <a:rPr lang="en-US">
                <a:latin typeface="Tahoma" panose="020B0604030504040204" pitchFamily="34" charset="0"/>
                <a:ea typeface="Tahoma" panose="020B0604030504040204" pitchFamily="34" charset="0"/>
                <a:cs typeface="Tahoma" panose="020B0604030504040204" pitchFamily="34" charset="0"/>
              </a:rPr>
              <a:t>21 &amp; 22</a:t>
            </a:r>
            <a:endParaRPr lang="en-ID" dirty="0"/>
          </a:p>
        </p:txBody>
      </p:sp>
    </p:spTree>
    <p:extLst>
      <p:ext uri="{BB962C8B-B14F-4D97-AF65-F5344CB8AC3E}">
        <p14:creationId xmlns:p14="http://schemas.microsoft.com/office/powerpoint/2010/main" val="75811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3C2C-0B30-45C2-9F69-56B10728BB9C}"/>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BD9D5671-F7B6-462B-9E95-848663817EEC}"/>
              </a:ext>
            </a:extLst>
          </p:cNvPr>
          <p:cNvSpPr>
            <a:spLocks noGrp="1"/>
          </p:cNvSpPr>
          <p:nvPr>
            <p:ph idx="1"/>
          </p:nvPr>
        </p:nvSpPr>
        <p:spPr/>
        <p:txBody>
          <a:bodyPr/>
          <a:lstStyle/>
          <a:p>
            <a:pPr lvl="0"/>
            <a:r>
              <a:rPr lang="en-ID" dirty="0" err="1"/>
              <a:t>Sergios</a:t>
            </a:r>
            <a:r>
              <a:rPr lang="en-ID" dirty="0"/>
              <a:t> </a:t>
            </a:r>
            <a:r>
              <a:rPr lang="en-ID" dirty="0" err="1"/>
              <a:t>Theodoridis</a:t>
            </a:r>
            <a:r>
              <a:rPr lang="en-ID" dirty="0"/>
              <a:t>. (2015). </a:t>
            </a:r>
            <a:r>
              <a:rPr lang="en-ID" i="1" dirty="0"/>
              <a:t>Machine Learning: a Bayesian and Optimization Perspective</a:t>
            </a:r>
            <a:r>
              <a:rPr lang="en-ID" dirty="0"/>
              <a:t>. Jonathan Simpson. ISBN: 978-0-12-801522-3. Chapter 7. </a:t>
            </a:r>
          </a:p>
          <a:p>
            <a:pPr lvl="0"/>
            <a:r>
              <a:rPr lang="en-ID" u="sng" dirty="0">
                <a:hlinkClick r:id="rId2"/>
              </a:rPr>
              <a:t>https://www.kaggle.com/jojoker/singapore-airbnb</a:t>
            </a:r>
            <a:endParaRPr lang="en-ID" dirty="0"/>
          </a:p>
          <a:p>
            <a:endParaRPr lang="en-ID" dirty="0"/>
          </a:p>
        </p:txBody>
      </p:sp>
    </p:spTree>
    <p:extLst>
      <p:ext uri="{BB962C8B-B14F-4D97-AF65-F5344CB8AC3E}">
        <p14:creationId xmlns:p14="http://schemas.microsoft.com/office/powerpoint/2010/main" val="184243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1AC-B38C-4B57-8378-ECD0630F02C6}"/>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380E19D7-B913-46A8-AC98-364EB73534DA}"/>
              </a:ext>
            </a:extLst>
          </p:cNvPr>
          <p:cNvSpPr>
            <a:spLocks noGrp="1"/>
          </p:cNvSpPr>
          <p:nvPr>
            <p:ph idx="1"/>
          </p:nvPr>
        </p:nvSpPr>
        <p:spPr/>
        <p:txBody>
          <a:bodyPr/>
          <a:lstStyle/>
          <a:p>
            <a:r>
              <a:rPr lang="en-ID" dirty="0"/>
              <a:t>Introduction</a:t>
            </a:r>
          </a:p>
          <a:p>
            <a:r>
              <a:rPr lang="en-ID" dirty="0"/>
              <a:t>Ordinary Binary Classification Trees</a:t>
            </a:r>
          </a:p>
          <a:p>
            <a:r>
              <a:rPr lang="en-ID" dirty="0"/>
              <a:t>Challenge</a:t>
            </a:r>
          </a:p>
          <a:p>
            <a:r>
              <a:rPr lang="en-ID" dirty="0"/>
              <a:t>Drawback</a:t>
            </a:r>
          </a:p>
          <a:p>
            <a:r>
              <a:rPr lang="en-ID" dirty="0"/>
              <a:t>Random Forest</a:t>
            </a:r>
          </a:p>
          <a:p>
            <a:r>
              <a:rPr lang="en-ID" dirty="0"/>
              <a:t>Case Study</a:t>
            </a:r>
          </a:p>
          <a:p>
            <a:endParaRPr lang="en-ID" dirty="0"/>
          </a:p>
          <a:p>
            <a:endParaRPr lang="en-ID" dirty="0"/>
          </a:p>
        </p:txBody>
      </p:sp>
    </p:spTree>
    <p:extLst>
      <p:ext uri="{BB962C8B-B14F-4D97-AF65-F5344CB8AC3E}">
        <p14:creationId xmlns:p14="http://schemas.microsoft.com/office/powerpoint/2010/main" val="58868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6D3B-C6FD-457C-BEE7-441274CDBBC9}"/>
              </a:ext>
            </a:extLst>
          </p:cNvPr>
          <p:cNvSpPr>
            <a:spLocks noGrp="1"/>
          </p:cNvSpPr>
          <p:nvPr>
            <p:ph type="title"/>
          </p:nvPr>
        </p:nvSpPr>
        <p:spPr/>
        <p:txBody>
          <a:bodyPr/>
          <a:lstStyle/>
          <a:p>
            <a:r>
              <a:rPr lang="en-ID" dirty="0"/>
              <a:t>Introduction</a:t>
            </a:r>
          </a:p>
        </p:txBody>
      </p:sp>
      <p:sp>
        <p:nvSpPr>
          <p:cNvPr id="3" name="Content Placeholder 2">
            <a:extLst>
              <a:ext uri="{FF2B5EF4-FFF2-40B4-BE49-F238E27FC236}">
                <a16:creationId xmlns:a16="http://schemas.microsoft.com/office/drawing/2014/main" id="{8889F240-35FF-4640-A5A3-29907B7283F2}"/>
              </a:ext>
            </a:extLst>
          </p:cNvPr>
          <p:cNvSpPr>
            <a:spLocks noGrp="1"/>
          </p:cNvSpPr>
          <p:nvPr>
            <p:ph idx="1"/>
          </p:nvPr>
        </p:nvSpPr>
        <p:spPr/>
        <p:txBody>
          <a:bodyPr>
            <a:normAutofit fontScale="92500" lnSpcReduction="10000"/>
          </a:bodyPr>
          <a:lstStyle/>
          <a:p>
            <a:r>
              <a:rPr lang="en-US" dirty="0"/>
              <a:t>Classification trees are based on a simple, yet powerful, idea, and they are among the most popular techniques for classification. </a:t>
            </a:r>
          </a:p>
          <a:p>
            <a:r>
              <a:rPr lang="en-US" dirty="0"/>
              <a:t>They are multistage systems, and classification of a pattern into a class is achieved sequentially. </a:t>
            </a:r>
          </a:p>
          <a:p>
            <a:r>
              <a:rPr lang="en-US" dirty="0"/>
              <a:t>Through a series of tests, classes are rejected in a sequential fashion until a decision is finally reached in favor of one remaining class.</a:t>
            </a:r>
          </a:p>
          <a:p>
            <a:r>
              <a:rPr lang="en-US" dirty="0"/>
              <a:t>Each one of the tests, whose outcome decides which classes are rejected, is of a binary “Yes” or “No” type and is applied to a single feature.</a:t>
            </a:r>
          </a:p>
          <a:p>
            <a:r>
              <a:rPr lang="en-US" dirty="0"/>
              <a:t>The goal is to present the main philosophy around a special type of trees known as ordinary binary classification trees (OBCT). They belong to a more general class of methods that construct trees, both for classification as well as regression, known as classification and regression trees (CART)</a:t>
            </a:r>
            <a:endParaRPr lang="en-ID" dirty="0"/>
          </a:p>
        </p:txBody>
      </p:sp>
    </p:spTree>
    <p:extLst>
      <p:ext uri="{BB962C8B-B14F-4D97-AF65-F5344CB8AC3E}">
        <p14:creationId xmlns:p14="http://schemas.microsoft.com/office/powerpoint/2010/main" val="307139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5BEF-D1B5-4351-9C78-4227D95AD402}"/>
              </a:ext>
            </a:extLst>
          </p:cNvPr>
          <p:cNvSpPr>
            <a:spLocks noGrp="1"/>
          </p:cNvSpPr>
          <p:nvPr>
            <p:ph type="title"/>
          </p:nvPr>
        </p:nvSpPr>
        <p:spPr/>
        <p:txBody>
          <a:bodyPr/>
          <a:lstStyle/>
          <a:p>
            <a:r>
              <a:rPr lang="en-ID" dirty="0"/>
              <a:t>Ordinary Binary Classification Trees</a:t>
            </a:r>
          </a:p>
        </p:txBody>
      </p:sp>
      <p:sp>
        <p:nvSpPr>
          <p:cNvPr id="3" name="Content Placeholder 2">
            <a:extLst>
              <a:ext uri="{FF2B5EF4-FFF2-40B4-BE49-F238E27FC236}">
                <a16:creationId xmlns:a16="http://schemas.microsoft.com/office/drawing/2014/main" id="{20E316D3-2D9C-49AC-962A-8501639D78B8}"/>
              </a:ext>
            </a:extLst>
          </p:cNvPr>
          <p:cNvSpPr>
            <a:spLocks noGrp="1"/>
          </p:cNvSpPr>
          <p:nvPr>
            <p:ph idx="1"/>
          </p:nvPr>
        </p:nvSpPr>
        <p:spPr/>
        <p:txBody>
          <a:bodyPr/>
          <a:lstStyle/>
          <a:p>
            <a:r>
              <a:rPr lang="en-US" dirty="0"/>
              <a:t>The basic idea around OBCTs is to partition the feature space into (hyper) rectangles; that is, the space is partitioned via hyperplanes, which are parallel to the axes.</a:t>
            </a:r>
          </a:p>
          <a:p>
            <a:r>
              <a:rPr lang="en-ID" dirty="0"/>
              <a:t>This is illustrated in the following figure.</a:t>
            </a:r>
          </a:p>
        </p:txBody>
      </p:sp>
      <p:pic>
        <p:nvPicPr>
          <p:cNvPr id="4" name="Picture 3">
            <a:extLst>
              <a:ext uri="{FF2B5EF4-FFF2-40B4-BE49-F238E27FC236}">
                <a16:creationId xmlns:a16="http://schemas.microsoft.com/office/drawing/2014/main" id="{C7C793C3-77A9-4A2B-BAEC-C96E69E9D1F4}"/>
              </a:ext>
            </a:extLst>
          </p:cNvPr>
          <p:cNvPicPr>
            <a:picLocks noChangeAspect="1"/>
          </p:cNvPicPr>
          <p:nvPr/>
        </p:nvPicPr>
        <p:blipFill>
          <a:blip r:embed="rId2"/>
          <a:stretch>
            <a:fillRect/>
          </a:stretch>
        </p:blipFill>
        <p:spPr>
          <a:xfrm>
            <a:off x="1855436" y="3352800"/>
            <a:ext cx="3845028" cy="3465472"/>
          </a:xfrm>
          <a:prstGeom prst="rect">
            <a:avLst/>
          </a:prstGeom>
        </p:spPr>
      </p:pic>
      <p:sp>
        <p:nvSpPr>
          <p:cNvPr id="5" name="Rectangle 4">
            <a:extLst>
              <a:ext uri="{FF2B5EF4-FFF2-40B4-BE49-F238E27FC236}">
                <a16:creationId xmlns:a16="http://schemas.microsoft.com/office/drawing/2014/main" id="{BD1A1A56-7C27-4AA3-8CB2-EE17E07C3DFB}"/>
              </a:ext>
            </a:extLst>
          </p:cNvPr>
          <p:cNvSpPr/>
          <p:nvPr/>
        </p:nvSpPr>
        <p:spPr>
          <a:xfrm>
            <a:off x="5943600" y="4240355"/>
            <a:ext cx="3048000" cy="1477328"/>
          </a:xfrm>
          <a:prstGeom prst="rect">
            <a:avLst/>
          </a:prstGeom>
        </p:spPr>
        <p:txBody>
          <a:bodyPr wrap="square">
            <a:spAutoFit/>
          </a:bodyPr>
          <a:lstStyle/>
          <a:p>
            <a:r>
              <a:rPr lang="en-US" dirty="0"/>
              <a:t>Partition of the two-dimensional features space, corresponding to three classes, via a classification (OBCT) tree.</a:t>
            </a:r>
            <a:endParaRPr lang="en-ID" dirty="0"/>
          </a:p>
        </p:txBody>
      </p:sp>
    </p:spTree>
    <p:extLst>
      <p:ext uri="{BB962C8B-B14F-4D97-AF65-F5344CB8AC3E}">
        <p14:creationId xmlns:p14="http://schemas.microsoft.com/office/powerpoint/2010/main" val="278703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BD07-2E1D-4407-A6BC-DF63FADDEFA1}"/>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4287E6DC-A935-45F4-B51D-D235954245ED}"/>
              </a:ext>
            </a:extLst>
          </p:cNvPr>
          <p:cNvSpPr>
            <a:spLocks noGrp="1"/>
          </p:cNvSpPr>
          <p:nvPr>
            <p:ph idx="1"/>
          </p:nvPr>
        </p:nvSpPr>
        <p:spPr/>
        <p:txBody>
          <a:bodyPr/>
          <a:lstStyle/>
          <a:p>
            <a:r>
              <a:rPr lang="en-US" dirty="0"/>
              <a:t>The partition of the space in (hyper)rectangles is performed via a series of “questions” of this form: is the value of the feature x</a:t>
            </a:r>
            <a:r>
              <a:rPr lang="en-US" baseline="-25000" dirty="0"/>
              <a:t>i</a:t>
            </a:r>
            <a:r>
              <a:rPr lang="en-US" dirty="0"/>
              <a:t> &lt; a? This is also known as the </a:t>
            </a:r>
            <a:r>
              <a:rPr lang="en-US" b="1" dirty="0"/>
              <a:t>splitting criterion</a:t>
            </a:r>
            <a:r>
              <a:rPr lang="en-US" dirty="0"/>
              <a:t>.</a:t>
            </a:r>
          </a:p>
          <a:p>
            <a:r>
              <a:rPr lang="en-US" dirty="0"/>
              <a:t>The sequence of questions can nicely be realized via the use of a tree.</a:t>
            </a:r>
            <a:endParaRPr lang="en-ID" dirty="0"/>
          </a:p>
        </p:txBody>
      </p:sp>
      <p:pic>
        <p:nvPicPr>
          <p:cNvPr id="4" name="Picture 3">
            <a:extLst>
              <a:ext uri="{FF2B5EF4-FFF2-40B4-BE49-F238E27FC236}">
                <a16:creationId xmlns:a16="http://schemas.microsoft.com/office/drawing/2014/main" id="{F5E87447-839C-4C58-9126-0D22B468031E}"/>
              </a:ext>
            </a:extLst>
          </p:cNvPr>
          <p:cNvPicPr>
            <a:picLocks noChangeAspect="1"/>
          </p:cNvPicPr>
          <p:nvPr/>
        </p:nvPicPr>
        <p:blipFill>
          <a:blip r:embed="rId2"/>
          <a:stretch>
            <a:fillRect/>
          </a:stretch>
        </p:blipFill>
        <p:spPr>
          <a:xfrm>
            <a:off x="3124200" y="3333369"/>
            <a:ext cx="4252913" cy="3555893"/>
          </a:xfrm>
          <a:prstGeom prst="rect">
            <a:avLst/>
          </a:prstGeom>
        </p:spPr>
      </p:pic>
    </p:spTree>
    <p:extLst>
      <p:ext uri="{BB962C8B-B14F-4D97-AF65-F5344CB8AC3E}">
        <p14:creationId xmlns:p14="http://schemas.microsoft.com/office/powerpoint/2010/main" val="88170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5A09-DD03-439A-8AE0-5DFCBC6FE046}"/>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2352D66C-98FA-4322-B452-482CEA7FF54D}"/>
              </a:ext>
            </a:extLst>
          </p:cNvPr>
          <p:cNvSpPr>
            <a:spLocks noGrp="1"/>
          </p:cNvSpPr>
          <p:nvPr>
            <p:ph idx="1"/>
          </p:nvPr>
        </p:nvSpPr>
        <p:spPr/>
        <p:txBody>
          <a:bodyPr/>
          <a:lstStyle/>
          <a:p>
            <a:r>
              <a:rPr lang="en-US" dirty="0"/>
              <a:t>Each node of the tree performs a test against an individual feature and, if it is not a leaf node, it is connected to two descendant nodes: one is associated with the answer “Yes” and the other with the answer “No.”</a:t>
            </a:r>
          </a:p>
          <a:p>
            <a:r>
              <a:rPr lang="en-US" dirty="0"/>
              <a:t>Starting from the root node, a path of successive decisions is realized until a leaf node is reached. Each leaf node is associated with a single class. The assignment of a point to a class is done according to the label of the respective leaf node. This type of classification is conceptually simple and easily interpretable.</a:t>
            </a:r>
            <a:endParaRPr lang="en-ID" dirty="0"/>
          </a:p>
        </p:txBody>
      </p:sp>
    </p:spTree>
    <p:extLst>
      <p:ext uri="{BB962C8B-B14F-4D97-AF65-F5344CB8AC3E}">
        <p14:creationId xmlns:p14="http://schemas.microsoft.com/office/powerpoint/2010/main" val="136348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5808-4FF2-474D-94D2-148F495BE8D8}"/>
              </a:ext>
            </a:extLst>
          </p:cNvPr>
          <p:cNvSpPr>
            <a:spLocks noGrp="1"/>
          </p:cNvSpPr>
          <p:nvPr>
            <p:ph type="title"/>
          </p:nvPr>
        </p:nvSpPr>
        <p:spPr/>
        <p:txBody>
          <a:bodyPr/>
          <a:lstStyle/>
          <a:p>
            <a:r>
              <a:rPr lang="en-ID" dirty="0"/>
              <a:t>Example</a:t>
            </a:r>
          </a:p>
        </p:txBody>
      </p:sp>
      <p:sp>
        <p:nvSpPr>
          <p:cNvPr id="3" name="Content Placeholder 2">
            <a:extLst>
              <a:ext uri="{FF2B5EF4-FFF2-40B4-BE49-F238E27FC236}">
                <a16:creationId xmlns:a16="http://schemas.microsoft.com/office/drawing/2014/main" id="{5D452216-EA1D-410E-83E7-F28C8F3B5495}"/>
              </a:ext>
            </a:extLst>
          </p:cNvPr>
          <p:cNvSpPr>
            <a:spLocks noGrp="1"/>
          </p:cNvSpPr>
          <p:nvPr>
            <p:ph idx="1"/>
          </p:nvPr>
        </p:nvSpPr>
        <p:spPr/>
        <p:txBody>
          <a:bodyPr/>
          <a:lstStyle/>
          <a:p>
            <a:r>
              <a:rPr lang="en-US" dirty="0"/>
              <a:t>In a medical diagnosis system, one may start with a question: is the temperature high? If yes, a second question can be: is the nose runny? The process carries on until a final decision concerning the disease has been reached. </a:t>
            </a:r>
          </a:p>
          <a:p>
            <a:r>
              <a:rPr lang="en-US" dirty="0"/>
              <a:t>Also, trees are useful in building up reasoning systems in artificial intelligence. The existence of specific objects, which is deduced via a series of related questions based on the values of certain (high-level) features, can lead to the recognition of a scene or of an object depicted in an image.</a:t>
            </a:r>
          </a:p>
          <a:p>
            <a:r>
              <a:rPr lang="en-US" dirty="0"/>
              <a:t>Once a tree has been developed, classification is straightforward. </a:t>
            </a:r>
          </a:p>
          <a:p>
            <a:endParaRPr lang="en-ID" dirty="0"/>
          </a:p>
        </p:txBody>
      </p:sp>
    </p:spTree>
    <p:extLst>
      <p:ext uri="{BB962C8B-B14F-4D97-AF65-F5344CB8AC3E}">
        <p14:creationId xmlns:p14="http://schemas.microsoft.com/office/powerpoint/2010/main" val="228224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2197-B858-4392-88EC-9DD1999553B1}"/>
              </a:ext>
            </a:extLst>
          </p:cNvPr>
          <p:cNvSpPr>
            <a:spLocks noGrp="1"/>
          </p:cNvSpPr>
          <p:nvPr>
            <p:ph type="title"/>
          </p:nvPr>
        </p:nvSpPr>
        <p:spPr/>
        <p:txBody>
          <a:bodyPr/>
          <a:lstStyle/>
          <a:p>
            <a:r>
              <a:rPr lang="en-ID" dirty="0"/>
              <a:t>Challenge</a:t>
            </a:r>
          </a:p>
        </p:txBody>
      </p:sp>
      <p:sp>
        <p:nvSpPr>
          <p:cNvPr id="3" name="Content Placeholder 2">
            <a:extLst>
              <a:ext uri="{FF2B5EF4-FFF2-40B4-BE49-F238E27FC236}">
                <a16:creationId xmlns:a16="http://schemas.microsoft.com/office/drawing/2014/main" id="{8D4A1260-67FF-4E2B-AC65-1FEE5ACD7C85}"/>
              </a:ext>
            </a:extLst>
          </p:cNvPr>
          <p:cNvSpPr>
            <a:spLocks noGrp="1"/>
          </p:cNvSpPr>
          <p:nvPr>
            <p:ph idx="1"/>
          </p:nvPr>
        </p:nvSpPr>
        <p:spPr/>
        <p:txBody>
          <a:bodyPr/>
          <a:lstStyle/>
          <a:p>
            <a:r>
              <a:rPr lang="en-US" dirty="0"/>
              <a:t>The major challenge lies in constructing the tree, by exploiting the information that resides in the training data set. </a:t>
            </a:r>
          </a:p>
          <a:p>
            <a:r>
              <a:rPr lang="en-US" dirty="0"/>
              <a:t>The main questions one is confronted with while designing a tree are: </a:t>
            </a:r>
          </a:p>
          <a:p>
            <a:pPr lvl="1"/>
            <a:r>
              <a:rPr lang="en-US" dirty="0"/>
              <a:t>Which splitting criterion should be adopted?</a:t>
            </a:r>
          </a:p>
          <a:p>
            <a:pPr lvl="1"/>
            <a:r>
              <a:rPr lang="en-US" dirty="0"/>
              <a:t>When should one stop growing a tree and declare a node as final? </a:t>
            </a:r>
          </a:p>
          <a:p>
            <a:pPr lvl="1"/>
            <a:r>
              <a:rPr lang="en-US" dirty="0"/>
              <a:t>How is a leaf node associated with a specific class?</a:t>
            </a:r>
            <a:endParaRPr lang="en-ID" dirty="0"/>
          </a:p>
        </p:txBody>
      </p:sp>
    </p:spTree>
    <p:extLst>
      <p:ext uri="{BB962C8B-B14F-4D97-AF65-F5344CB8AC3E}">
        <p14:creationId xmlns:p14="http://schemas.microsoft.com/office/powerpoint/2010/main" val="4087229523"/>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135</TotalTime>
  <Words>1906</Words>
  <Application>Microsoft Office PowerPoint</Application>
  <PresentationFormat>On-screen Show (4:3)</PresentationFormat>
  <Paragraphs>99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Open Sans</vt:lpstr>
      <vt:lpstr>Tahoma</vt:lpstr>
      <vt:lpstr>Template PPT 2015</vt:lpstr>
      <vt:lpstr>Classification Trees  Session  21 &amp; 22</vt:lpstr>
      <vt:lpstr>Learning Outcome</vt:lpstr>
      <vt:lpstr>Outline</vt:lpstr>
      <vt:lpstr>Introduction</vt:lpstr>
      <vt:lpstr>Ordinary Binary Classification Trees</vt:lpstr>
      <vt:lpstr>PowerPoint Presentation</vt:lpstr>
      <vt:lpstr>PowerPoint Presentation</vt:lpstr>
      <vt:lpstr>Example</vt:lpstr>
      <vt:lpstr>Challenge</vt:lpstr>
      <vt:lpstr>Splitting criterion</vt:lpstr>
      <vt:lpstr>PowerPoint Presentation</vt:lpstr>
      <vt:lpstr>PowerPoint Presentation</vt:lpstr>
      <vt:lpstr>PowerPoint Presentation</vt:lpstr>
      <vt:lpstr>PowerPoint Presentation</vt:lpstr>
      <vt:lpstr>PowerPoint Presentation</vt:lpstr>
      <vt:lpstr>Stop-splitting rule</vt:lpstr>
      <vt:lpstr>Class assignment rule</vt:lpstr>
      <vt:lpstr>Drawback</vt:lpstr>
      <vt:lpstr>Random Forests</vt:lpstr>
      <vt:lpstr>PowerPoint Presentation</vt:lpstr>
      <vt:lpstr>PowerPoint Presentation</vt:lpstr>
      <vt:lpstr>End of Session 21 &amp; 22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29</cp:revision>
  <dcterms:created xsi:type="dcterms:W3CDTF">2015-05-04T03:33:03Z</dcterms:created>
  <dcterms:modified xsi:type="dcterms:W3CDTF">2019-12-19T03:20:11Z</dcterms:modified>
</cp:coreProperties>
</file>