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81" r:id="rId5"/>
    <p:sldId id="282" r:id="rId6"/>
    <p:sldId id="285" r:id="rId7"/>
    <p:sldId id="288" r:id="rId8"/>
    <p:sldId id="286" r:id="rId9"/>
    <p:sldId id="287"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283" r:id="rId25"/>
    <p:sldId id="261" r:id="rId26"/>
    <p:sldId id="284" r:id="rId2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79"/>
            <p14:sldId id="280"/>
            <p14:sldId id="281"/>
            <p14:sldId id="282"/>
            <p14:sldId id="285"/>
            <p14:sldId id="288"/>
            <p14:sldId id="286"/>
            <p14:sldId id="287"/>
            <p14:sldId id="289"/>
            <p14:sldId id="290"/>
            <p14:sldId id="291"/>
            <p14:sldId id="292"/>
            <p14:sldId id="293"/>
            <p14:sldId id="294"/>
            <p14:sldId id="295"/>
            <p14:sldId id="296"/>
            <p14:sldId id="297"/>
            <p14:sldId id="298"/>
            <p14:sldId id="299"/>
            <p14:sldId id="300"/>
            <p14:sldId id="301"/>
            <p14:sldId id="302"/>
            <p14:sldId id="283"/>
            <p14:sldId id="261"/>
            <p14:sldId id="2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558FD5"/>
    <a:srgbClr val="F7F7F7"/>
    <a:srgbClr val="008FD5"/>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9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219200" y="1219200"/>
            <a:ext cx="7525618" cy="7920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19/12/2019</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199" y="2011288"/>
            <a:ext cx="7529265"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19/12/2019</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aaai.org/Papers/KDD/1996/KDD96-037.pdf" TargetMode="External"/><Relationship Id="rId2" Type="http://schemas.openxmlformats.org/officeDocument/2006/relationships/hyperlink" Target="http://www.cs.csi.cuny.edu/~gu/teaching/courses/csc76010/slides/Clustering%20Algorithm%20by%20Vishal.pdf" TargetMode="External"/><Relationship Id="rId1" Type="http://schemas.openxmlformats.org/officeDocument/2006/relationships/slideLayout" Target="../slideLayouts/slideLayout2.xml"/><Relationship Id="rId4" Type="http://schemas.openxmlformats.org/officeDocument/2006/relationships/hyperlink" Target="https://www.kaggle.com/jojoker/singapore-airbn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3771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Course		: COMP6577 – Machine Learning</a:t>
            </a:r>
          </a:p>
          <a:p>
            <a:pPr>
              <a:spcBef>
                <a:spcPct val="20000"/>
              </a:spcBef>
              <a:tabLst>
                <a:tab pos="1320800" algn="l"/>
                <a:tab pos="2054225" algn="l"/>
              </a:tabLs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Effective Period	: February 2020</a:t>
            </a:r>
          </a:p>
        </p:txBody>
      </p:sp>
      <p:sp>
        <p:nvSpPr>
          <p:cNvPr id="8" name="Rectangle 6"/>
          <p:cNvSpPr>
            <a:spLocks noGrp="1" noChangeArrowheads="1"/>
          </p:cNvSpPr>
          <p:nvPr>
            <p:ph type="ctrTitle"/>
          </p:nvPr>
        </p:nvSpPr>
        <p:spPr>
          <a:xfrm>
            <a:off x="1676400" y="3352800"/>
            <a:ext cx="7467600" cy="2384425"/>
          </a:xfrm>
          <a:noFill/>
        </p:spPr>
        <p:txBody>
          <a:bodyPr>
            <a:normAutofit fontScale="90000"/>
          </a:bodyPr>
          <a:lstStyle/>
          <a:p>
            <a:pPr eaLnBrk="1" hangingPunct="1"/>
            <a:r>
              <a:rPr lang="en-AU" sz="4000" dirty="0">
                <a:latin typeface="Tahoma" panose="020B0604030504040204" pitchFamily="34" charset="0"/>
                <a:ea typeface="Tahoma" panose="020B0604030504040204" pitchFamily="34" charset="0"/>
                <a:cs typeface="Tahoma" panose="020B0604030504040204" pitchFamily="34" charset="0"/>
              </a:rPr>
              <a:t>Clustering:</a:t>
            </a:r>
            <a:br>
              <a:rPr lang="en-AU" sz="4000" dirty="0">
                <a:latin typeface="Tahoma" panose="020B0604030504040204" pitchFamily="34" charset="0"/>
                <a:ea typeface="Tahoma" panose="020B0604030504040204" pitchFamily="34" charset="0"/>
                <a:cs typeface="Tahoma" panose="020B0604030504040204" pitchFamily="34" charset="0"/>
              </a:rPr>
            </a:br>
            <a:r>
              <a:rPr lang="en-AU" sz="4000" dirty="0">
                <a:latin typeface="Tahoma" panose="020B0604030504040204" pitchFamily="34" charset="0"/>
                <a:ea typeface="Tahoma" panose="020B0604030504040204" pitchFamily="34" charset="0"/>
                <a:cs typeface="Tahoma" panose="020B0604030504040204" pitchFamily="34" charset="0"/>
              </a:rPr>
              <a:t>DBSCAN &amp; Gaussian Mixture Model</a:t>
            </a: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Session  23 &amp; 24</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2D7F-34BD-4874-9B1C-ED528E20713E}"/>
              </a:ext>
            </a:extLst>
          </p:cNvPr>
          <p:cNvSpPr>
            <a:spLocks noGrp="1"/>
          </p:cNvSpPr>
          <p:nvPr>
            <p:ph type="title"/>
          </p:nvPr>
        </p:nvSpPr>
        <p:spPr/>
        <p:txBody>
          <a:bodyPr>
            <a:normAutofit/>
          </a:bodyPr>
          <a:lstStyle/>
          <a:p>
            <a:r>
              <a:rPr lang="en-ID" dirty="0"/>
              <a:t>Gaussian Mixture Models</a:t>
            </a:r>
          </a:p>
        </p:txBody>
      </p:sp>
      <p:sp>
        <p:nvSpPr>
          <p:cNvPr id="3" name="Content Placeholder 2">
            <a:extLst>
              <a:ext uri="{FF2B5EF4-FFF2-40B4-BE49-F238E27FC236}">
                <a16:creationId xmlns:a16="http://schemas.microsoft.com/office/drawing/2014/main" id="{70A08FFF-6200-41C7-ACC5-72D1AA4627C6}"/>
              </a:ext>
            </a:extLst>
          </p:cNvPr>
          <p:cNvSpPr>
            <a:spLocks noGrp="1"/>
          </p:cNvSpPr>
          <p:nvPr>
            <p:ph idx="1"/>
          </p:nvPr>
        </p:nvSpPr>
        <p:spPr/>
        <p:txBody>
          <a:bodyPr/>
          <a:lstStyle/>
          <a:p>
            <a:r>
              <a:rPr lang="en-US" dirty="0"/>
              <a:t>Mixture modeling provides the freedom to model the unknown pdf, p(x), as a linear combination of different distributions, that is,</a:t>
            </a:r>
          </a:p>
          <a:p>
            <a:endParaRPr lang="en-US" dirty="0"/>
          </a:p>
          <a:p>
            <a:endParaRPr lang="en-US" dirty="0"/>
          </a:p>
          <a:p>
            <a:pPr marL="0" indent="0">
              <a:buNone/>
            </a:pPr>
            <a:r>
              <a:rPr lang="en-US" dirty="0"/>
              <a:t>     where </a:t>
            </a:r>
            <a:r>
              <a:rPr lang="en-US" dirty="0" err="1"/>
              <a:t>P</a:t>
            </a:r>
            <a:r>
              <a:rPr lang="en-US" baseline="-25000" dirty="0" err="1"/>
              <a:t>k</a:t>
            </a:r>
            <a:r>
              <a:rPr lang="en-US" dirty="0"/>
              <a:t> is the parameter weighting the specific contributing pdf, p(</a:t>
            </a:r>
            <a:r>
              <a:rPr lang="en-US" dirty="0" err="1"/>
              <a:t>x|k</a:t>
            </a:r>
            <a:r>
              <a:rPr lang="en-US" dirty="0"/>
              <a:t>).</a:t>
            </a:r>
          </a:p>
          <a:p>
            <a:r>
              <a:rPr lang="en-US" dirty="0"/>
              <a:t>To guarantee that p(x) is a pdf, the weighting parameters must be nonnegative and add to one </a:t>
            </a:r>
            <a:r>
              <a:rPr lang="en-ID" dirty="0"/>
              <a:t>(                     )</a:t>
            </a:r>
          </a:p>
        </p:txBody>
      </p:sp>
      <p:pic>
        <p:nvPicPr>
          <p:cNvPr id="4" name="Picture 3">
            <a:extLst>
              <a:ext uri="{FF2B5EF4-FFF2-40B4-BE49-F238E27FC236}">
                <a16:creationId xmlns:a16="http://schemas.microsoft.com/office/drawing/2014/main" id="{489B37CD-6569-45DB-BC7A-61EB335ADE92}"/>
              </a:ext>
            </a:extLst>
          </p:cNvPr>
          <p:cNvPicPr>
            <a:picLocks noChangeAspect="1"/>
          </p:cNvPicPr>
          <p:nvPr/>
        </p:nvPicPr>
        <p:blipFill>
          <a:blip r:embed="rId2"/>
          <a:stretch>
            <a:fillRect/>
          </a:stretch>
        </p:blipFill>
        <p:spPr>
          <a:xfrm>
            <a:off x="4191000" y="2796990"/>
            <a:ext cx="2038350" cy="846920"/>
          </a:xfrm>
          <a:prstGeom prst="rect">
            <a:avLst/>
          </a:prstGeom>
        </p:spPr>
      </p:pic>
      <p:pic>
        <p:nvPicPr>
          <p:cNvPr id="5" name="Picture 4">
            <a:extLst>
              <a:ext uri="{FF2B5EF4-FFF2-40B4-BE49-F238E27FC236}">
                <a16:creationId xmlns:a16="http://schemas.microsoft.com/office/drawing/2014/main" id="{400A1359-72FD-4DC0-A9AE-2683E1482606}"/>
              </a:ext>
            </a:extLst>
          </p:cNvPr>
          <p:cNvPicPr>
            <a:picLocks noChangeAspect="1"/>
          </p:cNvPicPr>
          <p:nvPr/>
        </p:nvPicPr>
        <p:blipFill>
          <a:blip r:embed="rId3"/>
          <a:stretch>
            <a:fillRect/>
          </a:stretch>
        </p:blipFill>
        <p:spPr>
          <a:xfrm>
            <a:off x="5410200" y="4723291"/>
            <a:ext cx="1333500" cy="333375"/>
          </a:xfrm>
          <a:prstGeom prst="rect">
            <a:avLst/>
          </a:prstGeom>
        </p:spPr>
      </p:pic>
    </p:spTree>
    <p:extLst>
      <p:ext uri="{BB962C8B-B14F-4D97-AF65-F5344CB8AC3E}">
        <p14:creationId xmlns:p14="http://schemas.microsoft.com/office/powerpoint/2010/main" val="342709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37B8-9303-442C-A418-70E748D416DE}"/>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0430A1C7-91EB-42AF-8BF0-273A499EE699}"/>
              </a:ext>
            </a:extLst>
          </p:cNvPr>
          <p:cNvSpPr>
            <a:spLocks noGrp="1"/>
          </p:cNvSpPr>
          <p:nvPr>
            <p:ph idx="1"/>
          </p:nvPr>
        </p:nvSpPr>
        <p:spPr/>
        <p:txBody>
          <a:bodyPr>
            <a:normAutofit lnSpcReduction="10000"/>
          </a:bodyPr>
          <a:lstStyle/>
          <a:p>
            <a:r>
              <a:rPr lang="en-US" dirty="0"/>
              <a:t>Mixture modeling is a typical task involving hidden variables; that is, the labels, k, of the pdf from which an obtained observation has originated. In practice, each p(</a:t>
            </a:r>
            <a:r>
              <a:rPr lang="en-US" dirty="0" err="1"/>
              <a:t>x|k</a:t>
            </a:r>
            <a:r>
              <a:rPr lang="en-US" dirty="0"/>
              <a:t>) is chosen from a known pdf family, parameterized via a set of parameters,</a:t>
            </a:r>
          </a:p>
          <a:p>
            <a:endParaRPr lang="en-US" dirty="0"/>
          </a:p>
          <a:p>
            <a:endParaRPr lang="en-US" dirty="0"/>
          </a:p>
          <a:p>
            <a:r>
              <a:rPr lang="en-US" dirty="0"/>
              <a:t>and the task is to estimate (</a:t>
            </a:r>
            <a:r>
              <a:rPr lang="en-US" dirty="0" err="1"/>
              <a:t>Pk</a:t>
            </a:r>
            <a:r>
              <a:rPr lang="en-US" dirty="0"/>
              <a:t>, ξ k), k = 1, 2, ... , K, based on a set of observations </a:t>
            </a:r>
            <a:r>
              <a:rPr lang="en-US" dirty="0" err="1"/>
              <a:t>x</a:t>
            </a:r>
            <a:r>
              <a:rPr lang="en-US" baseline="-25000" dirty="0" err="1"/>
              <a:t>n</a:t>
            </a:r>
            <a:r>
              <a:rPr lang="en-US" dirty="0"/>
              <a:t>, n = 1, 2, ... , N. The set of observations, X = {</a:t>
            </a:r>
            <a:r>
              <a:rPr lang="en-US" dirty="0" err="1"/>
              <a:t>x</a:t>
            </a:r>
            <a:r>
              <a:rPr lang="en-US" baseline="-25000" dirty="0" err="1"/>
              <a:t>n</a:t>
            </a:r>
            <a:r>
              <a:rPr lang="en-US" dirty="0"/>
              <a:t>, n = 1, ... , N}, forms the incomplete set while the complete set {X , K} comprises the samples (</a:t>
            </a:r>
            <a:r>
              <a:rPr lang="en-US" dirty="0" err="1"/>
              <a:t>x</a:t>
            </a:r>
            <a:r>
              <a:rPr lang="en-US" baseline="-25000" dirty="0" err="1"/>
              <a:t>n</a:t>
            </a:r>
            <a:r>
              <a:rPr lang="en-US" dirty="0"/>
              <a:t>, </a:t>
            </a:r>
            <a:r>
              <a:rPr lang="en-US" dirty="0" err="1"/>
              <a:t>k</a:t>
            </a:r>
            <a:r>
              <a:rPr lang="en-US" baseline="-25000" dirty="0" err="1"/>
              <a:t>n</a:t>
            </a:r>
            <a:r>
              <a:rPr lang="en-US" dirty="0"/>
              <a:t>), n = 1, ... , N, with </a:t>
            </a:r>
            <a:r>
              <a:rPr lang="en-US" dirty="0" err="1"/>
              <a:t>k</a:t>
            </a:r>
            <a:r>
              <a:rPr lang="en-US" baseline="-25000" dirty="0" err="1"/>
              <a:t>n</a:t>
            </a:r>
            <a:r>
              <a:rPr lang="en-US" dirty="0"/>
              <a:t> being the label of the distribution (pdf) from which </a:t>
            </a:r>
            <a:r>
              <a:rPr lang="en-US" dirty="0" err="1"/>
              <a:t>x</a:t>
            </a:r>
            <a:r>
              <a:rPr lang="en-US" baseline="-25000" dirty="0" err="1"/>
              <a:t>n</a:t>
            </a:r>
            <a:r>
              <a:rPr lang="en-US" dirty="0"/>
              <a:t> was drawn. Parameter estimation for such a problem naturally lends itself to be treated via the EM algorithm.</a:t>
            </a:r>
            <a:endParaRPr lang="en-ID" dirty="0"/>
          </a:p>
        </p:txBody>
      </p:sp>
      <p:pic>
        <p:nvPicPr>
          <p:cNvPr id="4" name="Picture 3">
            <a:extLst>
              <a:ext uri="{FF2B5EF4-FFF2-40B4-BE49-F238E27FC236}">
                <a16:creationId xmlns:a16="http://schemas.microsoft.com/office/drawing/2014/main" id="{45206D17-EA4B-42A6-BD93-8431FE3B9C30}"/>
              </a:ext>
            </a:extLst>
          </p:cNvPr>
          <p:cNvPicPr>
            <a:picLocks noChangeAspect="1"/>
          </p:cNvPicPr>
          <p:nvPr/>
        </p:nvPicPr>
        <p:blipFill>
          <a:blip r:embed="rId2"/>
          <a:stretch>
            <a:fillRect/>
          </a:stretch>
        </p:blipFill>
        <p:spPr>
          <a:xfrm>
            <a:off x="3276600" y="3200400"/>
            <a:ext cx="2362200" cy="826770"/>
          </a:xfrm>
          <a:prstGeom prst="rect">
            <a:avLst/>
          </a:prstGeom>
        </p:spPr>
      </p:pic>
    </p:spTree>
    <p:extLst>
      <p:ext uri="{BB962C8B-B14F-4D97-AF65-F5344CB8AC3E}">
        <p14:creationId xmlns:p14="http://schemas.microsoft.com/office/powerpoint/2010/main" val="3590782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8BB5-3732-4D29-970B-4D86AF846AAA}"/>
              </a:ext>
            </a:extLst>
          </p:cNvPr>
          <p:cNvSpPr>
            <a:spLocks noGrp="1"/>
          </p:cNvSpPr>
          <p:nvPr>
            <p:ph type="title"/>
          </p:nvPr>
        </p:nvSpPr>
        <p:spPr/>
        <p:txBody>
          <a:bodyPr/>
          <a:lstStyle/>
          <a:p>
            <a:r>
              <a:rPr lang="en-ID" dirty="0"/>
              <a:t>Gaussian mixtures</a:t>
            </a:r>
          </a:p>
        </p:txBody>
      </p:sp>
      <p:sp>
        <p:nvSpPr>
          <p:cNvPr id="3" name="Content Placeholder 2">
            <a:extLst>
              <a:ext uri="{FF2B5EF4-FFF2-40B4-BE49-F238E27FC236}">
                <a16:creationId xmlns:a16="http://schemas.microsoft.com/office/drawing/2014/main" id="{AFDB4169-8101-44A2-AE5F-591E397CD258}"/>
              </a:ext>
            </a:extLst>
          </p:cNvPr>
          <p:cNvSpPr>
            <a:spLocks noGrp="1"/>
          </p:cNvSpPr>
          <p:nvPr>
            <p:ph idx="1"/>
          </p:nvPr>
        </p:nvSpPr>
        <p:spPr/>
        <p:txBody>
          <a:bodyPr/>
          <a:lstStyle/>
          <a:p>
            <a:r>
              <a:rPr lang="en-ID" dirty="0"/>
              <a:t>Let</a:t>
            </a:r>
          </a:p>
          <a:p>
            <a:pPr marL="0" indent="0">
              <a:buNone/>
            </a:pPr>
            <a:r>
              <a:rPr lang="en-US" dirty="0"/>
              <a:t>     where for simplicity we will assume that </a:t>
            </a:r>
            <a:r>
              <a:rPr lang="en-US" dirty="0" err="1"/>
              <a:t>Σ</a:t>
            </a:r>
            <a:r>
              <a:rPr lang="en-US" baseline="-25000" dirty="0" err="1"/>
              <a:t>k</a:t>
            </a:r>
            <a:r>
              <a:rPr lang="en-US" dirty="0"/>
              <a:t> = σ</a:t>
            </a:r>
            <a:r>
              <a:rPr lang="en-US" baseline="-25000" dirty="0"/>
              <a:t>k</a:t>
            </a:r>
            <a:r>
              <a:rPr lang="en-US" baseline="30000" dirty="0"/>
              <a:t>2</a:t>
            </a:r>
            <a:r>
              <a:rPr lang="en-US" dirty="0"/>
              <a:t> </a:t>
            </a:r>
            <a:r>
              <a:rPr lang="en-US" i="1" dirty="0"/>
              <a:t>I</a:t>
            </a:r>
            <a:r>
              <a:rPr lang="en-US" dirty="0"/>
              <a:t>, k = 1, ... , </a:t>
            </a:r>
            <a:r>
              <a:rPr lang="en-US" i="1" dirty="0"/>
              <a:t>K</a:t>
            </a:r>
            <a:r>
              <a:rPr lang="en-US" dirty="0"/>
              <a:t>. We will further assume the observations to be </a:t>
            </a:r>
            <a:r>
              <a:rPr lang="en-US" dirty="0" err="1"/>
              <a:t>i.i.d</a:t>
            </a:r>
            <a:r>
              <a:rPr lang="en-US" dirty="0"/>
              <a:t>. For such a modeling, the following hold true:</a:t>
            </a:r>
          </a:p>
          <a:p>
            <a:pPr>
              <a:buFont typeface="Wingdings" panose="05000000000000000000" pitchFamily="2" charset="2"/>
              <a:buChar char="ü"/>
            </a:pPr>
            <a:r>
              <a:rPr lang="en-US" dirty="0"/>
              <a:t>The log-likelihood of the complete data set is given by</a:t>
            </a:r>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marL="0" indent="0">
              <a:buNone/>
            </a:pPr>
            <a:r>
              <a:rPr lang="en-US" dirty="0"/>
              <a:t>     We have used the notation, </a:t>
            </a:r>
            <a:endParaRPr lang="en-ID" dirty="0"/>
          </a:p>
        </p:txBody>
      </p:sp>
      <p:pic>
        <p:nvPicPr>
          <p:cNvPr id="4" name="Picture 3">
            <a:extLst>
              <a:ext uri="{FF2B5EF4-FFF2-40B4-BE49-F238E27FC236}">
                <a16:creationId xmlns:a16="http://schemas.microsoft.com/office/drawing/2014/main" id="{076360FC-551B-42F5-9AB6-4C37CA8629A1}"/>
              </a:ext>
            </a:extLst>
          </p:cNvPr>
          <p:cNvPicPr>
            <a:picLocks noChangeAspect="1"/>
          </p:cNvPicPr>
          <p:nvPr/>
        </p:nvPicPr>
        <p:blipFill>
          <a:blip r:embed="rId2"/>
          <a:stretch>
            <a:fillRect/>
          </a:stretch>
        </p:blipFill>
        <p:spPr>
          <a:xfrm>
            <a:off x="2114767" y="1981200"/>
            <a:ext cx="4914466" cy="399821"/>
          </a:xfrm>
          <a:prstGeom prst="rect">
            <a:avLst/>
          </a:prstGeom>
        </p:spPr>
      </p:pic>
      <p:pic>
        <p:nvPicPr>
          <p:cNvPr id="5" name="Picture 4">
            <a:extLst>
              <a:ext uri="{FF2B5EF4-FFF2-40B4-BE49-F238E27FC236}">
                <a16:creationId xmlns:a16="http://schemas.microsoft.com/office/drawing/2014/main" id="{B1595E3C-AB78-49C0-95D4-3B6397529679}"/>
              </a:ext>
            </a:extLst>
          </p:cNvPr>
          <p:cNvPicPr>
            <a:picLocks noChangeAspect="1"/>
          </p:cNvPicPr>
          <p:nvPr/>
        </p:nvPicPr>
        <p:blipFill>
          <a:blip r:embed="rId3"/>
          <a:stretch>
            <a:fillRect/>
          </a:stretch>
        </p:blipFill>
        <p:spPr>
          <a:xfrm>
            <a:off x="1676400" y="3730439"/>
            <a:ext cx="6415088" cy="777803"/>
          </a:xfrm>
          <a:prstGeom prst="rect">
            <a:avLst/>
          </a:prstGeom>
        </p:spPr>
      </p:pic>
      <p:pic>
        <p:nvPicPr>
          <p:cNvPr id="6" name="Picture 5">
            <a:extLst>
              <a:ext uri="{FF2B5EF4-FFF2-40B4-BE49-F238E27FC236}">
                <a16:creationId xmlns:a16="http://schemas.microsoft.com/office/drawing/2014/main" id="{49E31457-674C-4613-889C-823CA1CAE72F}"/>
              </a:ext>
            </a:extLst>
          </p:cNvPr>
          <p:cNvPicPr>
            <a:picLocks noChangeAspect="1"/>
          </p:cNvPicPr>
          <p:nvPr/>
        </p:nvPicPr>
        <p:blipFill>
          <a:blip r:embed="rId4"/>
          <a:stretch>
            <a:fillRect/>
          </a:stretch>
        </p:blipFill>
        <p:spPr>
          <a:xfrm>
            <a:off x="1524000" y="4953000"/>
            <a:ext cx="6996113" cy="598299"/>
          </a:xfrm>
          <a:prstGeom prst="rect">
            <a:avLst/>
          </a:prstGeom>
        </p:spPr>
      </p:pic>
    </p:spTree>
    <p:extLst>
      <p:ext uri="{BB962C8B-B14F-4D97-AF65-F5344CB8AC3E}">
        <p14:creationId xmlns:p14="http://schemas.microsoft.com/office/powerpoint/2010/main" val="3670011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8A3D-564B-42AA-A7D2-4899767BEC93}"/>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4D7B3C92-60BE-4C7F-9CD9-8B0FB6A6FC67}"/>
              </a:ext>
            </a:extLst>
          </p:cNvPr>
          <p:cNvSpPr>
            <a:spLocks noGrp="1"/>
          </p:cNvSpPr>
          <p:nvPr>
            <p:ph idx="1"/>
          </p:nvPr>
        </p:nvSpPr>
        <p:spPr/>
        <p:txBody>
          <a:bodyPr/>
          <a:lstStyle/>
          <a:p>
            <a:pPr>
              <a:buFont typeface="Wingdings" panose="05000000000000000000" pitchFamily="2" charset="2"/>
              <a:buChar char="ü"/>
            </a:pPr>
            <a:r>
              <a:rPr lang="en-US" dirty="0"/>
              <a:t>The posterior probabilities of the hidden discrete variables are given by</a:t>
            </a:r>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marL="0" indent="0">
              <a:buNone/>
            </a:pPr>
            <a:r>
              <a:rPr lang="en-ID" dirty="0"/>
              <a:t>     where</a:t>
            </a:r>
          </a:p>
          <a:p>
            <a:pPr marL="0" indent="0">
              <a:buNone/>
            </a:pPr>
            <a:endParaRPr lang="en-ID" dirty="0"/>
          </a:p>
          <a:p>
            <a:pPr marL="0" indent="0">
              <a:buNone/>
            </a:pPr>
            <a:endParaRPr lang="en-ID" dirty="0"/>
          </a:p>
          <a:p>
            <a:pPr marL="0" indent="0">
              <a:buNone/>
            </a:pPr>
            <a:r>
              <a:rPr lang="en-US" dirty="0"/>
              <a:t>We have now all the ingredients required by the EM algorithm. Starting from          and          , the (j + 1) iteration comprises the following steps:</a:t>
            </a:r>
          </a:p>
        </p:txBody>
      </p:sp>
      <p:pic>
        <p:nvPicPr>
          <p:cNvPr id="4" name="Picture 3">
            <a:extLst>
              <a:ext uri="{FF2B5EF4-FFF2-40B4-BE49-F238E27FC236}">
                <a16:creationId xmlns:a16="http://schemas.microsoft.com/office/drawing/2014/main" id="{C3E3DAE3-C6D9-4834-BF34-8231A944BBEC}"/>
              </a:ext>
            </a:extLst>
          </p:cNvPr>
          <p:cNvPicPr>
            <a:picLocks noChangeAspect="1"/>
          </p:cNvPicPr>
          <p:nvPr/>
        </p:nvPicPr>
        <p:blipFill>
          <a:blip r:embed="rId2"/>
          <a:stretch>
            <a:fillRect/>
          </a:stretch>
        </p:blipFill>
        <p:spPr>
          <a:xfrm>
            <a:off x="2895600" y="2392142"/>
            <a:ext cx="3179646" cy="822468"/>
          </a:xfrm>
          <a:prstGeom prst="rect">
            <a:avLst/>
          </a:prstGeom>
        </p:spPr>
      </p:pic>
      <p:pic>
        <p:nvPicPr>
          <p:cNvPr id="5" name="Picture 4">
            <a:extLst>
              <a:ext uri="{FF2B5EF4-FFF2-40B4-BE49-F238E27FC236}">
                <a16:creationId xmlns:a16="http://schemas.microsoft.com/office/drawing/2014/main" id="{9866D7F3-1D2A-41A1-B04F-869FE16B15A3}"/>
              </a:ext>
            </a:extLst>
          </p:cNvPr>
          <p:cNvPicPr>
            <a:picLocks noChangeAspect="1"/>
          </p:cNvPicPr>
          <p:nvPr/>
        </p:nvPicPr>
        <p:blipFill>
          <a:blip r:embed="rId3"/>
          <a:stretch>
            <a:fillRect/>
          </a:stretch>
        </p:blipFill>
        <p:spPr>
          <a:xfrm>
            <a:off x="2895600" y="3352800"/>
            <a:ext cx="3337436" cy="1090612"/>
          </a:xfrm>
          <a:prstGeom prst="rect">
            <a:avLst/>
          </a:prstGeom>
        </p:spPr>
      </p:pic>
      <p:pic>
        <p:nvPicPr>
          <p:cNvPr id="6" name="Picture 5">
            <a:extLst>
              <a:ext uri="{FF2B5EF4-FFF2-40B4-BE49-F238E27FC236}">
                <a16:creationId xmlns:a16="http://schemas.microsoft.com/office/drawing/2014/main" id="{05E095D0-244C-44E0-8990-03909FA18D12}"/>
              </a:ext>
            </a:extLst>
          </p:cNvPr>
          <p:cNvPicPr>
            <a:picLocks noChangeAspect="1"/>
          </p:cNvPicPr>
          <p:nvPr/>
        </p:nvPicPr>
        <p:blipFill>
          <a:blip r:embed="rId4"/>
          <a:stretch>
            <a:fillRect/>
          </a:stretch>
        </p:blipFill>
        <p:spPr>
          <a:xfrm>
            <a:off x="2819400" y="4800600"/>
            <a:ext cx="557213" cy="306871"/>
          </a:xfrm>
          <a:prstGeom prst="rect">
            <a:avLst/>
          </a:prstGeom>
        </p:spPr>
      </p:pic>
      <p:pic>
        <p:nvPicPr>
          <p:cNvPr id="7" name="Picture 6">
            <a:extLst>
              <a:ext uri="{FF2B5EF4-FFF2-40B4-BE49-F238E27FC236}">
                <a16:creationId xmlns:a16="http://schemas.microsoft.com/office/drawing/2014/main" id="{2A368A1D-7790-4A44-8717-FDFF62029139}"/>
              </a:ext>
            </a:extLst>
          </p:cNvPr>
          <p:cNvPicPr>
            <a:picLocks noChangeAspect="1"/>
          </p:cNvPicPr>
          <p:nvPr/>
        </p:nvPicPr>
        <p:blipFill>
          <a:blip r:embed="rId5"/>
          <a:stretch>
            <a:fillRect/>
          </a:stretch>
        </p:blipFill>
        <p:spPr>
          <a:xfrm>
            <a:off x="4078543" y="4800600"/>
            <a:ext cx="493457" cy="317820"/>
          </a:xfrm>
          <a:prstGeom prst="rect">
            <a:avLst/>
          </a:prstGeom>
        </p:spPr>
      </p:pic>
    </p:spTree>
    <p:extLst>
      <p:ext uri="{BB962C8B-B14F-4D97-AF65-F5344CB8AC3E}">
        <p14:creationId xmlns:p14="http://schemas.microsoft.com/office/powerpoint/2010/main" val="2875258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4BC041-8876-444C-B170-59B82ACD3BA8}"/>
              </a:ext>
            </a:extLst>
          </p:cNvPr>
          <p:cNvSpPr>
            <a:spLocks noGrp="1"/>
          </p:cNvSpPr>
          <p:nvPr>
            <p:ph idx="1"/>
          </p:nvPr>
        </p:nvSpPr>
        <p:spPr>
          <a:xfrm>
            <a:off x="1219199" y="1371600"/>
            <a:ext cx="7529265" cy="5097823"/>
          </a:xfrm>
        </p:spPr>
        <p:txBody>
          <a:bodyPr>
            <a:normAutofit fontScale="92500"/>
          </a:bodyPr>
          <a:lstStyle/>
          <a:p>
            <a:r>
              <a:rPr lang="en-ID" dirty="0"/>
              <a:t>E-step: compute</a:t>
            </a:r>
          </a:p>
          <a:p>
            <a:endParaRPr lang="en-ID" dirty="0"/>
          </a:p>
          <a:p>
            <a:endParaRPr lang="en-ID" dirty="0"/>
          </a:p>
          <a:p>
            <a:pPr marL="0" indent="0">
              <a:buNone/>
            </a:pPr>
            <a:endParaRPr lang="en-ID" dirty="0"/>
          </a:p>
          <a:p>
            <a:r>
              <a:rPr lang="en-ID" dirty="0"/>
              <a:t>which in turn defines</a:t>
            </a:r>
          </a:p>
          <a:p>
            <a:endParaRPr lang="en-ID" dirty="0"/>
          </a:p>
          <a:p>
            <a:endParaRPr lang="en-ID" dirty="0"/>
          </a:p>
          <a:p>
            <a:endParaRPr lang="en-ID" dirty="0"/>
          </a:p>
          <a:p>
            <a:endParaRPr lang="en-ID" dirty="0"/>
          </a:p>
          <a:p>
            <a:endParaRPr lang="en-ID" dirty="0"/>
          </a:p>
          <a:p>
            <a:endParaRPr lang="en-ID" dirty="0"/>
          </a:p>
          <a:p>
            <a:endParaRPr lang="en-ID" dirty="0"/>
          </a:p>
          <a:p>
            <a:r>
              <a:rPr lang="en-US" sz="1900" dirty="0"/>
              <a:t>where C includes all the terms corresponding to the normalization constant. Note that we have finally relaxed the notation from </a:t>
            </a:r>
            <a:r>
              <a:rPr lang="en-US" sz="1900" dirty="0" err="1"/>
              <a:t>k</a:t>
            </a:r>
            <a:r>
              <a:rPr lang="en-US" sz="1900" baseline="-25000" dirty="0" err="1"/>
              <a:t>n</a:t>
            </a:r>
            <a:r>
              <a:rPr lang="en-US" sz="1900" dirty="0"/>
              <a:t> to k, because we sum up over all k, which does not depend on n.</a:t>
            </a:r>
            <a:endParaRPr lang="en-ID" sz="1900" dirty="0"/>
          </a:p>
        </p:txBody>
      </p:sp>
      <p:pic>
        <p:nvPicPr>
          <p:cNvPr id="4" name="Picture 3">
            <a:extLst>
              <a:ext uri="{FF2B5EF4-FFF2-40B4-BE49-F238E27FC236}">
                <a16:creationId xmlns:a16="http://schemas.microsoft.com/office/drawing/2014/main" id="{7BC2B4DD-35CC-41FE-9421-41C5610F415E}"/>
              </a:ext>
            </a:extLst>
          </p:cNvPr>
          <p:cNvPicPr>
            <a:picLocks noChangeAspect="1"/>
          </p:cNvPicPr>
          <p:nvPr/>
        </p:nvPicPr>
        <p:blipFill>
          <a:blip r:embed="rId2"/>
          <a:stretch>
            <a:fillRect/>
          </a:stretch>
        </p:blipFill>
        <p:spPr>
          <a:xfrm>
            <a:off x="1922585" y="1676400"/>
            <a:ext cx="6019801" cy="973261"/>
          </a:xfrm>
          <a:prstGeom prst="rect">
            <a:avLst/>
          </a:prstGeom>
        </p:spPr>
      </p:pic>
      <p:pic>
        <p:nvPicPr>
          <p:cNvPr id="5" name="Picture 4">
            <a:extLst>
              <a:ext uri="{FF2B5EF4-FFF2-40B4-BE49-F238E27FC236}">
                <a16:creationId xmlns:a16="http://schemas.microsoft.com/office/drawing/2014/main" id="{789040E4-F522-470C-8D8C-4317005D4ED8}"/>
              </a:ext>
            </a:extLst>
          </p:cNvPr>
          <p:cNvPicPr>
            <a:picLocks noChangeAspect="1"/>
          </p:cNvPicPr>
          <p:nvPr/>
        </p:nvPicPr>
        <p:blipFill>
          <a:blip r:embed="rId3"/>
          <a:stretch>
            <a:fillRect/>
          </a:stretch>
        </p:blipFill>
        <p:spPr>
          <a:xfrm>
            <a:off x="1951893" y="3101780"/>
            <a:ext cx="6219825" cy="2405577"/>
          </a:xfrm>
          <a:prstGeom prst="rect">
            <a:avLst/>
          </a:prstGeom>
        </p:spPr>
      </p:pic>
    </p:spTree>
    <p:extLst>
      <p:ext uri="{BB962C8B-B14F-4D97-AF65-F5344CB8AC3E}">
        <p14:creationId xmlns:p14="http://schemas.microsoft.com/office/powerpoint/2010/main" val="2331610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ECBC-4259-46D4-A34A-44DF373E842C}"/>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2E9A2F24-5DD0-4FC4-B3F3-F0D144C70086}"/>
              </a:ext>
            </a:extLst>
          </p:cNvPr>
          <p:cNvSpPr>
            <a:spLocks noGrp="1"/>
          </p:cNvSpPr>
          <p:nvPr>
            <p:ph idx="1"/>
          </p:nvPr>
        </p:nvSpPr>
        <p:spPr>
          <a:xfrm>
            <a:off x="1219199" y="2011288"/>
            <a:ext cx="7529265" cy="4770512"/>
          </a:xfrm>
        </p:spPr>
        <p:txBody>
          <a:bodyPr>
            <a:normAutofit/>
          </a:bodyPr>
          <a:lstStyle/>
          <a:p>
            <a:r>
              <a:rPr lang="en-ID" dirty="0"/>
              <a:t>M-step: Maximization of                                   </a:t>
            </a:r>
            <a:r>
              <a:rPr lang="en-US" dirty="0"/>
              <a:t>with respect to all the involved parameters results in the following set of recursions: </a:t>
            </a:r>
          </a:p>
          <a:p>
            <a:pPr marL="0" indent="0">
              <a:buNone/>
            </a:pPr>
            <a:r>
              <a:rPr lang="en-US" dirty="0"/>
              <a:t>     </a:t>
            </a:r>
            <a:r>
              <a:rPr lang="en-ID" dirty="0"/>
              <a:t>Set for notational convenience</a:t>
            </a:r>
          </a:p>
          <a:p>
            <a:pPr marL="0" indent="0">
              <a:buNone/>
            </a:pPr>
            <a:endParaRPr lang="en-ID" dirty="0"/>
          </a:p>
          <a:p>
            <a:pPr marL="0" indent="0">
              <a:buNone/>
            </a:pPr>
            <a:r>
              <a:rPr lang="en-ID" dirty="0"/>
              <a:t>     Then</a:t>
            </a:r>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r>
              <a:rPr lang="en-ID" dirty="0"/>
              <a:t>     Iterations continue until a convergence criterion is met </a:t>
            </a:r>
          </a:p>
        </p:txBody>
      </p:sp>
      <p:pic>
        <p:nvPicPr>
          <p:cNvPr id="4" name="Picture 3">
            <a:extLst>
              <a:ext uri="{FF2B5EF4-FFF2-40B4-BE49-F238E27FC236}">
                <a16:creationId xmlns:a16="http://schemas.microsoft.com/office/drawing/2014/main" id="{5D98A686-740D-4ACE-BCDC-20D026FB9CFC}"/>
              </a:ext>
            </a:extLst>
          </p:cNvPr>
          <p:cNvPicPr>
            <a:picLocks noChangeAspect="1"/>
          </p:cNvPicPr>
          <p:nvPr/>
        </p:nvPicPr>
        <p:blipFill>
          <a:blip r:embed="rId2"/>
          <a:stretch>
            <a:fillRect/>
          </a:stretch>
        </p:blipFill>
        <p:spPr>
          <a:xfrm>
            <a:off x="4572000" y="2057400"/>
            <a:ext cx="2033954" cy="298015"/>
          </a:xfrm>
          <a:prstGeom prst="rect">
            <a:avLst/>
          </a:prstGeom>
        </p:spPr>
      </p:pic>
      <p:pic>
        <p:nvPicPr>
          <p:cNvPr id="5" name="Picture 4">
            <a:extLst>
              <a:ext uri="{FF2B5EF4-FFF2-40B4-BE49-F238E27FC236}">
                <a16:creationId xmlns:a16="http://schemas.microsoft.com/office/drawing/2014/main" id="{5871CBBC-2E47-4BE6-9721-32FEA7C9F909}"/>
              </a:ext>
            </a:extLst>
          </p:cNvPr>
          <p:cNvPicPr>
            <a:picLocks noChangeAspect="1"/>
          </p:cNvPicPr>
          <p:nvPr/>
        </p:nvPicPr>
        <p:blipFill>
          <a:blip r:embed="rId3"/>
          <a:stretch>
            <a:fillRect/>
          </a:stretch>
        </p:blipFill>
        <p:spPr>
          <a:xfrm>
            <a:off x="5257800" y="2969846"/>
            <a:ext cx="3181350" cy="457200"/>
          </a:xfrm>
          <a:prstGeom prst="rect">
            <a:avLst/>
          </a:prstGeom>
        </p:spPr>
      </p:pic>
      <p:pic>
        <p:nvPicPr>
          <p:cNvPr id="6" name="Picture 5">
            <a:extLst>
              <a:ext uri="{FF2B5EF4-FFF2-40B4-BE49-F238E27FC236}">
                <a16:creationId xmlns:a16="http://schemas.microsoft.com/office/drawing/2014/main" id="{801A1AB7-4B2C-4146-BF91-0B5A91BDFA7F}"/>
              </a:ext>
            </a:extLst>
          </p:cNvPr>
          <p:cNvPicPr>
            <a:picLocks noChangeAspect="1"/>
          </p:cNvPicPr>
          <p:nvPr/>
        </p:nvPicPr>
        <p:blipFill>
          <a:blip r:embed="rId4"/>
          <a:stretch>
            <a:fillRect/>
          </a:stretch>
        </p:blipFill>
        <p:spPr>
          <a:xfrm>
            <a:off x="2590800" y="3657600"/>
            <a:ext cx="4543425" cy="2628197"/>
          </a:xfrm>
          <a:prstGeom prst="rect">
            <a:avLst/>
          </a:prstGeom>
        </p:spPr>
      </p:pic>
    </p:spTree>
    <p:extLst>
      <p:ext uri="{BB962C8B-B14F-4D97-AF65-F5344CB8AC3E}">
        <p14:creationId xmlns:p14="http://schemas.microsoft.com/office/powerpoint/2010/main" val="3156398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BDD5-60FA-4216-B7CE-B01B97EB0591}"/>
              </a:ext>
            </a:extLst>
          </p:cNvPr>
          <p:cNvSpPr>
            <a:spLocks noGrp="1"/>
          </p:cNvSpPr>
          <p:nvPr>
            <p:ph type="title"/>
          </p:nvPr>
        </p:nvSpPr>
        <p:spPr/>
        <p:txBody>
          <a:bodyPr>
            <a:normAutofit fontScale="90000"/>
          </a:bodyPr>
          <a:lstStyle/>
          <a:p>
            <a:r>
              <a:rPr lang="en-US" dirty="0"/>
              <a:t>Gaussian Mixture Modeling and Clustering</a:t>
            </a:r>
            <a:endParaRPr lang="en-ID" dirty="0"/>
          </a:p>
        </p:txBody>
      </p:sp>
      <p:sp>
        <p:nvSpPr>
          <p:cNvPr id="3" name="Content Placeholder 2">
            <a:extLst>
              <a:ext uri="{FF2B5EF4-FFF2-40B4-BE49-F238E27FC236}">
                <a16:creationId xmlns:a16="http://schemas.microsoft.com/office/drawing/2014/main" id="{9CBA5C08-C33E-4404-9EE1-FF7CA974D64E}"/>
              </a:ext>
            </a:extLst>
          </p:cNvPr>
          <p:cNvSpPr>
            <a:spLocks noGrp="1"/>
          </p:cNvSpPr>
          <p:nvPr>
            <p:ph idx="1"/>
          </p:nvPr>
        </p:nvSpPr>
        <p:spPr/>
        <p:txBody>
          <a:bodyPr>
            <a:normAutofit lnSpcReduction="10000"/>
          </a:bodyPr>
          <a:lstStyle/>
          <a:p>
            <a:r>
              <a:rPr lang="en-US" dirty="0"/>
              <a:t>A clustering is a specific allocation of the points to clusters. In general, assigning points to clusters according to an optimality criterion is an NP-hard task. Thus, in general, any clustering algorithm provides a suboptimal solution.</a:t>
            </a:r>
          </a:p>
          <a:p>
            <a:r>
              <a:rPr lang="en-US" dirty="0"/>
              <a:t>Gaussian mixture modeling is among the popular clustering algorithms. The main assumption is that the points, which belong to the same cluster, are distributed according to the same Gaussian distribution (this is how similarity is defined in this case), of unknown mean and covariance matrix.</a:t>
            </a:r>
          </a:p>
          <a:p>
            <a:r>
              <a:rPr lang="en-US" dirty="0"/>
              <a:t>Each mixture component defines a different cluster. Thus, the goal is to run the EM algorithm over the available data points to provide, after convergence, the posterior probabilities P(</a:t>
            </a:r>
            <a:r>
              <a:rPr lang="en-US" dirty="0" err="1"/>
              <a:t>k|x</a:t>
            </a:r>
            <a:r>
              <a:rPr lang="en-US" baseline="-25000" dirty="0" err="1"/>
              <a:t>n</a:t>
            </a:r>
            <a:r>
              <a:rPr lang="en-US" dirty="0"/>
              <a:t>), </a:t>
            </a:r>
            <a:r>
              <a:rPr lang="en-US" i="1" dirty="0"/>
              <a:t>k </a:t>
            </a:r>
            <a:r>
              <a:rPr lang="en-US" dirty="0"/>
              <a:t>= 1, 2, ... , </a:t>
            </a:r>
            <a:r>
              <a:rPr lang="en-US" i="1" dirty="0"/>
              <a:t>K</a:t>
            </a:r>
            <a:r>
              <a:rPr lang="en-US" dirty="0"/>
              <a:t>, </a:t>
            </a:r>
            <a:r>
              <a:rPr lang="en-US" i="1" dirty="0"/>
              <a:t>n</a:t>
            </a:r>
            <a:r>
              <a:rPr lang="en-US" dirty="0"/>
              <a:t> = 1, 2, ... , </a:t>
            </a:r>
            <a:r>
              <a:rPr lang="en-US" i="1" dirty="0"/>
              <a:t>N</a:t>
            </a:r>
            <a:r>
              <a:rPr lang="en-US" dirty="0"/>
              <a:t>, where each </a:t>
            </a:r>
            <a:r>
              <a:rPr lang="en-US" i="1" dirty="0"/>
              <a:t>k</a:t>
            </a:r>
            <a:r>
              <a:rPr lang="en-US" dirty="0"/>
              <a:t> corresponds to a cluster. Each point is assigned to cluster k according to the rule,</a:t>
            </a:r>
            <a:endParaRPr lang="en-ID" dirty="0"/>
          </a:p>
          <a:p>
            <a:endParaRPr lang="en-US" dirty="0"/>
          </a:p>
          <a:p>
            <a:endParaRPr lang="en-ID" dirty="0"/>
          </a:p>
        </p:txBody>
      </p:sp>
      <p:pic>
        <p:nvPicPr>
          <p:cNvPr id="4" name="Picture 3">
            <a:extLst>
              <a:ext uri="{FF2B5EF4-FFF2-40B4-BE49-F238E27FC236}">
                <a16:creationId xmlns:a16="http://schemas.microsoft.com/office/drawing/2014/main" id="{1B9E6D88-C4AA-4A73-B2FF-3201C525C510}"/>
              </a:ext>
            </a:extLst>
          </p:cNvPr>
          <p:cNvPicPr>
            <a:picLocks noChangeAspect="1"/>
          </p:cNvPicPr>
          <p:nvPr/>
        </p:nvPicPr>
        <p:blipFill>
          <a:blip r:embed="rId2"/>
          <a:stretch>
            <a:fillRect/>
          </a:stretch>
        </p:blipFill>
        <p:spPr>
          <a:xfrm>
            <a:off x="2819400" y="6096000"/>
            <a:ext cx="5653088" cy="489577"/>
          </a:xfrm>
          <a:prstGeom prst="rect">
            <a:avLst/>
          </a:prstGeom>
        </p:spPr>
      </p:pic>
    </p:spTree>
    <p:extLst>
      <p:ext uri="{BB962C8B-B14F-4D97-AF65-F5344CB8AC3E}">
        <p14:creationId xmlns:p14="http://schemas.microsoft.com/office/powerpoint/2010/main" val="2867727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5C96-4BEF-4DCE-AB09-527CD1C67787}"/>
              </a:ext>
            </a:extLst>
          </p:cNvPr>
          <p:cNvSpPr>
            <a:spLocks noGrp="1"/>
          </p:cNvSpPr>
          <p:nvPr>
            <p:ph type="title"/>
          </p:nvPr>
        </p:nvSpPr>
        <p:spPr/>
        <p:txBody>
          <a:bodyPr>
            <a:normAutofit fontScale="90000"/>
          </a:bodyPr>
          <a:lstStyle/>
          <a:p>
            <a:r>
              <a:rPr lang="en-US" dirty="0"/>
              <a:t>Gaussian Mixture Modeling and Clustering</a:t>
            </a:r>
            <a:endParaRPr lang="en-ID" dirty="0"/>
          </a:p>
        </p:txBody>
      </p:sp>
      <p:sp>
        <p:nvSpPr>
          <p:cNvPr id="3" name="Content Placeholder 2">
            <a:extLst>
              <a:ext uri="{FF2B5EF4-FFF2-40B4-BE49-F238E27FC236}">
                <a16:creationId xmlns:a16="http://schemas.microsoft.com/office/drawing/2014/main" id="{B5CF1FD5-ACDA-43A4-9BE4-FF8DF2689B89}"/>
              </a:ext>
            </a:extLst>
          </p:cNvPr>
          <p:cNvSpPr>
            <a:spLocks noGrp="1"/>
          </p:cNvSpPr>
          <p:nvPr>
            <p:ph idx="1"/>
          </p:nvPr>
        </p:nvSpPr>
        <p:spPr/>
        <p:txBody>
          <a:bodyPr>
            <a:normAutofit lnSpcReduction="10000"/>
          </a:bodyPr>
          <a:lstStyle/>
          <a:p>
            <a:r>
              <a:rPr lang="en-US" dirty="0"/>
              <a:t>The EM algorithm for clustering can be considered to be a refined version of a more primitive scheme, known as the </a:t>
            </a:r>
            <a:r>
              <a:rPr lang="en-US" b="1" dirty="0"/>
              <a:t>k-means</a:t>
            </a:r>
            <a:r>
              <a:rPr lang="en-US" dirty="0"/>
              <a:t> or </a:t>
            </a:r>
            <a:r>
              <a:rPr lang="en-US" b="1" dirty="0" err="1"/>
              <a:t>isodata</a:t>
            </a:r>
            <a:r>
              <a:rPr lang="en-US" dirty="0"/>
              <a:t> </a:t>
            </a:r>
            <a:r>
              <a:rPr lang="en-US" b="1" dirty="0"/>
              <a:t>algorithm</a:t>
            </a:r>
            <a:r>
              <a:rPr lang="en-US" dirty="0"/>
              <a:t>. </a:t>
            </a:r>
          </a:p>
          <a:p>
            <a:r>
              <a:rPr lang="en-US" dirty="0"/>
              <a:t>In the EM algorithm, the posterior probability of each point, </a:t>
            </a:r>
            <a:r>
              <a:rPr lang="en-US" dirty="0" err="1"/>
              <a:t>x</a:t>
            </a:r>
            <a:r>
              <a:rPr lang="en-US" baseline="-25000" dirty="0" err="1"/>
              <a:t>n</a:t>
            </a:r>
            <a:r>
              <a:rPr lang="en-US" dirty="0"/>
              <a:t>, with respect to each one of the clusters, </a:t>
            </a:r>
            <a:r>
              <a:rPr lang="en-US" i="1" dirty="0"/>
              <a:t>k</a:t>
            </a:r>
            <a:r>
              <a:rPr lang="en-US" dirty="0"/>
              <a:t>, is computed recursively. Moreover, the mean value </a:t>
            </a:r>
            <a:r>
              <a:rPr lang="en-US" dirty="0" err="1"/>
              <a:t>μ</a:t>
            </a:r>
            <a:r>
              <a:rPr lang="en-US" baseline="-25000" dirty="0" err="1"/>
              <a:t>k</a:t>
            </a:r>
            <a:r>
              <a:rPr lang="en-US" dirty="0"/>
              <a:t>, of the points associated with cluster k, is computed as a weighted average of all the training points.</a:t>
            </a:r>
          </a:p>
          <a:p>
            <a:r>
              <a:rPr lang="en-US" dirty="0"/>
              <a:t>In contrast, in the k-means algorithm, at each iteration the posterior probability, gets a binary value in {1, 0}; for each point, </a:t>
            </a:r>
            <a:r>
              <a:rPr lang="en-US" dirty="0" err="1"/>
              <a:t>xn</a:t>
            </a:r>
            <a:r>
              <a:rPr lang="en-US" dirty="0"/>
              <a:t>, the Euclidean distance from all the currently available estimates of the mean values is computed, and the posterior probability is estimated according to the following rule</a:t>
            </a:r>
            <a:endParaRPr lang="en-ID" dirty="0"/>
          </a:p>
        </p:txBody>
      </p:sp>
      <p:pic>
        <p:nvPicPr>
          <p:cNvPr id="4" name="Picture 3">
            <a:extLst>
              <a:ext uri="{FF2B5EF4-FFF2-40B4-BE49-F238E27FC236}">
                <a16:creationId xmlns:a16="http://schemas.microsoft.com/office/drawing/2014/main" id="{62E3472D-0576-4036-A0FB-CE5F5855E87F}"/>
              </a:ext>
            </a:extLst>
          </p:cNvPr>
          <p:cNvPicPr>
            <a:picLocks noChangeAspect="1"/>
          </p:cNvPicPr>
          <p:nvPr/>
        </p:nvPicPr>
        <p:blipFill>
          <a:blip r:embed="rId2"/>
          <a:stretch>
            <a:fillRect/>
          </a:stretch>
        </p:blipFill>
        <p:spPr>
          <a:xfrm>
            <a:off x="2469790" y="5791200"/>
            <a:ext cx="5024438" cy="803631"/>
          </a:xfrm>
          <a:prstGeom prst="rect">
            <a:avLst/>
          </a:prstGeom>
        </p:spPr>
      </p:pic>
    </p:spTree>
    <p:extLst>
      <p:ext uri="{BB962C8B-B14F-4D97-AF65-F5344CB8AC3E}">
        <p14:creationId xmlns:p14="http://schemas.microsoft.com/office/powerpoint/2010/main" val="356810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F8A8-7A6E-4EB3-A0AF-F3353DE0F2A3}"/>
              </a:ext>
            </a:extLst>
          </p:cNvPr>
          <p:cNvSpPr>
            <a:spLocks noGrp="1"/>
          </p:cNvSpPr>
          <p:nvPr>
            <p:ph type="title"/>
          </p:nvPr>
        </p:nvSpPr>
        <p:spPr/>
        <p:txBody>
          <a:bodyPr>
            <a:normAutofit fontScale="90000"/>
          </a:bodyPr>
          <a:lstStyle/>
          <a:p>
            <a:r>
              <a:rPr lang="en-US" dirty="0"/>
              <a:t>Gaussian Mixture Modeling and Clustering</a:t>
            </a:r>
            <a:endParaRPr lang="en-ID" dirty="0"/>
          </a:p>
        </p:txBody>
      </p:sp>
      <p:sp>
        <p:nvSpPr>
          <p:cNvPr id="3" name="Content Placeholder 2">
            <a:extLst>
              <a:ext uri="{FF2B5EF4-FFF2-40B4-BE49-F238E27FC236}">
                <a16:creationId xmlns:a16="http://schemas.microsoft.com/office/drawing/2014/main" id="{6858A213-F32D-4BC5-BF82-B9F796E199D6}"/>
              </a:ext>
            </a:extLst>
          </p:cNvPr>
          <p:cNvSpPr>
            <a:spLocks noGrp="1"/>
          </p:cNvSpPr>
          <p:nvPr>
            <p:ph idx="1"/>
          </p:nvPr>
        </p:nvSpPr>
        <p:spPr/>
        <p:txBody>
          <a:bodyPr/>
          <a:lstStyle/>
          <a:p>
            <a:r>
              <a:rPr lang="en-US" dirty="0"/>
              <a:t>The k-means algorithm is not concerned about covariance matrices. Despite its simplicity, it is not an exaggeration to say that it is the most well-known clustering algorithm, and a number of theoretical papers and improved versions have been proposed over the years.</a:t>
            </a:r>
            <a:endParaRPr lang="en-ID" dirty="0"/>
          </a:p>
        </p:txBody>
      </p:sp>
    </p:spTree>
    <p:extLst>
      <p:ext uri="{BB962C8B-B14F-4D97-AF65-F5344CB8AC3E}">
        <p14:creationId xmlns:p14="http://schemas.microsoft.com/office/powerpoint/2010/main" val="763106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ED61-0B26-4488-8A71-CA7D2293A9DD}"/>
              </a:ext>
            </a:extLst>
          </p:cNvPr>
          <p:cNvSpPr>
            <a:spLocks noGrp="1"/>
          </p:cNvSpPr>
          <p:nvPr>
            <p:ph type="title"/>
          </p:nvPr>
        </p:nvSpPr>
        <p:spPr/>
        <p:txBody>
          <a:bodyPr>
            <a:normAutofit fontScale="90000"/>
          </a:bodyPr>
          <a:lstStyle/>
          <a:p>
            <a:r>
              <a:rPr lang="en-US" dirty="0"/>
              <a:t>The k-means or </a:t>
            </a:r>
            <a:r>
              <a:rPr lang="en-US" dirty="0" err="1"/>
              <a:t>isodata</a:t>
            </a:r>
            <a:r>
              <a:rPr lang="en-US" dirty="0"/>
              <a:t> clustering algorithm</a:t>
            </a:r>
            <a:endParaRPr lang="en-ID" dirty="0"/>
          </a:p>
        </p:txBody>
      </p:sp>
      <p:pic>
        <p:nvPicPr>
          <p:cNvPr id="4" name="Content Placeholder 3">
            <a:extLst>
              <a:ext uri="{FF2B5EF4-FFF2-40B4-BE49-F238E27FC236}">
                <a16:creationId xmlns:a16="http://schemas.microsoft.com/office/drawing/2014/main" id="{FC489387-D610-46E0-BD63-92F2B0332C59}"/>
              </a:ext>
            </a:extLst>
          </p:cNvPr>
          <p:cNvPicPr>
            <a:picLocks noGrp="1" noChangeAspect="1"/>
          </p:cNvPicPr>
          <p:nvPr>
            <p:ph idx="1"/>
          </p:nvPr>
        </p:nvPicPr>
        <p:blipFill>
          <a:blip r:embed="rId2"/>
          <a:stretch>
            <a:fillRect/>
          </a:stretch>
        </p:blipFill>
        <p:spPr>
          <a:xfrm>
            <a:off x="1185985" y="2438400"/>
            <a:ext cx="7826811" cy="2884461"/>
          </a:xfrm>
          <a:prstGeom prst="rect">
            <a:avLst/>
          </a:prstGeom>
        </p:spPr>
      </p:pic>
    </p:spTree>
    <p:extLst>
      <p:ext uri="{BB962C8B-B14F-4D97-AF65-F5344CB8AC3E}">
        <p14:creationId xmlns:p14="http://schemas.microsoft.com/office/powerpoint/2010/main" val="188336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165A-7140-4286-82A2-A9B21B046A30}"/>
              </a:ext>
            </a:extLst>
          </p:cNvPr>
          <p:cNvSpPr>
            <a:spLocks noGrp="1"/>
          </p:cNvSpPr>
          <p:nvPr>
            <p:ph type="title"/>
          </p:nvPr>
        </p:nvSpPr>
        <p:spPr/>
        <p:txBody>
          <a:bodyPr/>
          <a:lstStyle/>
          <a:p>
            <a:r>
              <a:rPr lang="en-ID" dirty="0"/>
              <a:t>Learning Outcome</a:t>
            </a:r>
          </a:p>
        </p:txBody>
      </p:sp>
      <p:sp>
        <p:nvSpPr>
          <p:cNvPr id="3" name="Content Placeholder 2">
            <a:extLst>
              <a:ext uri="{FF2B5EF4-FFF2-40B4-BE49-F238E27FC236}">
                <a16:creationId xmlns:a16="http://schemas.microsoft.com/office/drawing/2014/main" id="{CB7F06CB-2645-43C7-A2F5-795EE955E999}"/>
              </a:ext>
            </a:extLst>
          </p:cNvPr>
          <p:cNvSpPr>
            <a:spLocks noGrp="1"/>
          </p:cNvSpPr>
          <p:nvPr>
            <p:ph idx="1"/>
          </p:nvPr>
        </p:nvSpPr>
        <p:spPr/>
        <p:txBody>
          <a:bodyPr/>
          <a:lstStyle/>
          <a:p>
            <a:r>
              <a:rPr lang="en-ID" dirty="0"/>
              <a:t>LO3: Student be able to </a:t>
            </a:r>
            <a:r>
              <a:rPr lang="en-US" dirty="0"/>
              <a:t>experiment classification and clustering algorithm from given dataset</a:t>
            </a:r>
            <a:endParaRPr lang="en-ID"/>
          </a:p>
          <a:p>
            <a:endParaRPr lang="en-ID"/>
          </a:p>
        </p:txBody>
      </p:sp>
    </p:spTree>
    <p:extLst>
      <p:ext uri="{BB962C8B-B14F-4D97-AF65-F5344CB8AC3E}">
        <p14:creationId xmlns:p14="http://schemas.microsoft.com/office/powerpoint/2010/main" val="69598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B6C55-E698-40BF-BEC3-61F30407F162}"/>
              </a:ext>
            </a:extLst>
          </p:cNvPr>
          <p:cNvSpPr>
            <a:spLocks noGrp="1"/>
          </p:cNvSpPr>
          <p:nvPr>
            <p:ph idx="1"/>
          </p:nvPr>
        </p:nvSpPr>
        <p:spPr>
          <a:xfrm>
            <a:off x="1219199" y="1524000"/>
            <a:ext cx="7529265" cy="4945423"/>
          </a:xfrm>
        </p:spPr>
        <p:txBody>
          <a:bodyPr>
            <a:normAutofit/>
          </a:bodyPr>
          <a:lstStyle/>
          <a:p>
            <a:r>
              <a:rPr lang="en-ID" sz="1800" dirty="0"/>
              <a:t>The following figure </a:t>
            </a:r>
            <a:r>
              <a:rPr lang="en-US" sz="1800" dirty="0"/>
              <a:t>shows the data points generated by two Gaussians; 200 points from each one. The points are shown by red and gray colors, depending on the Gaussian that generated them. For both, the EM and the k-means algorithms, the correct number of clusters (K = 2) was given. The k-means was initialized with zero mean values</a:t>
            </a:r>
            <a:endParaRPr lang="en-ID" sz="1800" dirty="0"/>
          </a:p>
        </p:txBody>
      </p:sp>
      <p:pic>
        <p:nvPicPr>
          <p:cNvPr id="4" name="Picture 3">
            <a:extLst>
              <a:ext uri="{FF2B5EF4-FFF2-40B4-BE49-F238E27FC236}">
                <a16:creationId xmlns:a16="http://schemas.microsoft.com/office/drawing/2014/main" id="{B4074938-A751-4229-BAF8-1B7064024B18}"/>
              </a:ext>
            </a:extLst>
          </p:cNvPr>
          <p:cNvPicPr>
            <a:picLocks noChangeAspect="1"/>
          </p:cNvPicPr>
          <p:nvPr/>
        </p:nvPicPr>
        <p:blipFill>
          <a:blip r:embed="rId2"/>
          <a:stretch>
            <a:fillRect/>
          </a:stretch>
        </p:blipFill>
        <p:spPr>
          <a:xfrm>
            <a:off x="3352800" y="3124200"/>
            <a:ext cx="3648075" cy="3196703"/>
          </a:xfrm>
          <a:prstGeom prst="rect">
            <a:avLst/>
          </a:prstGeom>
        </p:spPr>
      </p:pic>
    </p:spTree>
    <p:extLst>
      <p:ext uri="{BB962C8B-B14F-4D97-AF65-F5344CB8AC3E}">
        <p14:creationId xmlns:p14="http://schemas.microsoft.com/office/powerpoint/2010/main" val="1692380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2E97B-6791-451E-B538-FF29C9C4DE27}"/>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B1E5B89-B0EE-4762-9377-9D5A216CCE15}"/>
              </a:ext>
            </a:extLst>
          </p:cNvPr>
          <p:cNvSpPr>
            <a:spLocks noGrp="1"/>
          </p:cNvSpPr>
          <p:nvPr>
            <p:ph idx="1"/>
          </p:nvPr>
        </p:nvSpPr>
        <p:spPr/>
        <p:txBody>
          <a:bodyPr/>
          <a:lstStyle/>
          <a:p>
            <a:r>
              <a:rPr lang="en-ID" dirty="0"/>
              <a:t>Figure (b) </a:t>
            </a:r>
            <a:r>
              <a:rPr lang="en-US" dirty="0"/>
              <a:t>shows the clusters formed by the k-means and in figure (d) </a:t>
            </a:r>
            <a:r>
              <a:rPr lang="en-ID" dirty="0"/>
              <a:t>the clusters formed</a:t>
            </a:r>
            <a:r>
              <a:rPr lang="en-US" dirty="0"/>
              <a:t> </a:t>
            </a:r>
            <a:r>
              <a:rPr lang="en-ID" dirty="0"/>
              <a:t>by the EM algorithm. Figure (c) </a:t>
            </a:r>
            <a:r>
              <a:rPr lang="en-US" dirty="0"/>
              <a:t>shows the Gaussians that were used for the initialization of the EM.</a:t>
            </a:r>
            <a:endParaRPr lang="en-ID" dirty="0"/>
          </a:p>
        </p:txBody>
      </p:sp>
      <p:pic>
        <p:nvPicPr>
          <p:cNvPr id="4" name="Picture 3">
            <a:extLst>
              <a:ext uri="{FF2B5EF4-FFF2-40B4-BE49-F238E27FC236}">
                <a16:creationId xmlns:a16="http://schemas.microsoft.com/office/drawing/2014/main" id="{C3F96484-C4F8-4262-8F3D-BA908F2A9CEC}"/>
              </a:ext>
            </a:extLst>
          </p:cNvPr>
          <p:cNvPicPr>
            <a:picLocks noChangeAspect="1"/>
          </p:cNvPicPr>
          <p:nvPr/>
        </p:nvPicPr>
        <p:blipFill>
          <a:blip r:embed="rId2"/>
          <a:stretch>
            <a:fillRect/>
          </a:stretch>
        </p:blipFill>
        <p:spPr>
          <a:xfrm>
            <a:off x="695920" y="3470422"/>
            <a:ext cx="2809280" cy="2514600"/>
          </a:xfrm>
          <a:prstGeom prst="rect">
            <a:avLst/>
          </a:prstGeom>
        </p:spPr>
      </p:pic>
      <p:pic>
        <p:nvPicPr>
          <p:cNvPr id="5" name="Picture 4">
            <a:extLst>
              <a:ext uri="{FF2B5EF4-FFF2-40B4-BE49-F238E27FC236}">
                <a16:creationId xmlns:a16="http://schemas.microsoft.com/office/drawing/2014/main" id="{A41700F8-4537-40C8-81BE-035258522C89}"/>
              </a:ext>
            </a:extLst>
          </p:cNvPr>
          <p:cNvPicPr>
            <a:picLocks noChangeAspect="1"/>
          </p:cNvPicPr>
          <p:nvPr/>
        </p:nvPicPr>
        <p:blipFill>
          <a:blip r:embed="rId3"/>
          <a:stretch>
            <a:fillRect/>
          </a:stretch>
        </p:blipFill>
        <p:spPr>
          <a:xfrm>
            <a:off x="3505200" y="3419231"/>
            <a:ext cx="5638800" cy="2616982"/>
          </a:xfrm>
          <a:prstGeom prst="rect">
            <a:avLst/>
          </a:prstGeom>
        </p:spPr>
      </p:pic>
    </p:spTree>
    <p:extLst>
      <p:ext uri="{BB962C8B-B14F-4D97-AF65-F5344CB8AC3E}">
        <p14:creationId xmlns:p14="http://schemas.microsoft.com/office/powerpoint/2010/main" val="53293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A48D4-64B6-4275-AFE1-63179ACAB68F}"/>
              </a:ext>
            </a:extLst>
          </p:cNvPr>
          <p:cNvSpPr>
            <a:spLocks noGrp="1"/>
          </p:cNvSpPr>
          <p:nvPr>
            <p:ph idx="1"/>
          </p:nvPr>
        </p:nvSpPr>
        <p:spPr>
          <a:xfrm>
            <a:off x="1219199" y="1676400"/>
            <a:ext cx="2971801" cy="4793023"/>
          </a:xfrm>
        </p:spPr>
        <p:txBody>
          <a:bodyPr/>
          <a:lstStyle/>
          <a:p>
            <a:r>
              <a:rPr lang="en-ID" dirty="0"/>
              <a:t>The figure </a:t>
            </a:r>
            <a:r>
              <a:rPr lang="en-US" dirty="0"/>
              <a:t>shows the respective sequence of figures, which corresponds to points obtained by the same Gaussians; however, now, there is an imbalance to the number of the points, where only 20 points spring from the first one and 200 points from the second.</a:t>
            </a:r>
            <a:endParaRPr lang="en-ID" dirty="0"/>
          </a:p>
        </p:txBody>
      </p:sp>
      <p:pic>
        <p:nvPicPr>
          <p:cNvPr id="4" name="Picture 3">
            <a:extLst>
              <a:ext uri="{FF2B5EF4-FFF2-40B4-BE49-F238E27FC236}">
                <a16:creationId xmlns:a16="http://schemas.microsoft.com/office/drawing/2014/main" id="{1C39A16B-5D66-4801-A81B-7E24A315FBA1}"/>
              </a:ext>
            </a:extLst>
          </p:cNvPr>
          <p:cNvPicPr>
            <a:picLocks noChangeAspect="1"/>
          </p:cNvPicPr>
          <p:nvPr/>
        </p:nvPicPr>
        <p:blipFill>
          <a:blip r:embed="rId2"/>
          <a:stretch>
            <a:fillRect/>
          </a:stretch>
        </p:blipFill>
        <p:spPr>
          <a:xfrm>
            <a:off x="4191000" y="1664407"/>
            <a:ext cx="4876800" cy="4413733"/>
          </a:xfrm>
          <a:prstGeom prst="rect">
            <a:avLst/>
          </a:prstGeom>
        </p:spPr>
      </p:pic>
    </p:spTree>
    <p:extLst>
      <p:ext uri="{BB962C8B-B14F-4D97-AF65-F5344CB8AC3E}">
        <p14:creationId xmlns:p14="http://schemas.microsoft.com/office/powerpoint/2010/main" val="3381719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AAB2-E856-45A7-A402-94AB291E85EC}"/>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6BD24D4-178B-462B-9F73-B3654E4803E6}"/>
              </a:ext>
            </a:extLst>
          </p:cNvPr>
          <p:cNvSpPr>
            <a:spLocks noGrp="1"/>
          </p:cNvSpPr>
          <p:nvPr>
            <p:ph idx="1"/>
          </p:nvPr>
        </p:nvSpPr>
        <p:spPr/>
        <p:txBody>
          <a:bodyPr/>
          <a:lstStyle/>
          <a:p>
            <a:r>
              <a:rPr lang="en-US" dirty="0"/>
              <a:t>Observe that the k-means has a problem in recovering the true clustering structure; it attempts to make the two clusters more equally sized. A number of techniques and versions of the basic k-means scheme have been proposed to overcome its drawbacks.</a:t>
            </a:r>
          </a:p>
          <a:p>
            <a:r>
              <a:rPr lang="en-US" dirty="0"/>
              <a:t>Finally, it must be stressed that both, the EM and the k-means algorithms, will always recover as many clusters as the user-defined input variable, K, dictates.</a:t>
            </a:r>
          </a:p>
          <a:p>
            <a:r>
              <a:rPr lang="en-US" dirty="0"/>
              <a:t>In the case of the EM algorithm, this drawback is overcome when the variational EM algorithm is used.</a:t>
            </a:r>
            <a:endParaRPr lang="en-ID" dirty="0"/>
          </a:p>
        </p:txBody>
      </p:sp>
    </p:spTree>
    <p:extLst>
      <p:ext uri="{BB962C8B-B14F-4D97-AF65-F5344CB8AC3E}">
        <p14:creationId xmlns:p14="http://schemas.microsoft.com/office/powerpoint/2010/main" val="429153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060B-A502-4CC1-8ACE-BE32602654F5}"/>
              </a:ext>
            </a:extLst>
          </p:cNvPr>
          <p:cNvSpPr>
            <a:spLocks noGrp="1"/>
          </p:cNvSpPr>
          <p:nvPr>
            <p:ph type="title"/>
          </p:nvPr>
        </p:nvSpPr>
        <p:spPr/>
        <p:txBody>
          <a:bodyPr/>
          <a:lstStyle/>
          <a:p>
            <a:r>
              <a:rPr lang="en-ID" dirty="0"/>
              <a:t>Case Study</a:t>
            </a:r>
          </a:p>
        </p:txBody>
      </p:sp>
      <p:sp>
        <p:nvSpPr>
          <p:cNvPr id="3" name="Content Placeholder 2">
            <a:extLst>
              <a:ext uri="{FF2B5EF4-FFF2-40B4-BE49-F238E27FC236}">
                <a16:creationId xmlns:a16="http://schemas.microsoft.com/office/drawing/2014/main" id="{8DA2DAB1-92F2-4B93-92CD-EFB021A14D57}"/>
              </a:ext>
            </a:extLst>
          </p:cNvPr>
          <p:cNvSpPr>
            <a:spLocks noGrp="1"/>
          </p:cNvSpPr>
          <p:nvPr>
            <p:ph idx="1"/>
          </p:nvPr>
        </p:nvSpPr>
        <p:spPr/>
        <p:txBody>
          <a:bodyPr/>
          <a:lstStyle/>
          <a:p>
            <a:pPr marL="0" indent="0">
              <a:buNone/>
            </a:pPr>
            <a:r>
              <a:rPr lang="en-ID" dirty="0"/>
              <a:t>Given data of Singapore Airbnb which can be downloaded in this link</a:t>
            </a:r>
            <a:endParaRPr lang="en-ID" dirty="0">
              <a:hlinkClick r:id="" action="ppaction://noaction"/>
            </a:endParaRPr>
          </a:p>
          <a:p>
            <a:pPr marL="0" indent="0">
              <a:buNone/>
            </a:pPr>
            <a:r>
              <a:rPr lang="en-ID" dirty="0">
                <a:hlinkClick r:id="" action="ppaction://noaction"/>
              </a:rPr>
              <a:t>https://www.kaggle.com/jojoker/singapore-airbnb</a:t>
            </a:r>
            <a:endParaRPr lang="en-ID" dirty="0"/>
          </a:p>
          <a:p>
            <a:endParaRPr lang="en-ID" dirty="0"/>
          </a:p>
          <a:p>
            <a:r>
              <a:rPr lang="en-ID" dirty="0"/>
              <a:t>Do clustering for the Singapore Airbnb data above using the method that you have learnt.</a:t>
            </a:r>
          </a:p>
        </p:txBody>
      </p:sp>
    </p:spTree>
    <p:extLst>
      <p:ext uri="{BB962C8B-B14F-4D97-AF65-F5344CB8AC3E}">
        <p14:creationId xmlns:p14="http://schemas.microsoft.com/office/powerpoint/2010/main" val="2664130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93C8-3939-4B3B-9C1C-F5CC6BA8092C}"/>
              </a:ext>
            </a:extLst>
          </p:cNvPr>
          <p:cNvSpPr>
            <a:spLocks noGrp="1"/>
          </p:cNvSpPr>
          <p:nvPr>
            <p:ph type="title"/>
          </p:nvPr>
        </p:nvSpPr>
        <p:spPr/>
        <p:txBody>
          <a:bodyPr/>
          <a:lstStyle/>
          <a:p>
            <a:r>
              <a:rPr lang="en-ID" dirty="0"/>
              <a:t>End of Session </a:t>
            </a:r>
            <a:r>
              <a:rPr lang="en-US">
                <a:latin typeface="Tahoma" panose="020B0604030504040204" pitchFamily="34" charset="0"/>
                <a:ea typeface="Tahoma" panose="020B0604030504040204" pitchFamily="34" charset="0"/>
                <a:cs typeface="Tahoma" panose="020B0604030504040204" pitchFamily="34" charset="0"/>
              </a:rPr>
              <a:t>23 &amp; 24</a:t>
            </a:r>
            <a:endParaRPr lang="en-ID" dirty="0"/>
          </a:p>
        </p:txBody>
      </p:sp>
    </p:spTree>
    <p:extLst>
      <p:ext uri="{BB962C8B-B14F-4D97-AF65-F5344CB8AC3E}">
        <p14:creationId xmlns:p14="http://schemas.microsoft.com/office/powerpoint/2010/main" val="758115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07747-8F5F-4CBC-8AED-0772F51C41A9}"/>
              </a:ext>
            </a:extLst>
          </p:cNvPr>
          <p:cNvSpPr>
            <a:spLocks noGrp="1"/>
          </p:cNvSpPr>
          <p:nvPr>
            <p:ph type="title"/>
          </p:nvPr>
        </p:nvSpPr>
        <p:spPr/>
        <p:txBody>
          <a:bodyPr/>
          <a:lstStyle/>
          <a:p>
            <a:r>
              <a:rPr lang="en-ID" dirty="0"/>
              <a:t>References</a:t>
            </a:r>
          </a:p>
        </p:txBody>
      </p:sp>
      <p:sp>
        <p:nvSpPr>
          <p:cNvPr id="3" name="Content Placeholder 2">
            <a:extLst>
              <a:ext uri="{FF2B5EF4-FFF2-40B4-BE49-F238E27FC236}">
                <a16:creationId xmlns:a16="http://schemas.microsoft.com/office/drawing/2014/main" id="{007CFF57-B5EF-4A3B-B4C8-9562B2464FCE}"/>
              </a:ext>
            </a:extLst>
          </p:cNvPr>
          <p:cNvSpPr>
            <a:spLocks noGrp="1"/>
          </p:cNvSpPr>
          <p:nvPr>
            <p:ph idx="1"/>
          </p:nvPr>
        </p:nvSpPr>
        <p:spPr/>
        <p:txBody>
          <a:bodyPr/>
          <a:lstStyle/>
          <a:p>
            <a:pPr lvl="0"/>
            <a:r>
              <a:rPr lang="en-ID" dirty="0" err="1"/>
              <a:t>Sergios</a:t>
            </a:r>
            <a:r>
              <a:rPr lang="en-ID" dirty="0"/>
              <a:t> </a:t>
            </a:r>
            <a:r>
              <a:rPr lang="en-ID" dirty="0" err="1"/>
              <a:t>Theodoridis</a:t>
            </a:r>
            <a:r>
              <a:rPr lang="en-ID" dirty="0"/>
              <a:t>. (2015). </a:t>
            </a:r>
            <a:r>
              <a:rPr lang="en-ID" i="1" dirty="0"/>
              <a:t>Machine Learning: a Bayesian and Optimization Perspective</a:t>
            </a:r>
            <a:r>
              <a:rPr lang="en-ID" dirty="0"/>
              <a:t>. Jonathan Simpson. ISBN: 978-0-12-801522-3. Chapter 12. </a:t>
            </a:r>
          </a:p>
          <a:p>
            <a:r>
              <a:rPr lang="en-AU" dirty="0">
                <a:hlinkClick r:id="rId2"/>
              </a:rPr>
              <a:t>http://www.cs.csi.cuny.edu/~gu/teaching/courses/csc76010/slides/Clustering%20Algorithm%20by%20Vishal.pdf</a:t>
            </a:r>
            <a:endParaRPr lang="en-ID" dirty="0"/>
          </a:p>
          <a:p>
            <a:pPr lvl="0"/>
            <a:r>
              <a:rPr lang="en-ID" dirty="0">
                <a:hlinkClick r:id="rId3"/>
              </a:rPr>
              <a:t>https://www.aaai.org/Papers/KDD/1996/KDD96-037.pdf</a:t>
            </a:r>
            <a:endParaRPr lang="en-ID" dirty="0"/>
          </a:p>
          <a:p>
            <a:pPr lvl="0"/>
            <a:r>
              <a:rPr lang="en-ID" u="sng" dirty="0">
                <a:hlinkClick r:id="rId4"/>
              </a:rPr>
              <a:t>https://www.kaggle.com/jojoker/singapore-airbnb</a:t>
            </a:r>
            <a:endParaRPr lang="en-ID" dirty="0"/>
          </a:p>
          <a:p>
            <a:endParaRPr lang="en-ID" dirty="0"/>
          </a:p>
        </p:txBody>
      </p:sp>
    </p:spTree>
    <p:extLst>
      <p:ext uri="{BB962C8B-B14F-4D97-AF65-F5344CB8AC3E}">
        <p14:creationId xmlns:p14="http://schemas.microsoft.com/office/powerpoint/2010/main" val="400656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A1AC-B38C-4B57-8378-ECD0630F02C6}"/>
              </a:ext>
            </a:extLst>
          </p:cNvPr>
          <p:cNvSpPr>
            <a:spLocks noGrp="1"/>
          </p:cNvSpPr>
          <p:nvPr>
            <p:ph type="title"/>
          </p:nvPr>
        </p:nvSpPr>
        <p:spPr/>
        <p:txBody>
          <a:bodyPr/>
          <a:lstStyle/>
          <a:p>
            <a:r>
              <a:rPr lang="en-ID" dirty="0"/>
              <a:t>Outline</a:t>
            </a:r>
          </a:p>
        </p:txBody>
      </p:sp>
      <p:sp>
        <p:nvSpPr>
          <p:cNvPr id="3" name="Content Placeholder 2">
            <a:extLst>
              <a:ext uri="{FF2B5EF4-FFF2-40B4-BE49-F238E27FC236}">
                <a16:creationId xmlns:a16="http://schemas.microsoft.com/office/drawing/2014/main" id="{380E19D7-B913-46A8-AC98-364EB73534DA}"/>
              </a:ext>
            </a:extLst>
          </p:cNvPr>
          <p:cNvSpPr>
            <a:spLocks noGrp="1"/>
          </p:cNvSpPr>
          <p:nvPr>
            <p:ph idx="1"/>
          </p:nvPr>
        </p:nvSpPr>
        <p:spPr/>
        <p:txBody>
          <a:bodyPr/>
          <a:lstStyle/>
          <a:p>
            <a:r>
              <a:rPr lang="en-ID" dirty="0"/>
              <a:t>DBSCAN</a:t>
            </a:r>
          </a:p>
          <a:p>
            <a:r>
              <a:rPr lang="en-AU" dirty="0"/>
              <a:t>Gaussian Mixture Models</a:t>
            </a:r>
          </a:p>
          <a:p>
            <a:r>
              <a:rPr lang="en-AU" dirty="0"/>
              <a:t>Gaussian Mixture </a:t>
            </a:r>
            <a:r>
              <a:rPr lang="en-AU" dirty="0" err="1"/>
              <a:t>Modeling</a:t>
            </a:r>
            <a:r>
              <a:rPr lang="en-AU" dirty="0"/>
              <a:t> and Clustering</a:t>
            </a:r>
          </a:p>
          <a:p>
            <a:r>
              <a:rPr lang="en-ID" dirty="0"/>
              <a:t>Case study</a:t>
            </a:r>
          </a:p>
        </p:txBody>
      </p:sp>
    </p:spTree>
    <p:extLst>
      <p:ext uri="{BB962C8B-B14F-4D97-AF65-F5344CB8AC3E}">
        <p14:creationId xmlns:p14="http://schemas.microsoft.com/office/powerpoint/2010/main" val="58868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EA95A-E225-422B-9DB3-AABCC644F0F6}"/>
              </a:ext>
            </a:extLst>
          </p:cNvPr>
          <p:cNvSpPr>
            <a:spLocks noGrp="1"/>
          </p:cNvSpPr>
          <p:nvPr>
            <p:ph type="title"/>
          </p:nvPr>
        </p:nvSpPr>
        <p:spPr/>
        <p:txBody>
          <a:bodyPr/>
          <a:lstStyle/>
          <a:p>
            <a:r>
              <a:rPr lang="en-ID" dirty="0"/>
              <a:t>Background</a:t>
            </a:r>
          </a:p>
        </p:txBody>
      </p:sp>
      <p:sp>
        <p:nvSpPr>
          <p:cNvPr id="3" name="Content Placeholder 2">
            <a:extLst>
              <a:ext uri="{FF2B5EF4-FFF2-40B4-BE49-F238E27FC236}">
                <a16:creationId xmlns:a16="http://schemas.microsoft.com/office/drawing/2014/main" id="{28ACFA17-E3E0-417B-AEFB-C7D70D22CD71}"/>
              </a:ext>
            </a:extLst>
          </p:cNvPr>
          <p:cNvSpPr>
            <a:spLocks noGrp="1"/>
          </p:cNvSpPr>
          <p:nvPr>
            <p:ph idx="1"/>
          </p:nvPr>
        </p:nvSpPr>
        <p:spPr/>
        <p:txBody>
          <a:bodyPr>
            <a:normAutofit lnSpcReduction="10000"/>
          </a:bodyPr>
          <a:lstStyle/>
          <a:p>
            <a:r>
              <a:rPr lang="en-US" dirty="0"/>
              <a:t>Clustering algorithms are attractive for the task of class identification. However, the application to large spatial databases rises the following requirements for clustering algorithms:</a:t>
            </a:r>
          </a:p>
          <a:p>
            <a:pPr lvl="1"/>
            <a:r>
              <a:rPr lang="en-US" dirty="0"/>
              <a:t>Minimal requirements of domain knowledge to determine the input parameters, because appropriate values are often not known in advance when dealing with large databases</a:t>
            </a:r>
          </a:p>
          <a:p>
            <a:pPr lvl="1"/>
            <a:r>
              <a:rPr lang="en-US" dirty="0"/>
              <a:t>Discovery of clusters with arbitrary shape, because the shape of clusters in spatial databases may be spherical, drawn-out, linear, elongated etc.</a:t>
            </a:r>
          </a:p>
          <a:p>
            <a:pPr lvl="1"/>
            <a:r>
              <a:rPr lang="en-US" dirty="0"/>
              <a:t>Good efficiency on large databases, i.e. on databases of significantly more than just a few thousand objects.</a:t>
            </a:r>
          </a:p>
          <a:p>
            <a:r>
              <a:rPr lang="en-US" dirty="0"/>
              <a:t>The well-known clustering algorithms offer no solution to the combination of these requirements.</a:t>
            </a:r>
            <a:endParaRPr lang="en-ID" dirty="0"/>
          </a:p>
        </p:txBody>
      </p:sp>
    </p:spTree>
    <p:extLst>
      <p:ext uri="{BB962C8B-B14F-4D97-AF65-F5344CB8AC3E}">
        <p14:creationId xmlns:p14="http://schemas.microsoft.com/office/powerpoint/2010/main" val="187213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3AF16-0B35-4464-9B42-3F2F7D2B8413}"/>
              </a:ext>
            </a:extLst>
          </p:cNvPr>
          <p:cNvSpPr>
            <a:spLocks noGrp="1"/>
          </p:cNvSpPr>
          <p:nvPr>
            <p:ph type="title"/>
          </p:nvPr>
        </p:nvSpPr>
        <p:spPr/>
        <p:txBody>
          <a:bodyPr/>
          <a:lstStyle/>
          <a:p>
            <a:r>
              <a:rPr lang="en-ID" dirty="0"/>
              <a:t>DBSCAN</a:t>
            </a:r>
          </a:p>
        </p:txBody>
      </p:sp>
      <p:sp>
        <p:nvSpPr>
          <p:cNvPr id="3" name="Content Placeholder 2">
            <a:extLst>
              <a:ext uri="{FF2B5EF4-FFF2-40B4-BE49-F238E27FC236}">
                <a16:creationId xmlns:a16="http://schemas.microsoft.com/office/drawing/2014/main" id="{893ACC00-658B-470B-936C-1C25DD9AF889}"/>
              </a:ext>
            </a:extLst>
          </p:cNvPr>
          <p:cNvSpPr>
            <a:spLocks noGrp="1"/>
          </p:cNvSpPr>
          <p:nvPr>
            <p:ph idx="1"/>
          </p:nvPr>
        </p:nvSpPr>
        <p:spPr/>
        <p:txBody>
          <a:bodyPr>
            <a:normAutofit lnSpcReduction="10000"/>
          </a:bodyPr>
          <a:lstStyle/>
          <a:p>
            <a:r>
              <a:rPr lang="en-US" dirty="0"/>
              <a:t>One of clustering algorithm DBSCAN requires only one input parameter and supports the user in determining an appropriate value for it. It discovers clusters of arbitrary shape.</a:t>
            </a:r>
          </a:p>
          <a:p>
            <a:r>
              <a:rPr lang="en-US" dirty="0"/>
              <a:t>DBSCAN is efficient even for large spatial databases.</a:t>
            </a:r>
          </a:p>
          <a:p>
            <a:r>
              <a:rPr lang="en-US" dirty="0"/>
              <a:t>DBSCAN (Density Based Spatial Clustering of Applications with Noise) is designed to discover the clusters and the noise in a spatial database according to definition:</a:t>
            </a:r>
          </a:p>
          <a:p>
            <a:pPr lvl="1"/>
            <a:r>
              <a:rPr lang="en-US" dirty="0"/>
              <a:t>(cluster) Let </a:t>
            </a:r>
            <a:r>
              <a:rPr lang="en-US" i="1" dirty="0"/>
              <a:t>D</a:t>
            </a:r>
            <a:r>
              <a:rPr lang="en-US" dirty="0"/>
              <a:t> be a database of points. cluster </a:t>
            </a:r>
            <a:r>
              <a:rPr lang="en-US" i="1" dirty="0"/>
              <a:t>C</a:t>
            </a:r>
            <a:r>
              <a:rPr lang="en-US" dirty="0"/>
              <a:t> </a:t>
            </a:r>
            <a:r>
              <a:rPr lang="en-US" dirty="0" err="1"/>
              <a:t>wrt</a:t>
            </a:r>
            <a:r>
              <a:rPr lang="en-US" dirty="0"/>
              <a:t>. Eps and </a:t>
            </a:r>
            <a:r>
              <a:rPr lang="en-US" dirty="0" err="1"/>
              <a:t>MinPts</a:t>
            </a:r>
            <a:r>
              <a:rPr lang="en-US" dirty="0"/>
              <a:t> is a non-empty subset of D satisfying the following conditions: </a:t>
            </a:r>
          </a:p>
          <a:p>
            <a:pPr marL="1371600" lvl="2" indent="-457200">
              <a:buFont typeface="+mj-lt"/>
              <a:buAutoNum type="arabicParenR"/>
            </a:pPr>
            <a:r>
              <a:rPr lang="en-ID" dirty="0"/>
              <a:t>∀</a:t>
            </a:r>
            <a:r>
              <a:rPr lang="en-US" dirty="0"/>
              <a:t> p, q: if p </a:t>
            </a:r>
            <a:r>
              <a:rPr lang="en-ID" dirty="0"/>
              <a:t>∈</a:t>
            </a:r>
            <a:r>
              <a:rPr lang="en-US" dirty="0"/>
              <a:t> C and q is density-reachable from p </a:t>
            </a:r>
            <a:r>
              <a:rPr lang="en-US" dirty="0" err="1"/>
              <a:t>wrt</a:t>
            </a:r>
            <a:r>
              <a:rPr lang="en-US" dirty="0"/>
              <a:t>. Eps and </a:t>
            </a:r>
            <a:r>
              <a:rPr lang="en-US" dirty="0" err="1"/>
              <a:t>MinPts</a:t>
            </a:r>
            <a:r>
              <a:rPr lang="en-US" dirty="0"/>
              <a:t>, then q </a:t>
            </a:r>
            <a:r>
              <a:rPr lang="en-ID" dirty="0"/>
              <a:t>∈ </a:t>
            </a:r>
            <a:r>
              <a:rPr lang="en-US" dirty="0"/>
              <a:t>C. (Maximality) </a:t>
            </a:r>
          </a:p>
          <a:p>
            <a:pPr marL="1371600" lvl="2" indent="-457200">
              <a:buFont typeface="+mj-lt"/>
              <a:buAutoNum type="arabicParenR"/>
            </a:pPr>
            <a:r>
              <a:rPr lang="en-US" dirty="0"/>
              <a:t>V p, q </a:t>
            </a:r>
            <a:r>
              <a:rPr lang="en-ID" dirty="0"/>
              <a:t>∈</a:t>
            </a:r>
            <a:r>
              <a:rPr lang="en-US" dirty="0"/>
              <a:t> C: p is density-connected to q </a:t>
            </a:r>
            <a:r>
              <a:rPr lang="en-US" dirty="0" err="1"/>
              <a:t>wrt</a:t>
            </a:r>
            <a:r>
              <a:rPr lang="en-US" dirty="0"/>
              <a:t>. EPS and </a:t>
            </a:r>
            <a:r>
              <a:rPr lang="en-US" dirty="0" err="1"/>
              <a:t>MinPts</a:t>
            </a:r>
            <a:r>
              <a:rPr lang="en-US" dirty="0"/>
              <a:t>. (Connectivity) </a:t>
            </a:r>
            <a:endParaRPr lang="en-ID" dirty="0"/>
          </a:p>
        </p:txBody>
      </p:sp>
    </p:spTree>
    <p:extLst>
      <p:ext uri="{BB962C8B-B14F-4D97-AF65-F5344CB8AC3E}">
        <p14:creationId xmlns:p14="http://schemas.microsoft.com/office/powerpoint/2010/main" val="251547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EC67D-414B-4AAE-BB45-104F4C05FE61}"/>
              </a:ext>
            </a:extLst>
          </p:cNvPr>
          <p:cNvSpPr>
            <a:spLocks noGrp="1"/>
          </p:cNvSpPr>
          <p:nvPr>
            <p:ph type="title"/>
          </p:nvPr>
        </p:nvSpPr>
        <p:spPr/>
        <p:txBody>
          <a:bodyPr/>
          <a:lstStyle/>
          <a:p>
            <a:r>
              <a:rPr lang="en-ID" dirty="0"/>
              <a:t>DBSCAN</a:t>
            </a:r>
          </a:p>
        </p:txBody>
      </p:sp>
      <p:sp>
        <p:nvSpPr>
          <p:cNvPr id="3" name="Content Placeholder 2">
            <a:extLst>
              <a:ext uri="{FF2B5EF4-FFF2-40B4-BE49-F238E27FC236}">
                <a16:creationId xmlns:a16="http://schemas.microsoft.com/office/drawing/2014/main" id="{01CAEAC1-DBED-4355-9D27-64B2BB553278}"/>
              </a:ext>
            </a:extLst>
          </p:cNvPr>
          <p:cNvSpPr>
            <a:spLocks noGrp="1"/>
          </p:cNvSpPr>
          <p:nvPr>
            <p:ph idx="1"/>
          </p:nvPr>
        </p:nvSpPr>
        <p:spPr/>
        <p:txBody>
          <a:bodyPr/>
          <a:lstStyle/>
          <a:p>
            <a:pPr lvl="1"/>
            <a:r>
              <a:rPr lang="en-US" dirty="0"/>
              <a:t>(noise) Let C</a:t>
            </a:r>
            <a:r>
              <a:rPr lang="en-US" baseline="-25000" dirty="0"/>
              <a:t>t</a:t>
            </a:r>
            <a:r>
              <a:rPr lang="en-US" dirty="0"/>
              <a:t> ..... C</a:t>
            </a:r>
            <a:r>
              <a:rPr lang="en-US" baseline="-25000" dirty="0"/>
              <a:t>k</a:t>
            </a:r>
            <a:r>
              <a:rPr lang="en-US" dirty="0"/>
              <a:t> be the clusters of the database D </a:t>
            </a:r>
            <a:r>
              <a:rPr lang="en-US" dirty="0" err="1"/>
              <a:t>wrt</a:t>
            </a:r>
            <a:r>
              <a:rPr lang="en-US" dirty="0"/>
              <a:t>. parameters </a:t>
            </a:r>
            <a:r>
              <a:rPr lang="en-US" dirty="0" err="1"/>
              <a:t>Eps</a:t>
            </a:r>
            <a:r>
              <a:rPr lang="en-US" baseline="-25000" dirty="0" err="1"/>
              <a:t>i</a:t>
            </a:r>
            <a:r>
              <a:rPr lang="en-US" dirty="0"/>
              <a:t> and </a:t>
            </a:r>
            <a:r>
              <a:rPr lang="en-US" dirty="0" err="1"/>
              <a:t>MinPts</a:t>
            </a:r>
            <a:r>
              <a:rPr lang="en-US" baseline="-25000" dirty="0" err="1"/>
              <a:t>i</a:t>
            </a:r>
            <a:r>
              <a:rPr lang="en-US" dirty="0"/>
              <a:t>, </a:t>
            </a:r>
            <a:r>
              <a:rPr lang="en-US" dirty="0" err="1"/>
              <a:t>i</a:t>
            </a:r>
            <a:r>
              <a:rPr lang="en-US" dirty="0"/>
              <a:t> = 1 ..... k. Then we define the noise as the set of points in the database D not belonging to any cluster Ci , i.e. noise = {p </a:t>
            </a:r>
            <a:r>
              <a:rPr lang="en-ID" dirty="0"/>
              <a:t>∈</a:t>
            </a:r>
            <a:r>
              <a:rPr lang="en-US" dirty="0"/>
              <a:t> D I </a:t>
            </a:r>
            <a:r>
              <a:rPr lang="en-ID" dirty="0"/>
              <a:t>∀ </a:t>
            </a:r>
            <a:r>
              <a:rPr lang="en-US" dirty="0"/>
              <a:t>i: p</a:t>
            </a:r>
            <a:r>
              <a:rPr lang="en-ID" dirty="0"/>
              <a:t> ∉</a:t>
            </a:r>
            <a:r>
              <a:rPr lang="en-US" dirty="0"/>
              <a:t> C</a:t>
            </a:r>
            <a:r>
              <a:rPr lang="en-US" baseline="-25000" dirty="0"/>
              <a:t>i</a:t>
            </a:r>
            <a:r>
              <a:rPr lang="en-US" dirty="0"/>
              <a:t>).</a:t>
            </a:r>
          </a:p>
          <a:p>
            <a:r>
              <a:rPr lang="en-US" dirty="0"/>
              <a:t>DBSCAN uses global values for Eps and </a:t>
            </a:r>
            <a:r>
              <a:rPr lang="en-US" dirty="0" err="1"/>
              <a:t>MinPts</a:t>
            </a:r>
            <a:r>
              <a:rPr lang="en-US" dirty="0"/>
              <a:t>, i.e. the same values for all clusters. The density parameters of the "thinnest" cluster are good candidates for these global parameter values specifying the lowest density which is not considered to be noise.</a:t>
            </a:r>
            <a:endParaRPr lang="en-ID" dirty="0"/>
          </a:p>
        </p:txBody>
      </p:sp>
    </p:spTree>
    <p:extLst>
      <p:ext uri="{BB962C8B-B14F-4D97-AF65-F5344CB8AC3E}">
        <p14:creationId xmlns:p14="http://schemas.microsoft.com/office/powerpoint/2010/main" val="2321989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D25C-0157-4AD0-BD2A-A5D80C716041}"/>
              </a:ext>
            </a:extLst>
          </p:cNvPr>
          <p:cNvSpPr>
            <a:spLocks noGrp="1"/>
          </p:cNvSpPr>
          <p:nvPr>
            <p:ph type="title"/>
          </p:nvPr>
        </p:nvSpPr>
        <p:spPr/>
        <p:txBody>
          <a:bodyPr/>
          <a:lstStyle/>
          <a:p>
            <a:r>
              <a:rPr lang="en-ID" dirty="0"/>
              <a:t>Parameters</a:t>
            </a:r>
          </a:p>
        </p:txBody>
      </p:sp>
      <p:sp>
        <p:nvSpPr>
          <p:cNvPr id="3" name="Content Placeholder 2">
            <a:extLst>
              <a:ext uri="{FF2B5EF4-FFF2-40B4-BE49-F238E27FC236}">
                <a16:creationId xmlns:a16="http://schemas.microsoft.com/office/drawing/2014/main" id="{461000FB-C0EE-46E0-90DE-7984B7FD037B}"/>
              </a:ext>
            </a:extLst>
          </p:cNvPr>
          <p:cNvSpPr>
            <a:spLocks noGrp="1"/>
          </p:cNvSpPr>
          <p:nvPr>
            <p:ph idx="1"/>
          </p:nvPr>
        </p:nvSpPr>
        <p:spPr/>
        <p:txBody>
          <a:bodyPr/>
          <a:lstStyle/>
          <a:p>
            <a:r>
              <a:rPr lang="en-US" b="1" i="1" dirty="0"/>
              <a:t>eps</a:t>
            </a:r>
            <a:r>
              <a:rPr lang="en-US" i="1" dirty="0"/>
              <a:t>: specifies how close points should be to each other to be considered a part of a cluster. It means that if the distance between two points is lower or equal to this value (eps), these points are considered neighbors.</a:t>
            </a:r>
          </a:p>
          <a:p>
            <a:endParaRPr lang="en-US" i="1" dirty="0"/>
          </a:p>
          <a:p>
            <a:r>
              <a:rPr lang="en-US" b="1" i="1" dirty="0" err="1"/>
              <a:t>minPoints</a:t>
            </a:r>
            <a:r>
              <a:rPr lang="en-US" i="1" dirty="0"/>
              <a:t>: the minimum number of points to form a dense region. For example, if we set the </a:t>
            </a:r>
            <a:r>
              <a:rPr lang="en-US" i="1" dirty="0" err="1"/>
              <a:t>minPoints</a:t>
            </a:r>
            <a:r>
              <a:rPr lang="en-US" i="1" dirty="0"/>
              <a:t> parameter as 5, then we need at least 5 points to form a dense region.</a:t>
            </a:r>
            <a:endParaRPr lang="en-ID" dirty="0"/>
          </a:p>
        </p:txBody>
      </p:sp>
    </p:spTree>
    <p:extLst>
      <p:ext uri="{BB962C8B-B14F-4D97-AF65-F5344CB8AC3E}">
        <p14:creationId xmlns:p14="http://schemas.microsoft.com/office/powerpoint/2010/main" val="134343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024A-6DA9-4D13-9E81-70A31101B684}"/>
              </a:ext>
            </a:extLst>
          </p:cNvPr>
          <p:cNvSpPr>
            <a:spLocks noGrp="1"/>
          </p:cNvSpPr>
          <p:nvPr>
            <p:ph type="title"/>
          </p:nvPr>
        </p:nvSpPr>
        <p:spPr/>
        <p:txBody>
          <a:bodyPr/>
          <a:lstStyle/>
          <a:p>
            <a:r>
              <a:rPr lang="en-ID" dirty="0"/>
              <a:t>DBSCAN Algorithm</a:t>
            </a:r>
          </a:p>
        </p:txBody>
      </p:sp>
      <p:pic>
        <p:nvPicPr>
          <p:cNvPr id="4" name="Content Placeholder 3">
            <a:extLst>
              <a:ext uri="{FF2B5EF4-FFF2-40B4-BE49-F238E27FC236}">
                <a16:creationId xmlns:a16="http://schemas.microsoft.com/office/drawing/2014/main" id="{4DE72DB9-1DF7-476F-B802-BB372B2F9A84}"/>
              </a:ext>
            </a:extLst>
          </p:cNvPr>
          <p:cNvPicPr>
            <a:picLocks noGrp="1" noChangeAspect="1"/>
          </p:cNvPicPr>
          <p:nvPr>
            <p:ph idx="1"/>
          </p:nvPr>
        </p:nvPicPr>
        <p:blipFill>
          <a:blip r:embed="rId2"/>
          <a:stretch>
            <a:fillRect/>
          </a:stretch>
        </p:blipFill>
        <p:spPr>
          <a:xfrm>
            <a:off x="1958467" y="2011363"/>
            <a:ext cx="6050979" cy="4457700"/>
          </a:xfrm>
          <a:prstGeom prst="rect">
            <a:avLst/>
          </a:prstGeom>
        </p:spPr>
      </p:pic>
    </p:spTree>
    <p:extLst>
      <p:ext uri="{BB962C8B-B14F-4D97-AF65-F5344CB8AC3E}">
        <p14:creationId xmlns:p14="http://schemas.microsoft.com/office/powerpoint/2010/main" val="372684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867A-8523-4D09-8176-8422FC511AF6}"/>
              </a:ext>
            </a:extLst>
          </p:cNvPr>
          <p:cNvSpPr>
            <a:spLocks noGrp="1"/>
          </p:cNvSpPr>
          <p:nvPr>
            <p:ph type="title"/>
          </p:nvPr>
        </p:nvSpPr>
        <p:spPr>
          <a:xfrm>
            <a:off x="899605" y="2438400"/>
            <a:ext cx="2438400" cy="792088"/>
          </a:xfrm>
        </p:spPr>
        <p:txBody>
          <a:bodyPr>
            <a:normAutofit fontScale="90000"/>
          </a:bodyPr>
          <a:lstStyle/>
          <a:p>
            <a:r>
              <a:rPr lang="en-ID" dirty="0"/>
              <a:t>DBSCAN Algorithm</a:t>
            </a:r>
          </a:p>
        </p:txBody>
      </p:sp>
      <p:pic>
        <p:nvPicPr>
          <p:cNvPr id="4" name="Content Placeholder 3">
            <a:extLst>
              <a:ext uri="{FF2B5EF4-FFF2-40B4-BE49-F238E27FC236}">
                <a16:creationId xmlns:a16="http://schemas.microsoft.com/office/drawing/2014/main" id="{43C756FD-1133-412C-B18A-68F4A5C70274}"/>
              </a:ext>
            </a:extLst>
          </p:cNvPr>
          <p:cNvPicPr>
            <a:picLocks noGrp="1" noChangeAspect="1"/>
          </p:cNvPicPr>
          <p:nvPr>
            <p:ph idx="1"/>
          </p:nvPr>
        </p:nvPicPr>
        <p:blipFill>
          <a:blip r:embed="rId2"/>
          <a:stretch>
            <a:fillRect/>
          </a:stretch>
        </p:blipFill>
        <p:spPr>
          <a:xfrm>
            <a:off x="3338005" y="74757"/>
            <a:ext cx="5406813" cy="6769566"/>
          </a:xfrm>
          <a:prstGeom prst="rect">
            <a:avLst/>
          </a:prstGeom>
        </p:spPr>
      </p:pic>
    </p:spTree>
    <p:extLst>
      <p:ext uri="{BB962C8B-B14F-4D97-AF65-F5344CB8AC3E}">
        <p14:creationId xmlns:p14="http://schemas.microsoft.com/office/powerpoint/2010/main" val="2708743512"/>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149</TotalTime>
  <Words>1695</Words>
  <Application>Microsoft Office PowerPoint</Application>
  <PresentationFormat>On-screen Show (4:3)</PresentationFormat>
  <Paragraphs>108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Open Sans</vt:lpstr>
      <vt:lpstr>Tahoma</vt:lpstr>
      <vt:lpstr>Wingdings</vt:lpstr>
      <vt:lpstr>Template PPT 2015</vt:lpstr>
      <vt:lpstr>Clustering: DBSCAN &amp; Gaussian Mixture Model  Session  23 &amp; 24</vt:lpstr>
      <vt:lpstr>Learning Outcome</vt:lpstr>
      <vt:lpstr>Outline</vt:lpstr>
      <vt:lpstr>Background</vt:lpstr>
      <vt:lpstr>DBSCAN</vt:lpstr>
      <vt:lpstr>DBSCAN</vt:lpstr>
      <vt:lpstr>Parameters</vt:lpstr>
      <vt:lpstr>DBSCAN Algorithm</vt:lpstr>
      <vt:lpstr>DBSCAN Algorithm</vt:lpstr>
      <vt:lpstr>Gaussian Mixture Models</vt:lpstr>
      <vt:lpstr>PowerPoint Presentation</vt:lpstr>
      <vt:lpstr>Gaussian mixtures</vt:lpstr>
      <vt:lpstr>PowerPoint Presentation</vt:lpstr>
      <vt:lpstr>PowerPoint Presentation</vt:lpstr>
      <vt:lpstr>PowerPoint Presentation</vt:lpstr>
      <vt:lpstr>Gaussian Mixture Modeling and Clustering</vt:lpstr>
      <vt:lpstr>Gaussian Mixture Modeling and Clustering</vt:lpstr>
      <vt:lpstr>Gaussian Mixture Modeling and Clustering</vt:lpstr>
      <vt:lpstr>The k-means or isodata clustering algorithm</vt:lpstr>
      <vt:lpstr>PowerPoint Presentation</vt:lpstr>
      <vt:lpstr>PowerPoint Presentation</vt:lpstr>
      <vt:lpstr>PowerPoint Presentation</vt:lpstr>
      <vt:lpstr>PowerPoint Presentation</vt:lpstr>
      <vt:lpstr>Case Study</vt:lpstr>
      <vt:lpstr>End of Session 23 &amp; 24</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Novita Hanafiah</cp:lastModifiedBy>
  <cp:revision>34</cp:revision>
  <dcterms:created xsi:type="dcterms:W3CDTF">2015-05-04T03:33:03Z</dcterms:created>
  <dcterms:modified xsi:type="dcterms:W3CDTF">2019-12-19T03:20:57Z</dcterms:modified>
</cp:coreProperties>
</file>