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9" r:id="rId3"/>
    <p:sldId id="298" r:id="rId4"/>
    <p:sldId id="281" r:id="rId5"/>
    <p:sldId id="293" r:id="rId6"/>
    <p:sldId id="294" r:id="rId7"/>
    <p:sldId id="295" r:id="rId8"/>
    <p:sldId id="296" r:id="rId9"/>
    <p:sldId id="297" r:id="rId10"/>
    <p:sldId id="314" r:id="rId11"/>
    <p:sldId id="280" r:id="rId12"/>
    <p:sldId id="315" r:id="rId13"/>
    <p:sldId id="317" r:id="rId14"/>
    <p:sldId id="318" r:id="rId15"/>
    <p:sldId id="319" r:id="rId16"/>
    <p:sldId id="320" r:id="rId17"/>
    <p:sldId id="321" r:id="rId18"/>
    <p:sldId id="322" r:id="rId19"/>
    <p:sldId id="323" r:id="rId20"/>
    <p:sldId id="324" r:id="rId21"/>
    <p:sldId id="316" r:id="rId22"/>
    <p:sldId id="261" r:id="rId23"/>
    <p:sldId id="325" r:id="rId24"/>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79"/>
            <p14:sldId id="298"/>
            <p14:sldId id="281"/>
            <p14:sldId id="293"/>
            <p14:sldId id="294"/>
            <p14:sldId id="295"/>
            <p14:sldId id="296"/>
            <p14:sldId id="297"/>
            <p14:sldId id="314"/>
            <p14:sldId id="280"/>
            <p14:sldId id="315"/>
            <p14:sldId id="317"/>
            <p14:sldId id="318"/>
            <p14:sldId id="319"/>
            <p14:sldId id="320"/>
            <p14:sldId id="321"/>
            <p14:sldId id="322"/>
            <p14:sldId id="323"/>
            <p14:sldId id="324"/>
            <p14:sldId id="316"/>
            <p14:sldId id="261"/>
            <p14:sldId id="32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B8"/>
    <a:srgbClr val="558FD5"/>
    <a:srgbClr val="F7F7F7"/>
    <a:srgbClr val="008FD5"/>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97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812477-13A1-4FF8-A322-40C7C55E5960}" type="datetimeFigureOut">
              <a:rPr lang="en-ID" smtClean="0"/>
              <a:t>19/12/2019</a:t>
            </a:fld>
            <a:endParaRPr lang="en-I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375089-F7FB-4E5B-B136-1B8255307739}" type="slidenum">
              <a:rPr lang="en-ID" smtClean="0"/>
              <a:t>‹#›</a:t>
            </a:fld>
            <a:endParaRPr lang="en-ID"/>
          </a:p>
        </p:txBody>
      </p:sp>
    </p:spTree>
    <p:extLst>
      <p:ext uri="{BB962C8B-B14F-4D97-AF65-F5344CB8AC3E}">
        <p14:creationId xmlns:p14="http://schemas.microsoft.com/office/powerpoint/2010/main" val="3495317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a:t>Two problems at the heart of machine learning: classification and regression tasks.</a:t>
            </a:r>
          </a:p>
        </p:txBody>
      </p:sp>
      <p:sp>
        <p:nvSpPr>
          <p:cNvPr id="4" name="Slide Number Placeholder 3"/>
          <p:cNvSpPr>
            <a:spLocks noGrp="1"/>
          </p:cNvSpPr>
          <p:nvPr>
            <p:ph type="sldNum" sz="quarter" idx="5"/>
          </p:nvPr>
        </p:nvSpPr>
        <p:spPr/>
        <p:txBody>
          <a:bodyPr/>
          <a:lstStyle/>
          <a:p>
            <a:fld id="{EBC197E5-C1F5-418B-9155-27C09279AF63}" type="slidenum">
              <a:rPr lang="en-ID" smtClean="0"/>
              <a:t>4</a:t>
            </a:fld>
            <a:endParaRPr lang="en-ID"/>
          </a:p>
        </p:txBody>
      </p:sp>
    </p:spTree>
    <p:extLst>
      <p:ext uri="{BB962C8B-B14F-4D97-AF65-F5344CB8AC3E}">
        <p14:creationId xmlns:p14="http://schemas.microsoft.com/office/powerpoint/2010/main" val="4521071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19/12/2019</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219200" y="1219200"/>
            <a:ext cx="7525618" cy="792088"/>
          </a:xfrm>
        </p:spPr>
        <p:txBody>
          <a:bodyPr>
            <a:normAutofit/>
          </a:bodyPr>
          <a:lstStyle>
            <a:lvl1pPr algn="ctr">
              <a:defRPr sz="3000" b="1">
                <a:solidFill>
                  <a:srgbClr val="0079B8"/>
                </a:solidFill>
                <a:latin typeface="Open Sans"/>
              </a:defRPr>
            </a:lvl1pPr>
          </a:lstStyle>
          <a:p>
            <a:r>
              <a:rPr lang="en-US" dirty="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19/12/2019</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219199" y="2011288"/>
            <a:ext cx="7529265" cy="4458135"/>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19/12/2019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19/12/2019</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kaggle.com/jojoker/singapore-airbnb"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www.kaggle.com/jojoker/singapore-airbn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377113" cy="935038"/>
          </a:xfrm>
          <a:prstGeom prst="rect">
            <a:avLst/>
          </a:prstGeom>
          <a:noFill/>
          <a:ln w="9525">
            <a:noFill/>
            <a:miter lim="800000"/>
            <a:headEnd/>
            <a:tailEnd/>
          </a:ln>
        </p:spPr>
        <p:txBody>
          <a:bodyPr/>
          <a:lstStyle/>
          <a:p>
            <a:pPr>
              <a:spcBef>
                <a:spcPct val="20000"/>
              </a:spcBef>
              <a:tabLst>
                <a:tab pos="1320800" algn="l"/>
                <a:tab pos="2054225" algn="l"/>
              </a:tabLst>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Course		: COMP6577 – Machine Learning</a:t>
            </a:r>
          </a:p>
          <a:p>
            <a:pPr>
              <a:spcBef>
                <a:spcPct val="20000"/>
              </a:spcBef>
              <a:tabLst>
                <a:tab pos="1320800" algn="l"/>
                <a:tab pos="2054225" algn="l"/>
              </a:tabLst>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Effective Period	: February 2020</a:t>
            </a:r>
          </a:p>
        </p:txBody>
      </p:sp>
      <p:sp>
        <p:nvSpPr>
          <p:cNvPr id="8" name="Rectangle 6"/>
          <p:cNvSpPr>
            <a:spLocks noGrp="1" noChangeArrowheads="1"/>
          </p:cNvSpPr>
          <p:nvPr>
            <p:ph type="ctrTitle"/>
          </p:nvPr>
        </p:nvSpPr>
        <p:spPr>
          <a:xfrm>
            <a:off x="1676400" y="3352800"/>
            <a:ext cx="7467600" cy="2384425"/>
          </a:xfrm>
          <a:noFill/>
        </p:spPr>
        <p:txBody>
          <a:bodyPr>
            <a:normAutofit/>
          </a:bodyPr>
          <a:lstStyle/>
          <a:p>
            <a:r>
              <a:rPr lang="en-AU" sz="4000" dirty="0">
                <a:latin typeface="Tahoma" panose="020B0604030504040204" pitchFamily="34" charset="0"/>
                <a:ea typeface="Tahoma" panose="020B0604030504040204" pitchFamily="34" charset="0"/>
                <a:cs typeface="Tahoma" panose="020B0604030504040204" pitchFamily="34" charset="0"/>
              </a:rPr>
              <a:t>Introduction to Machine Learning 2</a:t>
            </a:r>
            <a:br>
              <a:rPr lang="en-AU" sz="4000" dirty="0">
                <a:latin typeface="Tahoma" panose="020B0604030504040204" pitchFamily="34" charset="0"/>
                <a:ea typeface="Tahoma" panose="020B0604030504040204" pitchFamily="34" charset="0"/>
                <a:cs typeface="Tahoma" panose="020B0604030504040204" pitchFamily="34" charset="0"/>
              </a:rPr>
            </a:br>
            <a:br>
              <a:rPr lang="en-AU" sz="4000" dirty="0">
                <a:latin typeface="Tahoma" panose="020B0604030504040204" pitchFamily="34" charset="0"/>
                <a:ea typeface="Tahoma" panose="020B0604030504040204" pitchFamily="34" charset="0"/>
                <a:cs typeface="Tahoma" panose="020B0604030504040204" pitchFamily="34" charset="0"/>
              </a:rPr>
            </a:br>
            <a:r>
              <a:rPr lang="en-US" sz="2800" dirty="0">
                <a:solidFill>
                  <a:schemeClr val="bg1"/>
                </a:solidFill>
                <a:latin typeface="Tahoma" panose="020B0604030504040204" pitchFamily="34" charset="0"/>
                <a:ea typeface="Tahoma" panose="020B0604030504040204" pitchFamily="34" charset="0"/>
                <a:cs typeface="Tahoma" panose="020B0604030504040204" pitchFamily="34" charset="0"/>
              </a:rPr>
              <a:t>Session  03 &amp; 04</a:t>
            </a: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C4828-83AD-4ED1-88FF-F073E05A9C7C}"/>
              </a:ext>
            </a:extLst>
          </p:cNvPr>
          <p:cNvSpPr>
            <a:spLocks noGrp="1"/>
          </p:cNvSpPr>
          <p:nvPr>
            <p:ph type="title"/>
          </p:nvPr>
        </p:nvSpPr>
        <p:spPr/>
        <p:txBody>
          <a:bodyPr/>
          <a:lstStyle/>
          <a:p>
            <a:r>
              <a:rPr lang="en-ID" dirty="0"/>
              <a:t>Main Challenges of Machine Learning</a:t>
            </a:r>
          </a:p>
        </p:txBody>
      </p:sp>
      <p:sp>
        <p:nvSpPr>
          <p:cNvPr id="3" name="Content Placeholder 2">
            <a:extLst>
              <a:ext uri="{FF2B5EF4-FFF2-40B4-BE49-F238E27FC236}">
                <a16:creationId xmlns:a16="http://schemas.microsoft.com/office/drawing/2014/main" id="{91D0527D-E96E-4BC6-ACF3-183914FB8A88}"/>
              </a:ext>
            </a:extLst>
          </p:cNvPr>
          <p:cNvSpPr>
            <a:spLocks noGrp="1"/>
          </p:cNvSpPr>
          <p:nvPr>
            <p:ph idx="1"/>
          </p:nvPr>
        </p:nvSpPr>
        <p:spPr/>
        <p:txBody>
          <a:bodyPr>
            <a:normAutofit/>
          </a:bodyPr>
          <a:lstStyle/>
          <a:p>
            <a:pPr marL="457200" indent="-457200">
              <a:buAutoNum type="arabicPeriod"/>
            </a:pPr>
            <a:r>
              <a:rPr lang="en-US" dirty="0"/>
              <a:t>Bad Data</a:t>
            </a:r>
          </a:p>
          <a:p>
            <a:pPr marL="857250" lvl="1" indent="-457200"/>
            <a:r>
              <a:rPr lang="en-US" dirty="0"/>
              <a:t>Example:</a:t>
            </a:r>
          </a:p>
          <a:p>
            <a:pPr lvl="2"/>
            <a:r>
              <a:rPr lang="en-US" dirty="0"/>
              <a:t>Insufficient Quantity of Training Data </a:t>
            </a:r>
          </a:p>
          <a:p>
            <a:pPr lvl="2"/>
            <a:r>
              <a:rPr lang="en-ID" dirty="0"/>
              <a:t>Nonrepresentative Training Data </a:t>
            </a:r>
          </a:p>
          <a:p>
            <a:pPr lvl="2"/>
            <a:r>
              <a:rPr lang="en-ID" dirty="0"/>
              <a:t>Poor-Quality Data </a:t>
            </a:r>
          </a:p>
          <a:p>
            <a:pPr lvl="2"/>
            <a:r>
              <a:rPr lang="en-ID" dirty="0"/>
              <a:t>Irrelevant Features (involves: Feature selection, Feature extraction, </a:t>
            </a:r>
            <a:r>
              <a:rPr lang="en-US" dirty="0"/>
              <a:t>Creating new features by gathering new data)</a:t>
            </a:r>
          </a:p>
          <a:p>
            <a:pPr marL="457200" indent="-457200">
              <a:buFont typeface="+mj-lt"/>
              <a:buAutoNum type="arabicPeriod"/>
            </a:pPr>
            <a:r>
              <a:rPr lang="en-US" dirty="0"/>
              <a:t>Bad Algorithm</a:t>
            </a:r>
          </a:p>
          <a:p>
            <a:pPr marL="857250" lvl="1" indent="-457200"/>
            <a:r>
              <a:rPr lang="en-US" dirty="0"/>
              <a:t>Example:</a:t>
            </a:r>
          </a:p>
          <a:p>
            <a:pPr lvl="2"/>
            <a:r>
              <a:rPr lang="en-ID" dirty="0"/>
              <a:t>Overfitting the Training Data</a:t>
            </a:r>
          </a:p>
          <a:p>
            <a:pPr lvl="2"/>
            <a:r>
              <a:rPr lang="en-ID" dirty="0"/>
              <a:t>Underfitting the Training Data</a:t>
            </a:r>
          </a:p>
          <a:p>
            <a:pPr marL="0" indent="0">
              <a:buNone/>
            </a:pPr>
            <a:endParaRPr lang="en-US" dirty="0"/>
          </a:p>
          <a:p>
            <a:pPr marL="0" indent="0">
              <a:buNone/>
            </a:pPr>
            <a:endParaRPr lang="en-ID" dirty="0"/>
          </a:p>
        </p:txBody>
      </p:sp>
    </p:spTree>
    <p:extLst>
      <p:ext uri="{BB962C8B-B14F-4D97-AF65-F5344CB8AC3E}">
        <p14:creationId xmlns:p14="http://schemas.microsoft.com/office/powerpoint/2010/main" val="2622798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5A1AC-B38C-4B57-8378-ECD0630F02C6}"/>
              </a:ext>
            </a:extLst>
          </p:cNvPr>
          <p:cNvSpPr>
            <a:spLocks noGrp="1"/>
          </p:cNvSpPr>
          <p:nvPr>
            <p:ph type="title"/>
          </p:nvPr>
        </p:nvSpPr>
        <p:spPr>
          <a:xfrm>
            <a:off x="1222846" y="1447800"/>
            <a:ext cx="7525618" cy="792088"/>
          </a:xfrm>
        </p:spPr>
        <p:txBody>
          <a:bodyPr>
            <a:normAutofit/>
          </a:bodyPr>
          <a:lstStyle/>
          <a:p>
            <a:r>
              <a:rPr lang="en-US" dirty="0"/>
              <a:t>Insufficient Quantity of Training Data </a:t>
            </a:r>
            <a:endParaRPr lang="en-ID" dirty="0"/>
          </a:p>
        </p:txBody>
      </p:sp>
      <p:sp>
        <p:nvSpPr>
          <p:cNvPr id="3" name="Content Placeholder 2">
            <a:extLst>
              <a:ext uri="{FF2B5EF4-FFF2-40B4-BE49-F238E27FC236}">
                <a16:creationId xmlns:a16="http://schemas.microsoft.com/office/drawing/2014/main" id="{380E19D7-B913-46A8-AC98-364EB73534DA}"/>
              </a:ext>
            </a:extLst>
          </p:cNvPr>
          <p:cNvSpPr>
            <a:spLocks noGrp="1"/>
          </p:cNvSpPr>
          <p:nvPr>
            <p:ph idx="1"/>
          </p:nvPr>
        </p:nvSpPr>
        <p:spPr>
          <a:xfrm>
            <a:off x="1219199" y="2362200"/>
            <a:ext cx="7529265" cy="4107223"/>
          </a:xfrm>
        </p:spPr>
        <p:txBody>
          <a:bodyPr/>
          <a:lstStyle/>
          <a:p>
            <a:r>
              <a:rPr lang="en-US" dirty="0"/>
              <a:t>Machine Learning takes a lot of data for most Machine Learning algorithms to work properly. Even for very simple problems you typically need thousands of examples, and for complex problems such as image or speech recognition you may need millions of examples (unless you can reuse parts of an existing model).</a:t>
            </a:r>
            <a:endParaRPr lang="en-ID" dirty="0"/>
          </a:p>
        </p:txBody>
      </p:sp>
    </p:spTree>
    <p:extLst>
      <p:ext uri="{BB962C8B-B14F-4D97-AF65-F5344CB8AC3E}">
        <p14:creationId xmlns:p14="http://schemas.microsoft.com/office/powerpoint/2010/main" val="588686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AD995-37B7-4979-96DF-959B097A2978}"/>
              </a:ext>
            </a:extLst>
          </p:cNvPr>
          <p:cNvSpPr>
            <a:spLocks noGrp="1"/>
          </p:cNvSpPr>
          <p:nvPr>
            <p:ph type="title"/>
          </p:nvPr>
        </p:nvSpPr>
        <p:spPr/>
        <p:txBody>
          <a:bodyPr>
            <a:normAutofit/>
          </a:bodyPr>
          <a:lstStyle/>
          <a:p>
            <a:r>
              <a:rPr lang="en-ID" dirty="0"/>
              <a:t>Nonrepresentative Training Data </a:t>
            </a:r>
          </a:p>
        </p:txBody>
      </p:sp>
      <p:sp>
        <p:nvSpPr>
          <p:cNvPr id="3" name="Content Placeholder 2">
            <a:extLst>
              <a:ext uri="{FF2B5EF4-FFF2-40B4-BE49-F238E27FC236}">
                <a16:creationId xmlns:a16="http://schemas.microsoft.com/office/drawing/2014/main" id="{8CCD0D33-E1BA-4AF0-887A-8C7A47E30F47}"/>
              </a:ext>
            </a:extLst>
          </p:cNvPr>
          <p:cNvSpPr>
            <a:spLocks noGrp="1"/>
          </p:cNvSpPr>
          <p:nvPr>
            <p:ph idx="1"/>
          </p:nvPr>
        </p:nvSpPr>
        <p:spPr/>
        <p:txBody>
          <a:bodyPr/>
          <a:lstStyle/>
          <a:p>
            <a:r>
              <a:rPr lang="en-US" dirty="0"/>
              <a:t>In order to generalize well, it is crucial that the training data be representative of the new cases you want to generalize to. This is true whether you use instance-based learning or model-based learning.</a:t>
            </a:r>
          </a:p>
          <a:p>
            <a:r>
              <a:rPr lang="en-US" dirty="0"/>
              <a:t>If the sample is too small, you will have sampling noise (i.e., nonrepresentative data as a result of chance), but even very large samples can be nonrepresentative if the sampling method is flawed. This is called sampling bias.</a:t>
            </a:r>
            <a:endParaRPr lang="en-ID" dirty="0"/>
          </a:p>
        </p:txBody>
      </p:sp>
    </p:spTree>
    <p:extLst>
      <p:ext uri="{BB962C8B-B14F-4D97-AF65-F5344CB8AC3E}">
        <p14:creationId xmlns:p14="http://schemas.microsoft.com/office/powerpoint/2010/main" val="3817902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AF7FF-B4CE-4318-B685-B4BF85949CFF}"/>
              </a:ext>
            </a:extLst>
          </p:cNvPr>
          <p:cNvSpPr>
            <a:spLocks noGrp="1"/>
          </p:cNvSpPr>
          <p:nvPr>
            <p:ph type="title"/>
          </p:nvPr>
        </p:nvSpPr>
        <p:spPr/>
        <p:txBody>
          <a:bodyPr/>
          <a:lstStyle/>
          <a:p>
            <a:r>
              <a:rPr lang="en-ID" dirty="0"/>
              <a:t>Poor-Quality Data</a:t>
            </a:r>
          </a:p>
        </p:txBody>
      </p:sp>
      <p:sp>
        <p:nvSpPr>
          <p:cNvPr id="3" name="Content Placeholder 2">
            <a:extLst>
              <a:ext uri="{FF2B5EF4-FFF2-40B4-BE49-F238E27FC236}">
                <a16:creationId xmlns:a16="http://schemas.microsoft.com/office/drawing/2014/main" id="{D687B29E-31B9-44FC-B30F-C79B15A23764}"/>
              </a:ext>
            </a:extLst>
          </p:cNvPr>
          <p:cNvSpPr>
            <a:spLocks noGrp="1"/>
          </p:cNvSpPr>
          <p:nvPr>
            <p:ph idx="1"/>
          </p:nvPr>
        </p:nvSpPr>
        <p:spPr/>
        <p:txBody>
          <a:bodyPr>
            <a:normAutofit lnSpcReduction="10000"/>
          </a:bodyPr>
          <a:lstStyle/>
          <a:p>
            <a:r>
              <a:rPr lang="en-US" dirty="0"/>
              <a:t>If your training data is full of errors, outliers, and noise (e.g., due to poor-quality measurements), it will make it harder for the system to detect the underlying patterns.</a:t>
            </a:r>
          </a:p>
          <a:p>
            <a:r>
              <a:rPr lang="en-US" dirty="0"/>
              <a:t>It is often well worth the effort to spend time cleaning up your training data.</a:t>
            </a:r>
          </a:p>
          <a:p>
            <a:r>
              <a:rPr lang="en-US" dirty="0"/>
              <a:t>For example: </a:t>
            </a:r>
          </a:p>
          <a:p>
            <a:pPr lvl="1"/>
            <a:r>
              <a:rPr lang="en-US" dirty="0"/>
              <a:t>If some instances are clearly outliers, it may help to simply discard them or try to fix the errors manually. </a:t>
            </a:r>
          </a:p>
          <a:p>
            <a:pPr lvl="1"/>
            <a:r>
              <a:rPr lang="en-US" dirty="0"/>
              <a:t>If some instances are missing a few features (e.g., 5% of your customers did not specify their age), you must decide whether you want to ignore this attribute altogether, ignore these instances, fill in the missing values (e.g., with the median age), or train one model with the feature and one model without it, and so on.</a:t>
            </a:r>
            <a:endParaRPr lang="en-ID" dirty="0"/>
          </a:p>
        </p:txBody>
      </p:sp>
    </p:spTree>
    <p:extLst>
      <p:ext uri="{BB962C8B-B14F-4D97-AF65-F5344CB8AC3E}">
        <p14:creationId xmlns:p14="http://schemas.microsoft.com/office/powerpoint/2010/main" val="1795902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2AE19-3557-44C9-8DAA-E1C3FF530101}"/>
              </a:ext>
            </a:extLst>
          </p:cNvPr>
          <p:cNvSpPr>
            <a:spLocks noGrp="1"/>
          </p:cNvSpPr>
          <p:nvPr>
            <p:ph type="title"/>
          </p:nvPr>
        </p:nvSpPr>
        <p:spPr/>
        <p:txBody>
          <a:bodyPr/>
          <a:lstStyle/>
          <a:p>
            <a:r>
              <a:rPr lang="en-ID" dirty="0"/>
              <a:t>Irrelevant Features</a:t>
            </a:r>
          </a:p>
        </p:txBody>
      </p:sp>
      <p:sp>
        <p:nvSpPr>
          <p:cNvPr id="3" name="Content Placeholder 2">
            <a:extLst>
              <a:ext uri="{FF2B5EF4-FFF2-40B4-BE49-F238E27FC236}">
                <a16:creationId xmlns:a16="http://schemas.microsoft.com/office/drawing/2014/main" id="{4F59DB35-6698-4126-8BF3-C1B64B33E39C}"/>
              </a:ext>
            </a:extLst>
          </p:cNvPr>
          <p:cNvSpPr>
            <a:spLocks noGrp="1"/>
          </p:cNvSpPr>
          <p:nvPr>
            <p:ph idx="1"/>
          </p:nvPr>
        </p:nvSpPr>
        <p:spPr/>
        <p:txBody>
          <a:bodyPr/>
          <a:lstStyle/>
          <a:p>
            <a:r>
              <a:rPr lang="en-US" dirty="0"/>
              <a:t>A critical part of the success of a Machine Learning project is coming up with a good set of features to train on </a:t>
            </a:r>
            <a:r>
              <a:rPr lang="en-US" b="1" dirty="0"/>
              <a:t>(feature engineering)</a:t>
            </a:r>
            <a:r>
              <a:rPr lang="en-US" dirty="0"/>
              <a:t>.</a:t>
            </a:r>
          </a:p>
          <a:p>
            <a:r>
              <a:rPr lang="en-US" dirty="0"/>
              <a:t>feature engineering, involves: </a:t>
            </a:r>
          </a:p>
          <a:p>
            <a:pPr lvl="1"/>
            <a:r>
              <a:rPr lang="en-US" b="1" dirty="0"/>
              <a:t>Feature selection</a:t>
            </a:r>
            <a:r>
              <a:rPr lang="en-US" dirty="0"/>
              <a:t>: selecting the most useful features to train on among existing features. </a:t>
            </a:r>
          </a:p>
          <a:p>
            <a:pPr lvl="1"/>
            <a:r>
              <a:rPr lang="en-US" b="1" dirty="0"/>
              <a:t>Feature extraction</a:t>
            </a:r>
            <a:r>
              <a:rPr lang="en-US" dirty="0"/>
              <a:t>: combining existing features to produce a more useful one (as we saw earlier, dimensionality reduction algorithms can help). </a:t>
            </a:r>
          </a:p>
          <a:p>
            <a:pPr lvl="1"/>
            <a:r>
              <a:rPr lang="en-US" dirty="0"/>
              <a:t>Creating new features by gathering new data. </a:t>
            </a:r>
            <a:endParaRPr lang="en-ID" dirty="0"/>
          </a:p>
        </p:txBody>
      </p:sp>
    </p:spTree>
    <p:extLst>
      <p:ext uri="{BB962C8B-B14F-4D97-AF65-F5344CB8AC3E}">
        <p14:creationId xmlns:p14="http://schemas.microsoft.com/office/powerpoint/2010/main" val="2730945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8EC2C-83BB-4646-A1A6-96CFA3BB971C}"/>
              </a:ext>
            </a:extLst>
          </p:cNvPr>
          <p:cNvSpPr>
            <a:spLocks noGrp="1"/>
          </p:cNvSpPr>
          <p:nvPr>
            <p:ph type="title"/>
          </p:nvPr>
        </p:nvSpPr>
        <p:spPr/>
        <p:txBody>
          <a:bodyPr/>
          <a:lstStyle/>
          <a:p>
            <a:r>
              <a:rPr lang="en-ID" dirty="0"/>
              <a:t>Overfitting the Training Data</a:t>
            </a:r>
          </a:p>
        </p:txBody>
      </p:sp>
      <p:sp>
        <p:nvSpPr>
          <p:cNvPr id="3" name="Content Placeholder 2">
            <a:extLst>
              <a:ext uri="{FF2B5EF4-FFF2-40B4-BE49-F238E27FC236}">
                <a16:creationId xmlns:a16="http://schemas.microsoft.com/office/drawing/2014/main" id="{AC215774-F106-42A8-ABD9-0EDD9CA65982}"/>
              </a:ext>
            </a:extLst>
          </p:cNvPr>
          <p:cNvSpPr>
            <a:spLocks noGrp="1"/>
          </p:cNvSpPr>
          <p:nvPr>
            <p:ph idx="1"/>
          </p:nvPr>
        </p:nvSpPr>
        <p:spPr/>
        <p:txBody>
          <a:bodyPr/>
          <a:lstStyle/>
          <a:p>
            <a:r>
              <a:rPr lang="en-US" dirty="0"/>
              <a:t>Overfitting means that the model performs well on the training data, but it does not generalize well.</a:t>
            </a:r>
          </a:p>
          <a:p>
            <a:r>
              <a:rPr lang="en-US" dirty="0"/>
              <a:t>Example: a high-degree polynomial life satisfaction model that strongly overfits the training data. Even though it performs much better on the training data than the simple linear model, would you really trust its predictions? </a:t>
            </a:r>
            <a:endParaRPr lang="en-ID" dirty="0"/>
          </a:p>
        </p:txBody>
      </p:sp>
      <p:pic>
        <p:nvPicPr>
          <p:cNvPr id="4" name="Picture 3">
            <a:extLst>
              <a:ext uri="{FF2B5EF4-FFF2-40B4-BE49-F238E27FC236}">
                <a16:creationId xmlns:a16="http://schemas.microsoft.com/office/drawing/2014/main" id="{A9CFB5A0-629B-4A51-82B4-402ABE0A50F9}"/>
              </a:ext>
            </a:extLst>
          </p:cNvPr>
          <p:cNvPicPr>
            <a:picLocks noChangeAspect="1"/>
          </p:cNvPicPr>
          <p:nvPr/>
        </p:nvPicPr>
        <p:blipFill>
          <a:blip r:embed="rId2"/>
          <a:stretch>
            <a:fillRect/>
          </a:stretch>
        </p:blipFill>
        <p:spPr>
          <a:xfrm>
            <a:off x="1676400" y="4038600"/>
            <a:ext cx="6482530" cy="2329084"/>
          </a:xfrm>
          <a:prstGeom prst="rect">
            <a:avLst/>
          </a:prstGeom>
        </p:spPr>
      </p:pic>
    </p:spTree>
    <p:extLst>
      <p:ext uri="{BB962C8B-B14F-4D97-AF65-F5344CB8AC3E}">
        <p14:creationId xmlns:p14="http://schemas.microsoft.com/office/powerpoint/2010/main" val="661624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8DF11-824B-496C-9326-77CB66473B49}"/>
              </a:ext>
            </a:extLst>
          </p:cNvPr>
          <p:cNvSpPr>
            <a:spLocks noGrp="1"/>
          </p:cNvSpPr>
          <p:nvPr>
            <p:ph type="title"/>
          </p:nvPr>
        </p:nvSpPr>
        <p:spPr/>
        <p:txBody>
          <a:bodyPr/>
          <a:lstStyle/>
          <a:p>
            <a:r>
              <a:rPr lang="en-ID" dirty="0"/>
              <a:t>Underfitting the Training Data</a:t>
            </a:r>
          </a:p>
        </p:txBody>
      </p:sp>
      <p:sp>
        <p:nvSpPr>
          <p:cNvPr id="3" name="Content Placeholder 2">
            <a:extLst>
              <a:ext uri="{FF2B5EF4-FFF2-40B4-BE49-F238E27FC236}">
                <a16:creationId xmlns:a16="http://schemas.microsoft.com/office/drawing/2014/main" id="{52F4B4E5-6A11-4D24-B98A-117E53C089F2}"/>
              </a:ext>
            </a:extLst>
          </p:cNvPr>
          <p:cNvSpPr>
            <a:spLocks noGrp="1"/>
          </p:cNvSpPr>
          <p:nvPr>
            <p:ph idx="1"/>
          </p:nvPr>
        </p:nvSpPr>
        <p:spPr/>
        <p:txBody>
          <a:bodyPr/>
          <a:lstStyle/>
          <a:p>
            <a:r>
              <a:rPr lang="en-US" dirty="0"/>
              <a:t>Underfitting is the opposite of overfitting: it occurs when your model is too simple to learn the underlying structure of the data. </a:t>
            </a:r>
          </a:p>
          <a:p>
            <a:r>
              <a:rPr lang="en-US" dirty="0"/>
              <a:t>For example, a linear model of life satisfaction is prone to underfit; reality is just more complex than the model, so its predictions are bound to be inaccurate, even on the training examples. </a:t>
            </a:r>
          </a:p>
          <a:p>
            <a:r>
              <a:rPr lang="en-US" dirty="0"/>
              <a:t>The main options to fix this problem are: </a:t>
            </a:r>
          </a:p>
          <a:p>
            <a:pPr lvl="1"/>
            <a:r>
              <a:rPr lang="en-US" dirty="0"/>
              <a:t>Selecting a more powerful model, with more parameters</a:t>
            </a:r>
          </a:p>
          <a:p>
            <a:pPr lvl="1"/>
            <a:r>
              <a:rPr lang="en-US" dirty="0"/>
              <a:t>Feeding better features to the learning algorithm (feature engineering) </a:t>
            </a:r>
          </a:p>
          <a:p>
            <a:pPr lvl="1"/>
            <a:r>
              <a:rPr lang="en-US" dirty="0"/>
              <a:t>Reducing the constraints on the model (e.g., reducing the regularization hyperparameter)</a:t>
            </a:r>
            <a:endParaRPr lang="en-ID" dirty="0"/>
          </a:p>
        </p:txBody>
      </p:sp>
    </p:spTree>
    <p:extLst>
      <p:ext uri="{BB962C8B-B14F-4D97-AF65-F5344CB8AC3E}">
        <p14:creationId xmlns:p14="http://schemas.microsoft.com/office/powerpoint/2010/main" val="2516767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B4B24-2804-483C-9EB1-E4F437661105}"/>
              </a:ext>
            </a:extLst>
          </p:cNvPr>
          <p:cNvSpPr>
            <a:spLocks noGrp="1"/>
          </p:cNvSpPr>
          <p:nvPr>
            <p:ph type="title"/>
          </p:nvPr>
        </p:nvSpPr>
        <p:spPr/>
        <p:txBody>
          <a:bodyPr/>
          <a:lstStyle/>
          <a:p>
            <a:r>
              <a:rPr lang="en-ID" dirty="0"/>
              <a:t>Testing and Validating</a:t>
            </a:r>
          </a:p>
        </p:txBody>
      </p:sp>
      <p:sp>
        <p:nvSpPr>
          <p:cNvPr id="3" name="Content Placeholder 2">
            <a:extLst>
              <a:ext uri="{FF2B5EF4-FFF2-40B4-BE49-F238E27FC236}">
                <a16:creationId xmlns:a16="http://schemas.microsoft.com/office/drawing/2014/main" id="{C85F6936-5AB4-4E1D-95D4-36F995730E5A}"/>
              </a:ext>
            </a:extLst>
          </p:cNvPr>
          <p:cNvSpPr>
            <a:spLocks noGrp="1"/>
          </p:cNvSpPr>
          <p:nvPr>
            <p:ph idx="1"/>
          </p:nvPr>
        </p:nvSpPr>
        <p:spPr/>
        <p:txBody>
          <a:bodyPr>
            <a:normAutofit lnSpcReduction="10000"/>
          </a:bodyPr>
          <a:lstStyle/>
          <a:p>
            <a:r>
              <a:rPr lang="en-US" dirty="0"/>
              <a:t>Once you have trained a model, you don’t want to just “hope” it generalizes to new cases. You want to evaluate it, and fine-tune it if necessary.</a:t>
            </a:r>
          </a:p>
          <a:p>
            <a:r>
              <a:rPr lang="en-US" dirty="0"/>
              <a:t>Split your data into two sets: the </a:t>
            </a:r>
            <a:r>
              <a:rPr lang="en-US" b="1" dirty="0"/>
              <a:t>training set </a:t>
            </a:r>
            <a:r>
              <a:rPr lang="en-US" dirty="0"/>
              <a:t>and the </a:t>
            </a:r>
            <a:r>
              <a:rPr lang="en-US" b="1" dirty="0"/>
              <a:t>test set. </a:t>
            </a:r>
            <a:r>
              <a:rPr lang="en-US" dirty="0"/>
              <a:t>Train your model using the training set, and test it using the test set.</a:t>
            </a:r>
          </a:p>
          <a:p>
            <a:r>
              <a:rPr lang="en-US" dirty="0"/>
              <a:t>The error rate on new cases is called the generalization error (or out-of-sample error), and by evaluating the model on the test set, an estimation of this error is gotten. This value tells how well the model will perform on instances it has never seen before.</a:t>
            </a:r>
          </a:p>
          <a:p>
            <a:r>
              <a:rPr lang="en-US" dirty="0"/>
              <a:t>If the training error is low (i.e., the model makes few mistakes on the training set) but the generalization error is high, it means that the model is overfitting the training data. </a:t>
            </a:r>
            <a:endParaRPr lang="en-ID" b="1" dirty="0"/>
          </a:p>
        </p:txBody>
      </p:sp>
    </p:spTree>
    <p:extLst>
      <p:ext uri="{BB962C8B-B14F-4D97-AF65-F5344CB8AC3E}">
        <p14:creationId xmlns:p14="http://schemas.microsoft.com/office/powerpoint/2010/main" val="4107662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B3810-9F64-429D-8B42-A16FC1D572ED}"/>
              </a:ext>
            </a:extLst>
          </p:cNvPr>
          <p:cNvSpPr>
            <a:spLocks noGrp="1"/>
          </p:cNvSpPr>
          <p:nvPr>
            <p:ph type="title"/>
          </p:nvPr>
        </p:nvSpPr>
        <p:spPr/>
        <p:txBody>
          <a:bodyPr/>
          <a:lstStyle/>
          <a:p>
            <a:r>
              <a:rPr lang="en-ID" dirty="0"/>
              <a:t>Testing and Validating (2)</a:t>
            </a:r>
          </a:p>
        </p:txBody>
      </p:sp>
      <p:sp>
        <p:nvSpPr>
          <p:cNvPr id="3" name="Content Placeholder 2">
            <a:extLst>
              <a:ext uri="{FF2B5EF4-FFF2-40B4-BE49-F238E27FC236}">
                <a16:creationId xmlns:a16="http://schemas.microsoft.com/office/drawing/2014/main" id="{49D08952-7336-46DD-887E-BF3A98293CEB}"/>
              </a:ext>
            </a:extLst>
          </p:cNvPr>
          <p:cNvSpPr>
            <a:spLocks noGrp="1"/>
          </p:cNvSpPr>
          <p:nvPr>
            <p:ph idx="1"/>
          </p:nvPr>
        </p:nvSpPr>
        <p:spPr/>
        <p:txBody>
          <a:bodyPr/>
          <a:lstStyle/>
          <a:p>
            <a:r>
              <a:rPr lang="en-US" dirty="0"/>
              <a:t>Let’s say that you measured the generalization error multiple times on the test set, and adapted the model and hyperparameters to produce the best model for that set. This means that the model is unlikely to perform as well on new data. A common solution to this problem is to have a second holdout set called the </a:t>
            </a:r>
            <a:r>
              <a:rPr lang="en-US" b="1" dirty="0"/>
              <a:t>validation set</a:t>
            </a:r>
            <a:r>
              <a:rPr lang="en-US" dirty="0"/>
              <a:t>.</a:t>
            </a:r>
            <a:endParaRPr lang="en-US" b="1" dirty="0"/>
          </a:p>
          <a:p>
            <a:r>
              <a:rPr lang="en-US" dirty="0"/>
              <a:t>Train multiple models with various hyperparameters using the training set, select the model and hyperparameters that perform best on the validation set, and when you’re happy with the model then run a single final test against the test set to get an estimate of the generalization error. </a:t>
            </a:r>
            <a:endParaRPr lang="en-ID" dirty="0"/>
          </a:p>
        </p:txBody>
      </p:sp>
    </p:spTree>
    <p:extLst>
      <p:ext uri="{BB962C8B-B14F-4D97-AF65-F5344CB8AC3E}">
        <p14:creationId xmlns:p14="http://schemas.microsoft.com/office/powerpoint/2010/main" val="1801908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81B89-CFCE-4D82-9698-589469D7FDA7}"/>
              </a:ext>
            </a:extLst>
          </p:cNvPr>
          <p:cNvSpPr>
            <a:spLocks noGrp="1"/>
          </p:cNvSpPr>
          <p:nvPr>
            <p:ph type="title"/>
          </p:nvPr>
        </p:nvSpPr>
        <p:spPr/>
        <p:txBody>
          <a:bodyPr/>
          <a:lstStyle/>
          <a:p>
            <a:r>
              <a:rPr lang="en-ID" dirty="0"/>
              <a:t>Cross-validation</a:t>
            </a:r>
          </a:p>
        </p:txBody>
      </p:sp>
      <p:sp>
        <p:nvSpPr>
          <p:cNvPr id="3" name="Content Placeholder 2">
            <a:extLst>
              <a:ext uri="{FF2B5EF4-FFF2-40B4-BE49-F238E27FC236}">
                <a16:creationId xmlns:a16="http://schemas.microsoft.com/office/drawing/2014/main" id="{7E34EB86-C9D3-4A00-BFCA-2F216E5FF400}"/>
              </a:ext>
            </a:extLst>
          </p:cNvPr>
          <p:cNvSpPr>
            <a:spLocks noGrp="1"/>
          </p:cNvSpPr>
          <p:nvPr>
            <p:ph idx="1"/>
          </p:nvPr>
        </p:nvSpPr>
        <p:spPr/>
        <p:txBody>
          <a:bodyPr/>
          <a:lstStyle/>
          <a:p>
            <a:r>
              <a:rPr lang="en-US" dirty="0"/>
              <a:t>To avoid “wasting” too much training data in validation sets, a common technique is to use </a:t>
            </a:r>
            <a:r>
              <a:rPr lang="en-US" b="1" dirty="0"/>
              <a:t>cross-validation</a:t>
            </a:r>
            <a:r>
              <a:rPr lang="en-US" dirty="0"/>
              <a:t>: </a:t>
            </a:r>
          </a:p>
          <a:p>
            <a:pPr lvl="1"/>
            <a:r>
              <a:rPr lang="en-US" dirty="0"/>
              <a:t>the training set is split into complementary subsets, and each model is trained against a different combination of these subsets and validated against the remaining parts. Once the model type and hyperparameters have been selected, a final model is trained using these hyperparameters on the full training set, and the generalized error is measured on the test set.</a:t>
            </a:r>
            <a:endParaRPr lang="en-ID" dirty="0"/>
          </a:p>
        </p:txBody>
      </p:sp>
    </p:spTree>
    <p:extLst>
      <p:ext uri="{BB962C8B-B14F-4D97-AF65-F5344CB8AC3E}">
        <p14:creationId xmlns:p14="http://schemas.microsoft.com/office/powerpoint/2010/main" val="1228108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8165A-7140-4286-82A2-A9B21B046A30}"/>
              </a:ext>
            </a:extLst>
          </p:cNvPr>
          <p:cNvSpPr>
            <a:spLocks noGrp="1"/>
          </p:cNvSpPr>
          <p:nvPr>
            <p:ph type="title"/>
          </p:nvPr>
        </p:nvSpPr>
        <p:spPr/>
        <p:txBody>
          <a:bodyPr/>
          <a:lstStyle/>
          <a:p>
            <a:r>
              <a:rPr lang="en-ID" dirty="0"/>
              <a:t>Learning Outcome</a:t>
            </a:r>
          </a:p>
        </p:txBody>
      </p:sp>
      <p:sp>
        <p:nvSpPr>
          <p:cNvPr id="3" name="Content Placeholder 2">
            <a:extLst>
              <a:ext uri="{FF2B5EF4-FFF2-40B4-BE49-F238E27FC236}">
                <a16:creationId xmlns:a16="http://schemas.microsoft.com/office/drawing/2014/main" id="{CB7F06CB-2645-43C7-A2F5-795EE955E999}"/>
              </a:ext>
            </a:extLst>
          </p:cNvPr>
          <p:cNvSpPr>
            <a:spLocks noGrp="1"/>
          </p:cNvSpPr>
          <p:nvPr>
            <p:ph idx="1"/>
          </p:nvPr>
        </p:nvSpPr>
        <p:spPr/>
        <p:txBody>
          <a:bodyPr/>
          <a:lstStyle/>
          <a:p>
            <a:r>
              <a:rPr lang="en-ID" dirty="0"/>
              <a:t>LO1 : Student be able to </a:t>
            </a:r>
            <a:r>
              <a:rPr lang="en-US" dirty="0"/>
              <a:t>explain the fundamental of machine learning concept</a:t>
            </a:r>
            <a:endParaRPr lang="en-ID" dirty="0"/>
          </a:p>
          <a:p>
            <a:endParaRPr lang="en-ID" dirty="0"/>
          </a:p>
        </p:txBody>
      </p:sp>
    </p:spTree>
    <p:extLst>
      <p:ext uri="{BB962C8B-B14F-4D97-AF65-F5344CB8AC3E}">
        <p14:creationId xmlns:p14="http://schemas.microsoft.com/office/powerpoint/2010/main" val="695987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72E9B-186E-4EB1-8330-63A27BF4618C}"/>
              </a:ext>
            </a:extLst>
          </p:cNvPr>
          <p:cNvSpPr>
            <a:spLocks noGrp="1"/>
          </p:cNvSpPr>
          <p:nvPr>
            <p:ph type="title"/>
          </p:nvPr>
        </p:nvSpPr>
        <p:spPr/>
        <p:txBody>
          <a:bodyPr/>
          <a:lstStyle/>
          <a:p>
            <a:r>
              <a:rPr lang="en-ID" dirty="0"/>
              <a:t>Review Question</a:t>
            </a:r>
          </a:p>
        </p:txBody>
      </p:sp>
      <p:sp>
        <p:nvSpPr>
          <p:cNvPr id="3" name="Content Placeholder 2">
            <a:extLst>
              <a:ext uri="{FF2B5EF4-FFF2-40B4-BE49-F238E27FC236}">
                <a16:creationId xmlns:a16="http://schemas.microsoft.com/office/drawing/2014/main" id="{19F24D77-1E1C-4AED-B390-4F87667C84A7}"/>
              </a:ext>
            </a:extLst>
          </p:cNvPr>
          <p:cNvSpPr>
            <a:spLocks noGrp="1"/>
          </p:cNvSpPr>
          <p:nvPr>
            <p:ph idx="1"/>
          </p:nvPr>
        </p:nvSpPr>
        <p:spPr/>
        <p:txBody>
          <a:bodyPr/>
          <a:lstStyle/>
          <a:p>
            <a:pPr marL="457200" indent="-457200">
              <a:buFont typeface="+mj-lt"/>
              <a:buAutoNum type="arabicPeriod"/>
            </a:pPr>
            <a:r>
              <a:rPr lang="en-US" dirty="0"/>
              <a:t>Can you name four of the main challenges in Machine Learning?</a:t>
            </a:r>
          </a:p>
          <a:p>
            <a:pPr marL="457200" indent="-457200">
              <a:buFont typeface="+mj-lt"/>
              <a:buAutoNum type="arabicPeriod"/>
            </a:pPr>
            <a:r>
              <a:rPr lang="en-US" dirty="0"/>
              <a:t>What is a test set and why would you want to use it?</a:t>
            </a:r>
          </a:p>
          <a:p>
            <a:pPr marL="457200" indent="-457200">
              <a:buFont typeface="+mj-lt"/>
              <a:buAutoNum type="arabicPeriod"/>
            </a:pPr>
            <a:r>
              <a:rPr lang="en-US" dirty="0"/>
              <a:t>What is the purpose of a validation set?</a:t>
            </a:r>
          </a:p>
          <a:p>
            <a:pPr marL="457200" indent="-457200">
              <a:buFont typeface="+mj-lt"/>
              <a:buAutoNum type="arabicPeriod"/>
            </a:pPr>
            <a:r>
              <a:rPr lang="en-US" dirty="0"/>
              <a:t>What is cross-validation and why would you prefer it to a validation set?</a:t>
            </a:r>
            <a:endParaRPr lang="en-ID" dirty="0"/>
          </a:p>
        </p:txBody>
      </p:sp>
    </p:spTree>
    <p:extLst>
      <p:ext uri="{BB962C8B-B14F-4D97-AF65-F5344CB8AC3E}">
        <p14:creationId xmlns:p14="http://schemas.microsoft.com/office/powerpoint/2010/main" val="2470172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F55B3-695A-4F41-A96F-23B0D4894BE9}"/>
              </a:ext>
            </a:extLst>
          </p:cNvPr>
          <p:cNvSpPr>
            <a:spLocks noGrp="1"/>
          </p:cNvSpPr>
          <p:nvPr>
            <p:ph type="title"/>
          </p:nvPr>
        </p:nvSpPr>
        <p:spPr/>
        <p:txBody>
          <a:bodyPr/>
          <a:lstStyle/>
          <a:p>
            <a:r>
              <a:rPr lang="en-ID" dirty="0"/>
              <a:t>Case Study</a:t>
            </a:r>
          </a:p>
        </p:txBody>
      </p:sp>
      <p:sp>
        <p:nvSpPr>
          <p:cNvPr id="3" name="Content Placeholder 2">
            <a:extLst>
              <a:ext uri="{FF2B5EF4-FFF2-40B4-BE49-F238E27FC236}">
                <a16:creationId xmlns:a16="http://schemas.microsoft.com/office/drawing/2014/main" id="{AA7B4CCF-7814-41FD-B3D4-2C784E49E68A}"/>
              </a:ext>
            </a:extLst>
          </p:cNvPr>
          <p:cNvSpPr>
            <a:spLocks noGrp="1"/>
          </p:cNvSpPr>
          <p:nvPr>
            <p:ph idx="1"/>
          </p:nvPr>
        </p:nvSpPr>
        <p:spPr/>
        <p:txBody>
          <a:bodyPr/>
          <a:lstStyle/>
          <a:p>
            <a:pPr marL="0" indent="0">
              <a:buNone/>
            </a:pPr>
            <a:r>
              <a:rPr lang="en-ID" dirty="0"/>
              <a:t>Given data of Singapore Airbnb which can be downloaded in this link</a:t>
            </a:r>
            <a:endParaRPr lang="en-ID" dirty="0">
              <a:hlinkClick r:id="rId2"/>
            </a:endParaRPr>
          </a:p>
          <a:p>
            <a:pPr marL="0" indent="0">
              <a:buNone/>
            </a:pPr>
            <a:r>
              <a:rPr lang="en-ID" dirty="0">
                <a:hlinkClick r:id="rId2"/>
              </a:rPr>
              <a:t>https://www.kaggle.com/jojoker/singapore-airbnb</a:t>
            </a:r>
            <a:endParaRPr lang="en-ID" dirty="0"/>
          </a:p>
          <a:p>
            <a:endParaRPr lang="en-ID" dirty="0"/>
          </a:p>
          <a:p>
            <a:r>
              <a:rPr lang="en-ID" dirty="0"/>
              <a:t>From the link above we can define classification and regression case. For example classification case to identify room type or region. While for regression we can identify price of room or review score each month. You can also do clustering from the data above. </a:t>
            </a:r>
            <a:endParaRPr lang="en-ID" dirty="0">
              <a:highlight>
                <a:srgbClr val="FFFF00"/>
              </a:highlight>
            </a:endParaRPr>
          </a:p>
          <a:p>
            <a:endParaRPr lang="en-ID" dirty="0"/>
          </a:p>
        </p:txBody>
      </p:sp>
    </p:spTree>
    <p:extLst>
      <p:ext uri="{BB962C8B-B14F-4D97-AF65-F5344CB8AC3E}">
        <p14:creationId xmlns:p14="http://schemas.microsoft.com/office/powerpoint/2010/main" val="53098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34F08-BC4E-4FF5-BE4D-5802C3A3A4FD}"/>
              </a:ext>
            </a:extLst>
          </p:cNvPr>
          <p:cNvSpPr>
            <a:spLocks noGrp="1"/>
          </p:cNvSpPr>
          <p:nvPr>
            <p:ph type="title"/>
          </p:nvPr>
        </p:nvSpPr>
        <p:spPr/>
        <p:txBody>
          <a:bodyPr/>
          <a:lstStyle/>
          <a:p>
            <a:r>
              <a:rPr lang="en-ID" dirty="0"/>
              <a:t>End of Session 03 &amp; 04</a:t>
            </a:r>
          </a:p>
        </p:txBody>
      </p:sp>
    </p:spTree>
    <p:extLst>
      <p:ext uri="{BB962C8B-B14F-4D97-AF65-F5344CB8AC3E}">
        <p14:creationId xmlns:p14="http://schemas.microsoft.com/office/powerpoint/2010/main" val="758115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593D0E-90ED-47F7-8C1D-266C42F11F31}"/>
              </a:ext>
            </a:extLst>
          </p:cNvPr>
          <p:cNvSpPr>
            <a:spLocks noGrp="1"/>
          </p:cNvSpPr>
          <p:nvPr>
            <p:ph type="title"/>
          </p:nvPr>
        </p:nvSpPr>
        <p:spPr/>
        <p:txBody>
          <a:bodyPr/>
          <a:lstStyle/>
          <a:p>
            <a:r>
              <a:rPr lang="en-ID" dirty="0"/>
              <a:t>References</a:t>
            </a:r>
          </a:p>
        </p:txBody>
      </p:sp>
      <p:sp>
        <p:nvSpPr>
          <p:cNvPr id="4" name="Content Placeholder 3">
            <a:extLst>
              <a:ext uri="{FF2B5EF4-FFF2-40B4-BE49-F238E27FC236}">
                <a16:creationId xmlns:a16="http://schemas.microsoft.com/office/drawing/2014/main" id="{19359704-D3A1-41C3-9B71-A2DFA3C1B4A0}"/>
              </a:ext>
            </a:extLst>
          </p:cNvPr>
          <p:cNvSpPr>
            <a:spLocks noGrp="1"/>
          </p:cNvSpPr>
          <p:nvPr>
            <p:ph idx="1"/>
          </p:nvPr>
        </p:nvSpPr>
        <p:spPr/>
        <p:txBody>
          <a:bodyPr/>
          <a:lstStyle/>
          <a:p>
            <a:r>
              <a:rPr lang="en-ID" dirty="0" err="1"/>
              <a:t>Aurélien</a:t>
            </a:r>
            <a:r>
              <a:rPr lang="en-ID" dirty="0"/>
              <a:t> </a:t>
            </a:r>
            <a:r>
              <a:rPr lang="en-ID" dirty="0" err="1"/>
              <a:t>Géron</a:t>
            </a:r>
            <a:r>
              <a:rPr lang="en-ID" dirty="0"/>
              <a:t>. (2017). 01. </a:t>
            </a:r>
            <a:r>
              <a:rPr lang="en-ID" i="1" dirty="0"/>
              <a:t>Hands-on Machine Learning with </a:t>
            </a:r>
            <a:r>
              <a:rPr lang="en-ID" i="1" dirty="0" err="1"/>
              <a:t>Scikit</a:t>
            </a:r>
            <a:r>
              <a:rPr lang="en-ID" i="1" dirty="0"/>
              <a:t>-Learn and </a:t>
            </a:r>
            <a:r>
              <a:rPr lang="en-ID" i="1" dirty="0" err="1"/>
              <a:t>Tensorflow</a:t>
            </a:r>
            <a:r>
              <a:rPr lang="en-ID" dirty="0"/>
              <a:t>. O’Reilly Media, </a:t>
            </a:r>
            <a:r>
              <a:rPr lang="en-ID" dirty="0" err="1"/>
              <a:t>Inc..LSI</a:t>
            </a:r>
            <a:r>
              <a:rPr lang="en-ID" dirty="0"/>
              <a:t>: 978-1-491-96229-9. Chapter 1.</a:t>
            </a:r>
          </a:p>
          <a:p>
            <a:r>
              <a:rPr lang="en-ID" dirty="0" err="1"/>
              <a:t>Sergios</a:t>
            </a:r>
            <a:r>
              <a:rPr lang="en-ID" dirty="0"/>
              <a:t> </a:t>
            </a:r>
            <a:r>
              <a:rPr lang="en-ID" dirty="0" err="1"/>
              <a:t>Theodoridis</a:t>
            </a:r>
            <a:r>
              <a:rPr lang="en-ID" dirty="0"/>
              <a:t>. (2015). </a:t>
            </a:r>
            <a:r>
              <a:rPr lang="en-ID" i="1" dirty="0"/>
              <a:t>Machine Learning: a Bayesian and Optimization Perspective</a:t>
            </a:r>
            <a:r>
              <a:rPr lang="en-ID" dirty="0"/>
              <a:t>. Jonathan Simpson. ISBN: 978-0-12-801522-3. Chapter 1. </a:t>
            </a:r>
          </a:p>
          <a:p>
            <a:r>
              <a:rPr lang="en-ID" dirty="0">
                <a:hlinkClick r:id="rId2"/>
              </a:rPr>
              <a:t>https://www.kaggle.com/jojoker/singapore-airbnb</a:t>
            </a:r>
            <a:endParaRPr lang="en-ID" dirty="0"/>
          </a:p>
          <a:p>
            <a:endParaRPr lang="en-ID" dirty="0"/>
          </a:p>
        </p:txBody>
      </p:sp>
    </p:spTree>
    <p:extLst>
      <p:ext uri="{BB962C8B-B14F-4D97-AF65-F5344CB8AC3E}">
        <p14:creationId xmlns:p14="http://schemas.microsoft.com/office/powerpoint/2010/main" val="3869158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79891-8E3A-4F4B-9BB0-83198BA8B88A}"/>
              </a:ext>
            </a:extLst>
          </p:cNvPr>
          <p:cNvSpPr>
            <a:spLocks noGrp="1"/>
          </p:cNvSpPr>
          <p:nvPr>
            <p:ph type="title"/>
          </p:nvPr>
        </p:nvSpPr>
        <p:spPr/>
        <p:txBody>
          <a:bodyPr/>
          <a:lstStyle/>
          <a:p>
            <a:r>
              <a:rPr lang="en-ID" dirty="0"/>
              <a:t>Outline</a:t>
            </a:r>
          </a:p>
        </p:txBody>
      </p:sp>
      <p:sp>
        <p:nvSpPr>
          <p:cNvPr id="3" name="Content Placeholder 2">
            <a:extLst>
              <a:ext uri="{FF2B5EF4-FFF2-40B4-BE49-F238E27FC236}">
                <a16:creationId xmlns:a16="http://schemas.microsoft.com/office/drawing/2014/main" id="{DAB295CB-31F1-42FE-B236-3B1BF5553305}"/>
              </a:ext>
            </a:extLst>
          </p:cNvPr>
          <p:cNvSpPr>
            <a:spLocks noGrp="1"/>
          </p:cNvSpPr>
          <p:nvPr>
            <p:ph idx="1"/>
          </p:nvPr>
        </p:nvSpPr>
        <p:spPr/>
        <p:txBody>
          <a:bodyPr/>
          <a:lstStyle/>
          <a:p>
            <a:pPr lvl="0"/>
            <a:r>
              <a:rPr lang="en-ID" dirty="0"/>
              <a:t>Classification</a:t>
            </a:r>
          </a:p>
          <a:p>
            <a:pPr lvl="0"/>
            <a:r>
              <a:rPr lang="en-ID" dirty="0"/>
              <a:t>Regression</a:t>
            </a:r>
          </a:p>
          <a:p>
            <a:pPr lvl="0"/>
            <a:r>
              <a:rPr lang="en-ID" dirty="0"/>
              <a:t>Machine learning challenges</a:t>
            </a:r>
          </a:p>
          <a:p>
            <a:pPr lvl="0"/>
            <a:r>
              <a:rPr lang="en-ID" dirty="0"/>
              <a:t>Testing and Validating</a:t>
            </a:r>
          </a:p>
          <a:p>
            <a:pPr lvl="0"/>
            <a:r>
              <a:rPr lang="en-ID" dirty="0"/>
              <a:t>Case Study</a:t>
            </a:r>
          </a:p>
          <a:p>
            <a:endParaRPr lang="en-ID" dirty="0"/>
          </a:p>
        </p:txBody>
      </p:sp>
    </p:spTree>
    <p:extLst>
      <p:ext uri="{BB962C8B-B14F-4D97-AF65-F5344CB8AC3E}">
        <p14:creationId xmlns:p14="http://schemas.microsoft.com/office/powerpoint/2010/main" val="3817922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03170-FB53-4851-8B16-B7DD6CC1B1F3}"/>
              </a:ext>
            </a:extLst>
          </p:cNvPr>
          <p:cNvSpPr>
            <a:spLocks noGrp="1"/>
          </p:cNvSpPr>
          <p:nvPr>
            <p:ph type="title"/>
          </p:nvPr>
        </p:nvSpPr>
        <p:spPr/>
        <p:txBody>
          <a:bodyPr/>
          <a:lstStyle/>
          <a:p>
            <a:r>
              <a:rPr lang="en-ID" dirty="0"/>
              <a:t>Classification</a:t>
            </a:r>
          </a:p>
        </p:txBody>
      </p:sp>
      <p:sp>
        <p:nvSpPr>
          <p:cNvPr id="3" name="Content Placeholder 2">
            <a:extLst>
              <a:ext uri="{FF2B5EF4-FFF2-40B4-BE49-F238E27FC236}">
                <a16:creationId xmlns:a16="http://schemas.microsoft.com/office/drawing/2014/main" id="{F08BA471-6BC0-4494-9BE7-36BCBF84F63C}"/>
              </a:ext>
            </a:extLst>
          </p:cNvPr>
          <p:cNvSpPr>
            <a:spLocks noGrp="1"/>
          </p:cNvSpPr>
          <p:nvPr>
            <p:ph idx="1"/>
          </p:nvPr>
        </p:nvSpPr>
        <p:spPr/>
        <p:txBody>
          <a:bodyPr/>
          <a:lstStyle/>
          <a:p>
            <a:r>
              <a:rPr lang="en-US" dirty="0"/>
              <a:t>The goal in classification is to assign an unknown pattern to one out of a number of classes that are considered to be known.</a:t>
            </a:r>
          </a:p>
          <a:p>
            <a:r>
              <a:rPr lang="en-US" dirty="0"/>
              <a:t>For example, in X-ray mammography, we are given an image where a region indicates the existence of a tumor. The goal of a computer-aided diagnosis system is to predict whether this tumor corresponds to the benign or the malignant class.</a:t>
            </a:r>
          </a:p>
          <a:p>
            <a:r>
              <a:rPr lang="en-US" dirty="0"/>
              <a:t>Optical character recognition (OCR) systems are also built around a classification system, in which the image corresponding to each letter of the alphabet has to be recognized and assigned to one of the twenty-four (for the Latin alphabet) classes</a:t>
            </a:r>
            <a:endParaRPr lang="en-ID" dirty="0"/>
          </a:p>
        </p:txBody>
      </p:sp>
    </p:spTree>
    <p:extLst>
      <p:ext uri="{BB962C8B-B14F-4D97-AF65-F5344CB8AC3E}">
        <p14:creationId xmlns:p14="http://schemas.microsoft.com/office/powerpoint/2010/main" val="1031706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4DAAC-08AB-47A6-8255-955D9F07055D}"/>
              </a:ext>
            </a:extLst>
          </p:cNvPr>
          <p:cNvSpPr>
            <a:spLocks noGrp="1"/>
          </p:cNvSpPr>
          <p:nvPr>
            <p:ph type="title"/>
          </p:nvPr>
        </p:nvSpPr>
        <p:spPr/>
        <p:txBody>
          <a:bodyPr/>
          <a:lstStyle/>
          <a:p>
            <a:endParaRPr lang="en-ID" dirty="0"/>
          </a:p>
        </p:txBody>
      </p:sp>
      <p:sp>
        <p:nvSpPr>
          <p:cNvPr id="3" name="Content Placeholder 2">
            <a:extLst>
              <a:ext uri="{FF2B5EF4-FFF2-40B4-BE49-F238E27FC236}">
                <a16:creationId xmlns:a16="http://schemas.microsoft.com/office/drawing/2014/main" id="{620CD742-4CCE-476A-A01A-85DF1CC729FC}"/>
              </a:ext>
            </a:extLst>
          </p:cNvPr>
          <p:cNvSpPr>
            <a:spLocks noGrp="1"/>
          </p:cNvSpPr>
          <p:nvPr>
            <p:ph idx="1"/>
          </p:nvPr>
        </p:nvSpPr>
        <p:spPr/>
        <p:txBody>
          <a:bodyPr/>
          <a:lstStyle/>
          <a:p>
            <a:r>
              <a:rPr lang="en-US" dirty="0"/>
              <a:t>The first step in designing any machine learning task is to decide how to represent each pattern in the computer.</a:t>
            </a:r>
          </a:p>
          <a:p>
            <a:r>
              <a:rPr lang="en-US" dirty="0"/>
              <a:t>This is achieved during the preprocessing stage:	</a:t>
            </a:r>
          </a:p>
          <a:p>
            <a:pPr lvl="1"/>
            <a:r>
              <a:rPr lang="en-ID" dirty="0"/>
              <a:t>“encode” related information </a:t>
            </a:r>
            <a:r>
              <a:rPr lang="en-US" dirty="0"/>
              <a:t>that resides in the raw data in an efficient and information-rich way.</a:t>
            </a:r>
          </a:p>
          <a:p>
            <a:pPr lvl="1"/>
            <a:r>
              <a:rPr lang="en-US" dirty="0"/>
              <a:t>By transforming the raw data in a new space with each pattern represented by a vector,              </a:t>
            </a:r>
            <a:r>
              <a:rPr lang="en-US" b="1" dirty="0"/>
              <a:t>(feature vector)</a:t>
            </a:r>
          </a:p>
          <a:p>
            <a:pPr lvl="1"/>
            <a:r>
              <a:rPr lang="en-US" dirty="0"/>
              <a:t>Its </a:t>
            </a:r>
            <a:r>
              <a:rPr lang="en-US" i="1" dirty="0"/>
              <a:t>l </a:t>
            </a:r>
            <a:r>
              <a:rPr lang="en-US" dirty="0"/>
              <a:t>elements are known as features.</a:t>
            </a:r>
          </a:p>
          <a:p>
            <a:pPr lvl="1"/>
            <a:r>
              <a:rPr lang="en-US" dirty="0"/>
              <a:t>Each pattern becomes a single point in an </a:t>
            </a:r>
            <a:r>
              <a:rPr lang="en-US" i="1" dirty="0"/>
              <a:t>l</a:t>
            </a:r>
            <a:r>
              <a:rPr lang="en-US" dirty="0"/>
              <a:t>-dimensional space, known as the </a:t>
            </a:r>
            <a:r>
              <a:rPr lang="en-US" b="1" dirty="0"/>
              <a:t>feature space </a:t>
            </a:r>
            <a:r>
              <a:rPr lang="en-US" dirty="0"/>
              <a:t>or the </a:t>
            </a:r>
            <a:r>
              <a:rPr lang="en-US" b="1" dirty="0"/>
              <a:t>input space. (feature generation stage)</a:t>
            </a:r>
            <a:endParaRPr lang="en-ID" b="1" i="1" dirty="0"/>
          </a:p>
        </p:txBody>
      </p:sp>
      <p:pic>
        <p:nvPicPr>
          <p:cNvPr id="4" name="Picture 3">
            <a:extLst>
              <a:ext uri="{FF2B5EF4-FFF2-40B4-BE49-F238E27FC236}">
                <a16:creationId xmlns:a16="http://schemas.microsoft.com/office/drawing/2014/main" id="{3AE82A2A-F862-4D39-82D9-C0180439A927}"/>
              </a:ext>
            </a:extLst>
          </p:cNvPr>
          <p:cNvPicPr>
            <a:picLocks noChangeAspect="1"/>
          </p:cNvPicPr>
          <p:nvPr/>
        </p:nvPicPr>
        <p:blipFill>
          <a:blip r:embed="rId2"/>
          <a:stretch>
            <a:fillRect/>
          </a:stretch>
        </p:blipFill>
        <p:spPr>
          <a:xfrm>
            <a:off x="5715000" y="4155218"/>
            <a:ext cx="838200" cy="307777"/>
          </a:xfrm>
          <a:prstGeom prst="rect">
            <a:avLst/>
          </a:prstGeom>
        </p:spPr>
      </p:pic>
    </p:spTree>
    <p:extLst>
      <p:ext uri="{BB962C8B-B14F-4D97-AF65-F5344CB8AC3E}">
        <p14:creationId xmlns:p14="http://schemas.microsoft.com/office/powerpoint/2010/main" val="2578369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5DF25-57F2-43E6-A746-35DB582B3DA2}"/>
              </a:ext>
            </a:extLst>
          </p:cNvPr>
          <p:cNvSpPr>
            <a:spLocks noGrp="1"/>
          </p:cNvSpPr>
          <p:nvPr>
            <p:ph type="title"/>
          </p:nvPr>
        </p:nvSpPr>
        <p:spPr/>
        <p:txBody>
          <a:bodyPr/>
          <a:lstStyle/>
          <a:p>
            <a:r>
              <a:rPr lang="en-ID" dirty="0"/>
              <a:t>General classification process</a:t>
            </a:r>
          </a:p>
        </p:txBody>
      </p:sp>
      <p:sp>
        <p:nvSpPr>
          <p:cNvPr id="3" name="Content Placeholder 2">
            <a:extLst>
              <a:ext uri="{FF2B5EF4-FFF2-40B4-BE49-F238E27FC236}">
                <a16:creationId xmlns:a16="http://schemas.microsoft.com/office/drawing/2014/main" id="{EFBD4A52-F019-48F9-BE70-5BBC727A9D1C}"/>
              </a:ext>
            </a:extLst>
          </p:cNvPr>
          <p:cNvSpPr>
            <a:spLocks noGrp="1"/>
          </p:cNvSpPr>
          <p:nvPr>
            <p:ph idx="1"/>
          </p:nvPr>
        </p:nvSpPr>
        <p:spPr/>
        <p:txBody>
          <a:bodyPr/>
          <a:lstStyle/>
          <a:p>
            <a:r>
              <a:rPr lang="en-US" dirty="0"/>
              <a:t>Having decided upon the input space, in which the data are represented, one has to train a classifier. This is achieved by first selecting a set of data whose class is known, which comprises the training set.</a:t>
            </a:r>
          </a:p>
          <a:p>
            <a:pPr lvl="1"/>
            <a:r>
              <a:rPr lang="en-US" dirty="0"/>
              <a:t>set of pairs, (</a:t>
            </a:r>
            <a:r>
              <a:rPr lang="en-US" i="1" dirty="0" err="1"/>
              <a:t>y</a:t>
            </a:r>
            <a:r>
              <a:rPr lang="en-US" i="1" baseline="-25000" dirty="0" err="1"/>
              <a:t>n</a:t>
            </a:r>
            <a:r>
              <a:rPr lang="en-US" dirty="0"/>
              <a:t>, </a:t>
            </a:r>
            <a:r>
              <a:rPr lang="en-US" i="1" dirty="0" err="1"/>
              <a:t>x</a:t>
            </a:r>
            <a:r>
              <a:rPr lang="en-US" i="1" baseline="-25000" dirty="0" err="1"/>
              <a:t>n</a:t>
            </a:r>
            <a:r>
              <a:rPr lang="en-US" dirty="0"/>
              <a:t>), n = 1, 2, ... , </a:t>
            </a:r>
            <a:r>
              <a:rPr lang="en-US" i="1" dirty="0"/>
              <a:t>N</a:t>
            </a:r>
          </a:p>
          <a:p>
            <a:pPr lvl="1"/>
            <a:r>
              <a:rPr lang="en-US" i="1" dirty="0" err="1"/>
              <a:t>y</a:t>
            </a:r>
            <a:r>
              <a:rPr lang="en-US" i="1" baseline="-25000" dirty="0" err="1"/>
              <a:t>n</a:t>
            </a:r>
            <a:r>
              <a:rPr lang="en-US" dirty="0"/>
              <a:t> is the (output) variable denoting the class in which </a:t>
            </a:r>
            <a:r>
              <a:rPr lang="en-US" i="1" dirty="0" err="1"/>
              <a:t>x</a:t>
            </a:r>
            <a:r>
              <a:rPr lang="en-US" i="1" baseline="-25000" dirty="0" err="1"/>
              <a:t>n</a:t>
            </a:r>
            <a:r>
              <a:rPr lang="en-US" i="1" dirty="0"/>
              <a:t> </a:t>
            </a:r>
            <a:r>
              <a:rPr lang="en-US" dirty="0"/>
              <a:t>belongs</a:t>
            </a:r>
          </a:p>
          <a:p>
            <a:pPr lvl="1"/>
            <a:r>
              <a:rPr lang="en-US" dirty="0"/>
              <a:t>the class labels, </a:t>
            </a:r>
            <a:r>
              <a:rPr lang="en-US" i="1" dirty="0"/>
              <a:t>y</a:t>
            </a:r>
            <a:r>
              <a:rPr lang="en-US" dirty="0"/>
              <a:t>, take values over a discrete set, {1, 2, ... , </a:t>
            </a:r>
            <a:r>
              <a:rPr lang="en-US" i="1" dirty="0"/>
              <a:t>M</a:t>
            </a:r>
            <a:r>
              <a:rPr lang="en-US" dirty="0"/>
              <a:t>} for </a:t>
            </a:r>
            <a:r>
              <a:rPr lang="en-ID" i="1" dirty="0"/>
              <a:t>M</a:t>
            </a:r>
            <a:r>
              <a:rPr lang="en-ID" dirty="0"/>
              <a:t>-class classification task</a:t>
            </a:r>
          </a:p>
          <a:p>
            <a:r>
              <a:rPr lang="en-US" dirty="0"/>
              <a:t>Then designs a function </a:t>
            </a:r>
            <a:r>
              <a:rPr lang="en-US" b="1" dirty="0"/>
              <a:t>(classifier)</a:t>
            </a:r>
            <a:r>
              <a:rPr lang="en-US" dirty="0"/>
              <a:t> , </a:t>
            </a:r>
            <a:r>
              <a:rPr lang="en-US" i="1" dirty="0"/>
              <a:t>f</a:t>
            </a:r>
            <a:r>
              <a:rPr lang="en-US" dirty="0"/>
              <a:t> , which predicts the output label given the input.  </a:t>
            </a:r>
            <a:endParaRPr lang="en-ID" dirty="0"/>
          </a:p>
        </p:txBody>
      </p:sp>
    </p:spTree>
    <p:extLst>
      <p:ext uri="{BB962C8B-B14F-4D97-AF65-F5344CB8AC3E}">
        <p14:creationId xmlns:p14="http://schemas.microsoft.com/office/powerpoint/2010/main" val="1344785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4D9BB-2F1A-4590-AC05-820C4E44D664}"/>
              </a:ext>
            </a:extLst>
          </p:cNvPr>
          <p:cNvSpPr>
            <a:spLocks noGrp="1"/>
          </p:cNvSpPr>
          <p:nvPr>
            <p:ph type="title"/>
          </p:nvPr>
        </p:nvSpPr>
        <p:spPr/>
        <p:txBody>
          <a:bodyPr/>
          <a:lstStyle/>
          <a:p>
            <a:r>
              <a:rPr lang="en-ID" dirty="0"/>
              <a:t>Regression</a:t>
            </a:r>
          </a:p>
        </p:txBody>
      </p:sp>
      <p:sp>
        <p:nvSpPr>
          <p:cNvPr id="3" name="Content Placeholder 2">
            <a:extLst>
              <a:ext uri="{FF2B5EF4-FFF2-40B4-BE49-F238E27FC236}">
                <a16:creationId xmlns:a16="http://schemas.microsoft.com/office/drawing/2014/main" id="{58B01A71-8CE3-4CF8-8299-C0E66FA44B1D}"/>
              </a:ext>
            </a:extLst>
          </p:cNvPr>
          <p:cNvSpPr>
            <a:spLocks noGrp="1"/>
          </p:cNvSpPr>
          <p:nvPr>
            <p:ph idx="1"/>
          </p:nvPr>
        </p:nvSpPr>
        <p:spPr/>
        <p:txBody>
          <a:bodyPr/>
          <a:lstStyle/>
          <a:p>
            <a:r>
              <a:rPr lang="en-US" dirty="0"/>
              <a:t>The regression shares to a large extent the feature generation/selection stage, as described before; however, now the output variable, </a:t>
            </a:r>
            <a:r>
              <a:rPr lang="en-US" i="1" dirty="0"/>
              <a:t>y</a:t>
            </a:r>
            <a:r>
              <a:rPr lang="en-US" dirty="0"/>
              <a:t>, is </a:t>
            </a:r>
            <a:r>
              <a:rPr lang="en-US" u="sng" dirty="0"/>
              <a:t>not discrete </a:t>
            </a:r>
            <a:r>
              <a:rPr lang="en-US" dirty="0"/>
              <a:t>but it takes values in an </a:t>
            </a:r>
            <a:r>
              <a:rPr lang="en-US" u="sng" dirty="0"/>
              <a:t>interval in the real axis </a:t>
            </a:r>
            <a:r>
              <a:rPr lang="en-US" dirty="0"/>
              <a:t>or in a </a:t>
            </a:r>
            <a:r>
              <a:rPr lang="en-US" u="sng" dirty="0"/>
              <a:t>region in the complex numbers plane</a:t>
            </a:r>
            <a:r>
              <a:rPr lang="en-US" dirty="0"/>
              <a:t>.</a:t>
            </a:r>
          </a:p>
          <a:p>
            <a:r>
              <a:rPr lang="en-US" dirty="0"/>
              <a:t>The regression task is basically a curve fitting problem</a:t>
            </a:r>
            <a:r>
              <a:rPr lang="en-ID" dirty="0"/>
              <a:t>.</a:t>
            </a:r>
          </a:p>
          <a:p>
            <a:r>
              <a:rPr lang="en-US" dirty="0"/>
              <a:t>We are given a set of training points, (</a:t>
            </a:r>
            <a:r>
              <a:rPr lang="en-US" i="1" dirty="0" err="1"/>
              <a:t>y</a:t>
            </a:r>
            <a:r>
              <a:rPr lang="en-US" i="1" baseline="-25000" dirty="0" err="1"/>
              <a:t>n</a:t>
            </a:r>
            <a:r>
              <a:rPr lang="en-US" i="1" dirty="0"/>
              <a:t>, </a:t>
            </a:r>
            <a:r>
              <a:rPr lang="en-US" i="1" dirty="0" err="1"/>
              <a:t>x</a:t>
            </a:r>
            <a:r>
              <a:rPr lang="en-US" i="1" baseline="-25000" dirty="0" err="1"/>
              <a:t>n</a:t>
            </a:r>
            <a:r>
              <a:rPr lang="en-US" dirty="0"/>
              <a:t>), </a:t>
            </a:r>
            <a:r>
              <a:rPr lang="en-US" i="1" dirty="0" err="1"/>
              <a:t>y</a:t>
            </a:r>
            <a:r>
              <a:rPr lang="en-US" i="1" baseline="-25000" dirty="0" err="1"/>
              <a:t>n</a:t>
            </a:r>
            <a:r>
              <a:rPr lang="en-US" i="1" dirty="0"/>
              <a:t> </a:t>
            </a:r>
            <a:r>
              <a:rPr lang="en-US" dirty="0"/>
              <a:t>∈ R, </a:t>
            </a:r>
            <a:r>
              <a:rPr lang="en-US" i="1" dirty="0" err="1"/>
              <a:t>x</a:t>
            </a:r>
            <a:r>
              <a:rPr lang="en-US" i="1" baseline="-25000" dirty="0" err="1"/>
              <a:t>n</a:t>
            </a:r>
            <a:r>
              <a:rPr lang="en-US" dirty="0"/>
              <a:t> ∈ </a:t>
            </a:r>
            <a:r>
              <a:rPr lang="en-US" dirty="0" err="1"/>
              <a:t>R</a:t>
            </a:r>
            <a:r>
              <a:rPr lang="en-US" i="1" baseline="30000" dirty="0" err="1"/>
              <a:t>l</a:t>
            </a:r>
            <a:r>
              <a:rPr lang="en-US" dirty="0"/>
              <a:t> , n = 1, 2, ... , </a:t>
            </a:r>
            <a:r>
              <a:rPr lang="en-US" i="1" dirty="0"/>
              <a:t>N</a:t>
            </a:r>
          </a:p>
          <a:p>
            <a:r>
              <a:rPr lang="en-US" dirty="0"/>
              <a:t>The task is to estimate a function, </a:t>
            </a:r>
            <a:r>
              <a:rPr lang="en-US" i="1" dirty="0"/>
              <a:t>f </a:t>
            </a:r>
            <a:r>
              <a:rPr lang="en-US" dirty="0"/>
              <a:t>, whose graph fits the data.</a:t>
            </a:r>
          </a:p>
          <a:p>
            <a:r>
              <a:rPr lang="en-US" dirty="0"/>
              <a:t>Once we have found such a function, when an unknown point arrives, we can predict its output value.</a:t>
            </a:r>
            <a:endParaRPr lang="en-US" i="1" dirty="0"/>
          </a:p>
        </p:txBody>
      </p:sp>
    </p:spTree>
    <p:extLst>
      <p:ext uri="{BB962C8B-B14F-4D97-AF65-F5344CB8AC3E}">
        <p14:creationId xmlns:p14="http://schemas.microsoft.com/office/powerpoint/2010/main" val="1619143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F20FC-7E5C-45DB-BAD3-CE11F02177D7}"/>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FFD9DAD2-369C-4F5C-93EA-A0646C61EB93}"/>
              </a:ext>
            </a:extLst>
          </p:cNvPr>
          <p:cNvSpPr>
            <a:spLocks noGrp="1"/>
          </p:cNvSpPr>
          <p:nvPr>
            <p:ph idx="1"/>
          </p:nvPr>
        </p:nvSpPr>
        <p:spPr>
          <a:xfrm>
            <a:off x="1219199" y="5029200"/>
            <a:ext cx="7529265" cy="1440223"/>
          </a:xfrm>
        </p:spPr>
        <p:txBody>
          <a:bodyPr/>
          <a:lstStyle/>
          <a:p>
            <a:r>
              <a:rPr lang="en-US" dirty="0"/>
              <a:t>Once a function (linear in this case), </a:t>
            </a:r>
            <a:r>
              <a:rPr lang="en-US" i="1" dirty="0"/>
              <a:t>f</a:t>
            </a:r>
            <a:r>
              <a:rPr lang="en-US" dirty="0"/>
              <a:t> , has been designed, for its graph to fit the available training data set in a regression task, given a new (red) point, </a:t>
            </a:r>
            <a:r>
              <a:rPr lang="en-US" i="1" dirty="0"/>
              <a:t>x</a:t>
            </a:r>
            <a:r>
              <a:rPr lang="en-US" dirty="0"/>
              <a:t>, the prediction of the associated output (red) value is given by </a:t>
            </a:r>
            <a:r>
              <a:rPr lang="en-US" i="1" dirty="0"/>
              <a:t>y = f(x)</a:t>
            </a:r>
            <a:endParaRPr lang="en-ID" i="1" dirty="0"/>
          </a:p>
        </p:txBody>
      </p:sp>
      <p:pic>
        <p:nvPicPr>
          <p:cNvPr id="4" name="Picture 3">
            <a:extLst>
              <a:ext uri="{FF2B5EF4-FFF2-40B4-BE49-F238E27FC236}">
                <a16:creationId xmlns:a16="http://schemas.microsoft.com/office/drawing/2014/main" id="{1CCFC576-8FA8-479D-ADDD-4F079FBCB258}"/>
              </a:ext>
            </a:extLst>
          </p:cNvPr>
          <p:cNvPicPr>
            <a:picLocks noChangeAspect="1"/>
          </p:cNvPicPr>
          <p:nvPr/>
        </p:nvPicPr>
        <p:blipFill>
          <a:blip r:embed="rId2"/>
          <a:stretch>
            <a:fillRect/>
          </a:stretch>
        </p:blipFill>
        <p:spPr>
          <a:xfrm>
            <a:off x="2971800" y="1524000"/>
            <a:ext cx="3810000" cy="3385930"/>
          </a:xfrm>
          <a:prstGeom prst="rect">
            <a:avLst/>
          </a:prstGeom>
        </p:spPr>
      </p:pic>
    </p:spTree>
    <p:extLst>
      <p:ext uri="{BB962C8B-B14F-4D97-AF65-F5344CB8AC3E}">
        <p14:creationId xmlns:p14="http://schemas.microsoft.com/office/powerpoint/2010/main" val="2875793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8E4CD-A35E-4E50-926B-2BFF710CA595}"/>
              </a:ext>
            </a:extLst>
          </p:cNvPr>
          <p:cNvSpPr>
            <a:spLocks noGrp="1"/>
          </p:cNvSpPr>
          <p:nvPr>
            <p:ph type="title"/>
          </p:nvPr>
        </p:nvSpPr>
        <p:spPr/>
        <p:txBody>
          <a:bodyPr/>
          <a:lstStyle/>
          <a:p>
            <a:r>
              <a:rPr lang="en-ID" dirty="0"/>
              <a:t>Other example of Regression Task</a:t>
            </a:r>
          </a:p>
        </p:txBody>
      </p:sp>
      <p:sp>
        <p:nvSpPr>
          <p:cNvPr id="3" name="Content Placeholder 2">
            <a:extLst>
              <a:ext uri="{FF2B5EF4-FFF2-40B4-BE49-F238E27FC236}">
                <a16:creationId xmlns:a16="http://schemas.microsoft.com/office/drawing/2014/main" id="{F8169A2C-A0FA-49C9-8D11-6CCBB9ACC8D6}"/>
              </a:ext>
            </a:extLst>
          </p:cNvPr>
          <p:cNvSpPr>
            <a:spLocks noGrp="1"/>
          </p:cNvSpPr>
          <p:nvPr>
            <p:ph idx="1"/>
          </p:nvPr>
        </p:nvSpPr>
        <p:spPr/>
        <p:txBody>
          <a:bodyPr>
            <a:normAutofit/>
          </a:bodyPr>
          <a:lstStyle/>
          <a:p>
            <a:r>
              <a:rPr lang="en-US" sz="1800" dirty="0"/>
              <a:t>In financial applications one can predict tomorrow’s stock market price given current market conditions and all other related information. Each piece of information is a measured value of a corresponding feature.</a:t>
            </a:r>
          </a:p>
          <a:p>
            <a:r>
              <a:rPr lang="en-US" sz="1800" dirty="0"/>
              <a:t>Signal and image de-noising can also be seen as a special type of a regression task. De-blurring is a typical image restoration task, where  the de-blurred image is obtained as the output by feeding the blurred one as input to an appropriately designed function.</a:t>
            </a:r>
            <a:endParaRPr lang="en-ID" sz="1800" dirty="0"/>
          </a:p>
          <a:p>
            <a:endParaRPr lang="en-ID" sz="1800" dirty="0"/>
          </a:p>
        </p:txBody>
      </p:sp>
      <p:pic>
        <p:nvPicPr>
          <p:cNvPr id="4" name="Picture 3">
            <a:extLst>
              <a:ext uri="{FF2B5EF4-FFF2-40B4-BE49-F238E27FC236}">
                <a16:creationId xmlns:a16="http://schemas.microsoft.com/office/drawing/2014/main" id="{69D541ED-88BE-47FB-B3C5-0B7CF858EDB7}"/>
              </a:ext>
            </a:extLst>
          </p:cNvPr>
          <p:cNvPicPr>
            <a:picLocks noChangeAspect="1"/>
          </p:cNvPicPr>
          <p:nvPr/>
        </p:nvPicPr>
        <p:blipFill>
          <a:blip r:embed="rId2"/>
          <a:stretch>
            <a:fillRect/>
          </a:stretch>
        </p:blipFill>
        <p:spPr>
          <a:xfrm>
            <a:off x="2590800" y="4424423"/>
            <a:ext cx="4495800" cy="2276354"/>
          </a:xfrm>
          <a:prstGeom prst="rect">
            <a:avLst/>
          </a:prstGeom>
        </p:spPr>
      </p:pic>
      <p:sp>
        <p:nvSpPr>
          <p:cNvPr id="5" name="Content Placeholder 2">
            <a:extLst>
              <a:ext uri="{FF2B5EF4-FFF2-40B4-BE49-F238E27FC236}">
                <a16:creationId xmlns:a16="http://schemas.microsoft.com/office/drawing/2014/main" id="{841D29B8-B34B-490B-A5A2-FE930C45C892}"/>
              </a:ext>
            </a:extLst>
          </p:cNvPr>
          <p:cNvSpPr txBox="1">
            <a:spLocks/>
          </p:cNvSpPr>
          <p:nvPr/>
        </p:nvSpPr>
        <p:spPr>
          <a:xfrm>
            <a:off x="1112176" y="3544769"/>
            <a:ext cx="7636288" cy="189742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ID" dirty="0"/>
          </a:p>
        </p:txBody>
      </p:sp>
    </p:spTree>
    <p:extLst>
      <p:ext uri="{BB962C8B-B14F-4D97-AF65-F5344CB8AC3E}">
        <p14:creationId xmlns:p14="http://schemas.microsoft.com/office/powerpoint/2010/main" val="957200097"/>
      </p:ext>
    </p:extLst>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 PPT 2015</Template>
  <TotalTime>102</TotalTime>
  <Words>1743</Words>
  <Application>Microsoft Office PowerPoint</Application>
  <PresentationFormat>On-screen Show (4:3)</PresentationFormat>
  <Paragraphs>103</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Open Sans</vt:lpstr>
      <vt:lpstr>Tahoma</vt:lpstr>
      <vt:lpstr>Template PPT 2015</vt:lpstr>
      <vt:lpstr>Introduction to Machine Learning 2  Session  03 &amp; 04</vt:lpstr>
      <vt:lpstr>Learning Outcome</vt:lpstr>
      <vt:lpstr>Outline</vt:lpstr>
      <vt:lpstr>Classification</vt:lpstr>
      <vt:lpstr>PowerPoint Presentation</vt:lpstr>
      <vt:lpstr>General classification process</vt:lpstr>
      <vt:lpstr>Regression</vt:lpstr>
      <vt:lpstr>PowerPoint Presentation</vt:lpstr>
      <vt:lpstr>Other example of Regression Task</vt:lpstr>
      <vt:lpstr>Main Challenges of Machine Learning</vt:lpstr>
      <vt:lpstr>Insufficient Quantity of Training Data </vt:lpstr>
      <vt:lpstr>Nonrepresentative Training Data </vt:lpstr>
      <vt:lpstr>Poor-Quality Data</vt:lpstr>
      <vt:lpstr>Irrelevant Features</vt:lpstr>
      <vt:lpstr>Overfitting the Training Data</vt:lpstr>
      <vt:lpstr>Underfitting the Training Data</vt:lpstr>
      <vt:lpstr>Testing and Validating</vt:lpstr>
      <vt:lpstr>Testing and Validating (2)</vt:lpstr>
      <vt:lpstr>Cross-validation</vt:lpstr>
      <vt:lpstr>Review Question</vt:lpstr>
      <vt:lpstr>Case Study</vt:lpstr>
      <vt:lpstr>End of Session 03 &amp; 04</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Novita Hanafiah</cp:lastModifiedBy>
  <cp:revision>31</cp:revision>
  <dcterms:created xsi:type="dcterms:W3CDTF">2015-05-04T03:33:03Z</dcterms:created>
  <dcterms:modified xsi:type="dcterms:W3CDTF">2019-12-19T03:10:03Z</dcterms:modified>
</cp:coreProperties>
</file>