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282" r:id="rId6"/>
    <p:sldId id="286" r:id="rId7"/>
    <p:sldId id="283" r:id="rId8"/>
    <p:sldId id="284" r:id="rId9"/>
    <p:sldId id="285" r:id="rId10"/>
    <p:sldId id="287" r:id="rId11"/>
    <p:sldId id="288" r:id="rId12"/>
    <p:sldId id="289" r:id="rId13"/>
    <p:sldId id="290" r:id="rId14"/>
    <p:sldId id="291" r:id="rId15"/>
    <p:sldId id="295" r:id="rId16"/>
    <p:sldId id="296" r:id="rId17"/>
    <p:sldId id="297" r:id="rId18"/>
    <p:sldId id="301" r:id="rId19"/>
    <p:sldId id="302" r:id="rId20"/>
    <p:sldId id="303" r:id="rId21"/>
    <p:sldId id="298" r:id="rId22"/>
    <p:sldId id="261" r:id="rId23"/>
    <p:sldId id="300" r:id="rId2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79"/>
            <p14:sldId id="280"/>
            <p14:sldId id="281"/>
            <p14:sldId id="282"/>
            <p14:sldId id="286"/>
            <p14:sldId id="283"/>
            <p14:sldId id="284"/>
            <p14:sldId id="285"/>
            <p14:sldId id="287"/>
            <p14:sldId id="288"/>
            <p14:sldId id="289"/>
            <p14:sldId id="290"/>
            <p14:sldId id="291"/>
            <p14:sldId id="295"/>
            <p14:sldId id="296"/>
            <p14:sldId id="297"/>
            <p14:sldId id="301"/>
            <p14:sldId id="302"/>
            <p14:sldId id="303"/>
            <p14:sldId id="298"/>
            <p14:sldId id="261"/>
            <p14:sldId id="3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558FD5"/>
    <a:srgbClr val="F7F7F7"/>
    <a:srgbClr val="008FD5"/>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219200" y="1219200"/>
            <a:ext cx="7525618" cy="7920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199" y="2011288"/>
            <a:ext cx="7529265"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19/12/2019</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3771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COMP6577 – Machine Learning</a:t>
            </a:r>
          </a:p>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a:t>
            </a:r>
            <a:r>
              <a:rPr lang="en-US" sz="2000">
                <a:solidFill>
                  <a:schemeClr val="bg1"/>
                </a:solidFill>
                <a:latin typeface="Tahoma" panose="020B0604030504040204" pitchFamily="34" charset="0"/>
                <a:ea typeface="Tahoma" panose="020B0604030504040204" pitchFamily="34" charset="0"/>
                <a:cs typeface="Tahoma" panose="020B0604030504040204" pitchFamily="34" charset="0"/>
              </a:rPr>
              <a:t>December 2020</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r>
              <a:rPr lang="en-ID" dirty="0"/>
              <a:t>Probability and </a:t>
            </a:r>
            <a:br>
              <a:rPr lang="en-ID" dirty="0"/>
            </a:br>
            <a:r>
              <a:rPr lang="en-ID" dirty="0"/>
              <a:t>Stochastic Processes 1</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03 &amp; 04</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E3BA-15BE-4891-8E33-E1254763F158}"/>
              </a:ext>
            </a:extLst>
          </p:cNvPr>
          <p:cNvSpPr>
            <a:spLocks noGrp="1"/>
          </p:cNvSpPr>
          <p:nvPr>
            <p:ph type="title"/>
          </p:nvPr>
        </p:nvSpPr>
        <p:spPr/>
        <p:txBody>
          <a:bodyPr/>
          <a:lstStyle/>
          <a:p>
            <a:r>
              <a:rPr lang="en-ID" dirty="0"/>
              <a:t>Joint and Conditional Probabilities (2)</a:t>
            </a:r>
          </a:p>
        </p:txBody>
      </p:sp>
      <p:sp>
        <p:nvSpPr>
          <p:cNvPr id="3" name="Content Placeholder 2">
            <a:extLst>
              <a:ext uri="{FF2B5EF4-FFF2-40B4-BE49-F238E27FC236}">
                <a16:creationId xmlns:a16="http://schemas.microsoft.com/office/drawing/2014/main" id="{7CF6EBFE-EDE1-460C-ADAB-7DB6FA1B551E}"/>
              </a:ext>
            </a:extLst>
          </p:cNvPr>
          <p:cNvSpPr>
            <a:spLocks noGrp="1"/>
          </p:cNvSpPr>
          <p:nvPr>
            <p:ph idx="1"/>
          </p:nvPr>
        </p:nvSpPr>
        <p:spPr/>
        <p:txBody>
          <a:bodyPr/>
          <a:lstStyle/>
          <a:p>
            <a:r>
              <a:rPr lang="en-ID" dirty="0"/>
              <a:t>Let us </a:t>
            </a:r>
            <a:r>
              <a:rPr lang="en-US" dirty="0"/>
              <a:t>denote by </a:t>
            </a:r>
            <a:r>
              <a:rPr lang="en-US" i="1" dirty="0" err="1"/>
              <a:t>n</a:t>
            </a:r>
            <a:r>
              <a:rPr lang="en-US" i="1" baseline="-25000" dirty="0" err="1"/>
              <a:t>ij</a:t>
            </a:r>
            <a:r>
              <a:rPr lang="en-US" i="1" dirty="0"/>
              <a:t> </a:t>
            </a:r>
            <a:r>
              <a:rPr lang="en-US" dirty="0"/>
              <a:t>the number of times the values </a:t>
            </a:r>
            <a:r>
              <a:rPr lang="en-US" i="1" dirty="0"/>
              <a:t>x</a:t>
            </a:r>
            <a:r>
              <a:rPr lang="en-US" i="1" baseline="-25000" dirty="0"/>
              <a:t>i</a:t>
            </a:r>
            <a:r>
              <a:rPr lang="en-US" baseline="-25000" dirty="0"/>
              <a:t> </a:t>
            </a:r>
            <a:r>
              <a:rPr lang="en-US" dirty="0"/>
              <a:t>and </a:t>
            </a:r>
            <a:r>
              <a:rPr lang="en-US" i="1" dirty="0" err="1"/>
              <a:t>y</a:t>
            </a:r>
            <a:r>
              <a:rPr lang="en-US" i="1" baseline="-25000" dirty="0" err="1"/>
              <a:t>j</a:t>
            </a:r>
            <a:r>
              <a:rPr lang="en-US" dirty="0"/>
              <a:t> occurred simultaneously. Then, </a:t>
            </a:r>
            <a:r>
              <a:rPr lang="en-US" i="1" dirty="0"/>
              <a:t>P(x</a:t>
            </a:r>
            <a:r>
              <a:rPr lang="en-US" i="1" baseline="-25000" dirty="0"/>
              <a:t>i </a:t>
            </a:r>
            <a:r>
              <a:rPr lang="en-US" i="1" dirty="0"/>
              <a:t>, </a:t>
            </a:r>
            <a:r>
              <a:rPr lang="en-US" i="1" dirty="0" err="1"/>
              <a:t>y</a:t>
            </a:r>
            <a:r>
              <a:rPr lang="en-US" i="1" baseline="-25000" dirty="0" err="1"/>
              <a:t>j</a:t>
            </a:r>
            <a:r>
              <a:rPr lang="en-US" i="1" dirty="0"/>
              <a:t>) ≈ </a:t>
            </a:r>
            <a:r>
              <a:rPr lang="en-US" i="1" dirty="0" err="1"/>
              <a:t>n</a:t>
            </a:r>
            <a:r>
              <a:rPr lang="en-US" i="1" baseline="-25000" dirty="0" err="1"/>
              <a:t>ij</a:t>
            </a:r>
            <a:r>
              <a:rPr lang="en-US" i="1" dirty="0"/>
              <a:t> / n </a:t>
            </a:r>
            <a:r>
              <a:rPr lang="en-US" dirty="0"/>
              <a:t>. Simple reasoning dictates that the total number, </a:t>
            </a:r>
            <a:r>
              <a:rPr lang="en-US" dirty="0" err="1"/>
              <a:t>n</a:t>
            </a:r>
            <a:r>
              <a:rPr lang="en-US" baseline="30000" dirty="0" err="1"/>
              <a:t>x</a:t>
            </a:r>
            <a:r>
              <a:rPr lang="en-US" baseline="-25000" dirty="0" err="1"/>
              <a:t>i</a:t>
            </a:r>
            <a:r>
              <a:rPr lang="en-US" dirty="0"/>
              <a:t> , that value </a:t>
            </a:r>
            <a:r>
              <a:rPr lang="en-US" i="1" dirty="0"/>
              <a:t>x</a:t>
            </a:r>
            <a:r>
              <a:rPr lang="en-US" i="1" baseline="-25000" dirty="0"/>
              <a:t>i</a:t>
            </a:r>
            <a:r>
              <a:rPr lang="en-US" dirty="0"/>
              <a:t> occurred, is equal to:</a:t>
            </a:r>
          </a:p>
          <a:p>
            <a:endParaRPr lang="en-US" dirty="0"/>
          </a:p>
          <a:p>
            <a:endParaRPr lang="en-US" dirty="0"/>
          </a:p>
          <a:p>
            <a:r>
              <a:rPr lang="en-US" dirty="0"/>
              <a:t>Dividing both sides in the above by </a:t>
            </a:r>
            <a:r>
              <a:rPr lang="en-US" i="1" dirty="0"/>
              <a:t>n</a:t>
            </a:r>
            <a:r>
              <a:rPr lang="en-US" dirty="0"/>
              <a:t>, the following sum rule readily results. </a:t>
            </a:r>
            <a:endParaRPr lang="en-ID" dirty="0"/>
          </a:p>
        </p:txBody>
      </p:sp>
      <p:pic>
        <p:nvPicPr>
          <p:cNvPr id="4" name="Picture 3">
            <a:extLst>
              <a:ext uri="{FF2B5EF4-FFF2-40B4-BE49-F238E27FC236}">
                <a16:creationId xmlns:a16="http://schemas.microsoft.com/office/drawing/2014/main" id="{BFBC8D86-2E84-43B2-AD09-96D74C4C5B23}"/>
              </a:ext>
            </a:extLst>
          </p:cNvPr>
          <p:cNvPicPr>
            <a:picLocks noChangeAspect="1"/>
          </p:cNvPicPr>
          <p:nvPr/>
        </p:nvPicPr>
        <p:blipFill>
          <a:blip r:embed="rId2"/>
          <a:stretch>
            <a:fillRect/>
          </a:stretch>
        </p:blipFill>
        <p:spPr>
          <a:xfrm>
            <a:off x="4138612" y="3234034"/>
            <a:ext cx="914400" cy="725621"/>
          </a:xfrm>
          <a:prstGeom prst="rect">
            <a:avLst/>
          </a:prstGeom>
        </p:spPr>
      </p:pic>
      <p:pic>
        <p:nvPicPr>
          <p:cNvPr id="5" name="Picture 4">
            <a:extLst>
              <a:ext uri="{FF2B5EF4-FFF2-40B4-BE49-F238E27FC236}">
                <a16:creationId xmlns:a16="http://schemas.microsoft.com/office/drawing/2014/main" id="{4248B638-AA11-4D47-8CAB-BC10B0D277AC}"/>
              </a:ext>
            </a:extLst>
          </p:cNvPr>
          <p:cNvPicPr>
            <a:picLocks noChangeAspect="1"/>
          </p:cNvPicPr>
          <p:nvPr/>
        </p:nvPicPr>
        <p:blipFill>
          <a:blip r:embed="rId3"/>
          <a:stretch>
            <a:fillRect/>
          </a:stretch>
        </p:blipFill>
        <p:spPr>
          <a:xfrm>
            <a:off x="3048000" y="4820960"/>
            <a:ext cx="3095625" cy="817840"/>
          </a:xfrm>
          <a:prstGeom prst="rect">
            <a:avLst/>
          </a:prstGeom>
        </p:spPr>
      </p:pic>
    </p:spTree>
    <p:extLst>
      <p:ext uri="{BB962C8B-B14F-4D97-AF65-F5344CB8AC3E}">
        <p14:creationId xmlns:p14="http://schemas.microsoft.com/office/powerpoint/2010/main" val="169175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9AD6-18B8-4B63-8C90-165C2BD5DED0}"/>
              </a:ext>
            </a:extLst>
          </p:cNvPr>
          <p:cNvSpPr>
            <a:spLocks noGrp="1"/>
          </p:cNvSpPr>
          <p:nvPr>
            <p:ph type="title"/>
          </p:nvPr>
        </p:nvSpPr>
        <p:spPr/>
        <p:txBody>
          <a:bodyPr/>
          <a:lstStyle/>
          <a:p>
            <a:r>
              <a:rPr lang="en-ID" dirty="0"/>
              <a:t>Joint and Conditional Probabilities (3)</a:t>
            </a:r>
          </a:p>
        </p:txBody>
      </p:sp>
      <p:sp>
        <p:nvSpPr>
          <p:cNvPr id="3" name="Content Placeholder 2">
            <a:extLst>
              <a:ext uri="{FF2B5EF4-FFF2-40B4-BE49-F238E27FC236}">
                <a16:creationId xmlns:a16="http://schemas.microsoft.com/office/drawing/2014/main" id="{CC521269-B4CC-444B-915F-EB861A4B264B}"/>
              </a:ext>
            </a:extLst>
          </p:cNvPr>
          <p:cNvSpPr>
            <a:spLocks noGrp="1"/>
          </p:cNvSpPr>
          <p:nvPr>
            <p:ph idx="1"/>
          </p:nvPr>
        </p:nvSpPr>
        <p:spPr>
          <a:xfrm>
            <a:off x="1219199" y="2011288"/>
            <a:ext cx="7529265" cy="4458135"/>
          </a:xfrm>
        </p:spPr>
        <p:txBody>
          <a:bodyPr>
            <a:normAutofit lnSpcReduction="10000"/>
          </a:bodyPr>
          <a:lstStyle/>
          <a:p>
            <a:r>
              <a:rPr lang="en-US" dirty="0"/>
              <a:t>The conditional probability of an event, </a:t>
            </a:r>
            <a:r>
              <a:rPr lang="en-US" i="1" dirty="0"/>
              <a:t>A</a:t>
            </a:r>
            <a:r>
              <a:rPr lang="en-US" dirty="0"/>
              <a:t>, given another event, </a:t>
            </a:r>
            <a:r>
              <a:rPr lang="en-US" i="1" dirty="0"/>
              <a:t>B</a:t>
            </a:r>
            <a:r>
              <a:rPr lang="en-US" dirty="0"/>
              <a:t>, is denoted as </a:t>
            </a:r>
            <a:r>
              <a:rPr lang="en-US" i="1" dirty="0"/>
              <a:t>P(A|B)</a:t>
            </a:r>
            <a:r>
              <a:rPr lang="en-US" dirty="0"/>
              <a:t> and it is defined as</a:t>
            </a:r>
          </a:p>
          <a:p>
            <a:endParaRPr lang="en-US" dirty="0"/>
          </a:p>
          <a:p>
            <a:endParaRPr lang="en-US" dirty="0"/>
          </a:p>
          <a:p>
            <a:pPr marL="0" indent="0">
              <a:buNone/>
            </a:pPr>
            <a:r>
              <a:rPr lang="en-ID" dirty="0"/>
              <a:t>     provided </a:t>
            </a:r>
            <a:r>
              <a:rPr lang="en-ID" i="1" dirty="0"/>
              <a:t>P(B) ≠ 0</a:t>
            </a:r>
          </a:p>
          <a:p>
            <a:r>
              <a:rPr lang="en-US" dirty="0"/>
              <a:t>Let </a:t>
            </a:r>
            <a:r>
              <a:rPr lang="en-US" i="1" dirty="0" err="1"/>
              <a:t>n</a:t>
            </a:r>
            <a:r>
              <a:rPr lang="en-US" i="1" baseline="-25000" dirty="0" err="1"/>
              <a:t>AB</a:t>
            </a:r>
            <a:r>
              <a:rPr lang="en-US" dirty="0"/>
              <a:t> be the number of times that both events occurred simultaneously, and </a:t>
            </a:r>
            <a:r>
              <a:rPr lang="en-US" i="1" dirty="0" err="1"/>
              <a:t>n</a:t>
            </a:r>
            <a:r>
              <a:rPr lang="en-US" i="1" baseline="-25000" dirty="0" err="1"/>
              <a:t>B</a:t>
            </a:r>
            <a:r>
              <a:rPr lang="en-US" dirty="0"/>
              <a:t> the times event </a:t>
            </a:r>
            <a:r>
              <a:rPr lang="en-US" i="1" dirty="0"/>
              <a:t>B</a:t>
            </a:r>
            <a:r>
              <a:rPr lang="en-US" dirty="0"/>
              <a:t> occurred, out of n experiments. Then, we have:</a:t>
            </a:r>
          </a:p>
          <a:p>
            <a:endParaRPr lang="en-US" dirty="0"/>
          </a:p>
          <a:p>
            <a:endParaRPr lang="en-US" dirty="0"/>
          </a:p>
          <a:p>
            <a:r>
              <a:rPr lang="en-US" dirty="0"/>
              <a:t>In other words, the conditional probability of an event, </a:t>
            </a:r>
            <a:r>
              <a:rPr lang="en-US" i="1" dirty="0"/>
              <a:t>A</a:t>
            </a:r>
            <a:r>
              <a:rPr lang="en-US" dirty="0"/>
              <a:t>, given another one, </a:t>
            </a:r>
            <a:r>
              <a:rPr lang="en-US" i="1" dirty="0"/>
              <a:t>B</a:t>
            </a:r>
            <a:r>
              <a:rPr lang="en-US" dirty="0"/>
              <a:t>, is the relative frequency that </a:t>
            </a:r>
            <a:r>
              <a:rPr lang="en-US" i="1" dirty="0"/>
              <a:t>A</a:t>
            </a:r>
            <a:r>
              <a:rPr lang="en-US" dirty="0"/>
              <a:t> occurred, not with respect to the total number of experiments performed, but relative to the times event </a:t>
            </a:r>
            <a:r>
              <a:rPr lang="en-US" i="1" dirty="0"/>
              <a:t>B</a:t>
            </a:r>
            <a:r>
              <a:rPr lang="en-US" dirty="0"/>
              <a:t> occurred.</a:t>
            </a:r>
          </a:p>
          <a:p>
            <a:endParaRPr lang="en-ID" i="1" dirty="0"/>
          </a:p>
        </p:txBody>
      </p:sp>
      <p:pic>
        <p:nvPicPr>
          <p:cNvPr id="4" name="Picture 3">
            <a:extLst>
              <a:ext uri="{FF2B5EF4-FFF2-40B4-BE49-F238E27FC236}">
                <a16:creationId xmlns:a16="http://schemas.microsoft.com/office/drawing/2014/main" id="{30952591-2D60-4824-AE0F-551E4095ECA1}"/>
              </a:ext>
            </a:extLst>
          </p:cNvPr>
          <p:cNvPicPr>
            <a:picLocks noChangeAspect="1"/>
          </p:cNvPicPr>
          <p:nvPr/>
        </p:nvPicPr>
        <p:blipFill>
          <a:blip r:embed="rId2"/>
          <a:stretch>
            <a:fillRect/>
          </a:stretch>
        </p:blipFill>
        <p:spPr>
          <a:xfrm>
            <a:off x="2971800" y="2590800"/>
            <a:ext cx="4114800" cy="679206"/>
          </a:xfrm>
          <a:prstGeom prst="rect">
            <a:avLst/>
          </a:prstGeom>
        </p:spPr>
      </p:pic>
      <p:pic>
        <p:nvPicPr>
          <p:cNvPr id="5" name="Picture 4">
            <a:extLst>
              <a:ext uri="{FF2B5EF4-FFF2-40B4-BE49-F238E27FC236}">
                <a16:creationId xmlns:a16="http://schemas.microsoft.com/office/drawing/2014/main" id="{41CA6F5C-2993-4F69-9717-59D8DB41E56A}"/>
              </a:ext>
            </a:extLst>
          </p:cNvPr>
          <p:cNvPicPr>
            <a:picLocks noChangeAspect="1"/>
          </p:cNvPicPr>
          <p:nvPr/>
        </p:nvPicPr>
        <p:blipFill>
          <a:blip r:embed="rId3"/>
          <a:stretch>
            <a:fillRect/>
          </a:stretch>
        </p:blipFill>
        <p:spPr>
          <a:xfrm>
            <a:off x="5000469" y="4343400"/>
            <a:ext cx="2286000" cy="613833"/>
          </a:xfrm>
          <a:prstGeom prst="rect">
            <a:avLst/>
          </a:prstGeom>
        </p:spPr>
      </p:pic>
    </p:spTree>
    <p:extLst>
      <p:ext uri="{BB962C8B-B14F-4D97-AF65-F5344CB8AC3E}">
        <p14:creationId xmlns:p14="http://schemas.microsoft.com/office/powerpoint/2010/main" val="2756168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97A1-932B-4EC3-B7E1-0902469D29DE}"/>
              </a:ext>
            </a:extLst>
          </p:cNvPr>
          <p:cNvSpPr>
            <a:spLocks noGrp="1"/>
          </p:cNvSpPr>
          <p:nvPr>
            <p:ph type="title"/>
          </p:nvPr>
        </p:nvSpPr>
        <p:spPr/>
        <p:txBody>
          <a:bodyPr/>
          <a:lstStyle/>
          <a:p>
            <a:r>
              <a:rPr lang="en-ID" dirty="0"/>
              <a:t>Joint and Conditional Probabilities (4)</a:t>
            </a:r>
          </a:p>
        </p:txBody>
      </p:sp>
      <p:sp>
        <p:nvSpPr>
          <p:cNvPr id="3" name="Content Placeholder 2">
            <a:extLst>
              <a:ext uri="{FF2B5EF4-FFF2-40B4-BE49-F238E27FC236}">
                <a16:creationId xmlns:a16="http://schemas.microsoft.com/office/drawing/2014/main" id="{72317DA3-2AA6-4DB8-B241-96D9877CEC42}"/>
              </a:ext>
            </a:extLst>
          </p:cNvPr>
          <p:cNvSpPr>
            <a:spLocks noGrp="1"/>
          </p:cNvSpPr>
          <p:nvPr>
            <p:ph idx="1"/>
          </p:nvPr>
        </p:nvSpPr>
        <p:spPr/>
        <p:txBody>
          <a:bodyPr/>
          <a:lstStyle/>
          <a:p>
            <a:r>
              <a:rPr lang="en-US" dirty="0"/>
              <a:t>Viewed differently and adopting similar notation in terms of random variables, in conformity with Eq. (Sum rule), the definition of the conditional probability is also known as the product rule of probability, written as:</a:t>
            </a:r>
          </a:p>
          <a:p>
            <a:endParaRPr lang="en-US" dirty="0"/>
          </a:p>
          <a:p>
            <a:endParaRPr lang="en-US" dirty="0"/>
          </a:p>
          <a:p>
            <a:r>
              <a:rPr lang="en-US" dirty="0"/>
              <a:t>To differentiate from the joint and conditional probabilities, probabilities, P(x) and P(y) are known as </a:t>
            </a:r>
            <a:r>
              <a:rPr lang="en-US" b="1" dirty="0"/>
              <a:t>marginal probabilities.</a:t>
            </a:r>
          </a:p>
          <a:p>
            <a:r>
              <a:rPr lang="en-US" dirty="0"/>
              <a:t>Statistical Independence: Two random variables are said to be statistically independent </a:t>
            </a:r>
            <a:r>
              <a:rPr lang="en-US" i="1" dirty="0"/>
              <a:t>if and only if </a:t>
            </a:r>
            <a:r>
              <a:rPr lang="en-US" dirty="0"/>
              <a:t>their joint probability is written as the product of the respective marginals,</a:t>
            </a:r>
          </a:p>
          <a:p>
            <a:pPr marL="0" indent="0">
              <a:buNone/>
            </a:pPr>
            <a:r>
              <a:rPr lang="es-ES" dirty="0"/>
              <a:t>			P(x, y) = P(x)P(y)</a:t>
            </a:r>
            <a:endParaRPr lang="en-ID" b="1" dirty="0"/>
          </a:p>
        </p:txBody>
      </p:sp>
      <p:pic>
        <p:nvPicPr>
          <p:cNvPr id="4" name="Picture 3">
            <a:extLst>
              <a:ext uri="{FF2B5EF4-FFF2-40B4-BE49-F238E27FC236}">
                <a16:creationId xmlns:a16="http://schemas.microsoft.com/office/drawing/2014/main" id="{14EB9959-DA86-409F-83AF-D1C683A949CE}"/>
              </a:ext>
            </a:extLst>
          </p:cNvPr>
          <p:cNvPicPr>
            <a:picLocks noChangeAspect="1"/>
          </p:cNvPicPr>
          <p:nvPr/>
        </p:nvPicPr>
        <p:blipFill>
          <a:blip r:embed="rId2"/>
          <a:stretch>
            <a:fillRect/>
          </a:stretch>
        </p:blipFill>
        <p:spPr>
          <a:xfrm>
            <a:off x="3048000" y="3352800"/>
            <a:ext cx="3505200" cy="442404"/>
          </a:xfrm>
          <a:prstGeom prst="rect">
            <a:avLst/>
          </a:prstGeom>
        </p:spPr>
      </p:pic>
    </p:spTree>
    <p:extLst>
      <p:ext uri="{BB962C8B-B14F-4D97-AF65-F5344CB8AC3E}">
        <p14:creationId xmlns:p14="http://schemas.microsoft.com/office/powerpoint/2010/main" val="148322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405B-893F-4677-9D9E-FB09155A0C20}"/>
              </a:ext>
            </a:extLst>
          </p:cNvPr>
          <p:cNvSpPr>
            <a:spLocks noGrp="1"/>
          </p:cNvSpPr>
          <p:nvPr>
            <p:ph type="title"/>
          </p:nvPr>
        </p:nvSpPr>
        <p:spPr/>
        <p:txBody>
          <a:bodyPr/>
          <a:lstStyle/>
          <a:p>
            <a:r>
              <a:rPr lang="en-ID" dirty="0"/>
              <a:t>Bayes Theorem</a:t>
            </a:r>
          </a:p>
        </p:txBody>
      </p:sp>
      <p:sp>
        <p:nvSpPr>
          <p:cNvPr id="3" name="Content Placeholder 2">
            <a:extLst>
              <a:ext uri="{FF2B5EF4-FFF2-40B4-BE49-F238E27FC236}">
                <a16:creationId xmlns:a16="http://schemas.microsoft.com/office/drawing/2014/main" id="{DF17D9DC-B193-456B-93B4-DD4E889410A7}"/>
              </a:ext>
            </a:extLst>
          </p:cNvPr>
          <p:cNvSpPr>
            <a:spLocks noGrp="1"/>
          </p:cNvSpPr>
          <p:nvPr>
            <p:ph idx="1"/>
          </p:nvPr>
        </p:nvSpPr>
        <p:spPr/>
        <p:txBody>
          <a:bodyPr>
            <a:normAutofit fontScale="92500" lnSpcReduction="10000"/>
          </a:bodyPr>
          <a:lstStyle/>
          <a:p>
            <a:r>
              <a:rPr lang="en-US" dirty="0"/>
              <a:t>Bayes theorem is a direct consequence of the product rule and of the symmetry property of the joint probability, P(x, y) = P(y, x), and it is stated as:</a:t>
            </a:r>
          </a:p>
          <a:p>
            <a:endParaRPr lang="en-US" dirty="0"/>
          </a:p>
          <a:p>
            <a:endParaRPr lang="en-US" dirty="0"/>
          </a:p>
          <a:p>
            <a:r>
              <a:rPr lang="en-US" dirty="0"/>
              <a:t>where the marginal, P(x), can be written as:</a:t>
            </a:r>
          </a:p>
          <a:p>
            <a:endParaRPr lang="en-US" dirty="0"/>
          </a:p>
          <a:p>
            <a:endParaRPr lang="en-US" dirty="0"/>
          </a:p>
          <a:p>
            <a:r>
              <a:rPr lang="en-US" dirty="0"/>
              <a:t>and it can be considered as the normalizing constant of the numerator on the right-hand side in Eq. (Bayes Theorem), which guarantees that summing up </a:t>
            </a:r>
            <a:r>
              <a:rPr lang="en-US" i="1" dirty="0"/>
              <a:t>P(</a:t>
            </a:r>
            <a:r>
              <a:rPr lang="en-US" i="1" dirty="0" err="1"/>
              <a:t>y|x</a:t>
            </a:r>
            <a:r>
              <a:rPr lang="en-US" i="1" dirty="0"/>
              <a:t>) </a:t>
            </a:r>
            <a:r>
              <a:rPr lang="en-US" dirty="0"/>
              <a:t>with respect to all possible values of </a:t>
            </a:r>
            <a:r>
              <a:rPr lang="en-US" i="1" dirty="0"/>
              <a:t>y</a:t>
            </a:r>
            <a:r>
              <a:rPr lang="en-US" dirty="0"/>
              <a:t> ∈ </a:t>
            </a:r>
            <a:r>
              <a:rPr lang="en-US" i="1" dirty="0"/>
              <a:t>Y</a:t>
            </a:r>
            <a:r>
              <a:rPr lang="en-US" dirty="0"/>
              <a:t> results in one.</a:t>
            </a:r>
          </a:p>
          <a:p>
            <a:r>
              <a:rPr lang="en-US" dirty="0"/>
              <a:t>Bayes theorem plays a central role in machine learning, and it will be the basis for developing Bayesian techniques for estimating the values of unknown parameters.</a:t>
            </a:r>
          </a:p>
          <a:p>
            <a:endParaRPr lang="en-US" dirty="0"/>
          </a:p>
          <a:p>
            <a:endParaRPr lang="en-ID" dirty="0"/>
          </a:p>
        </p:txBody>
      </p:sp>
      <p:pic>
        <p:nvPicPr>
          <p:cNvPr id="4" name="Picture 3">
            <a:extLst>
              <a:ext uri="{FF2B5EF4-FFF2-40B4-BE49-F238E27FC236}">
                <a16:creationId xmlns:a16="http://schemas.microsoft.com/office/drawing/2014/main" id="{2F02693D-94CA-4FFE-B6DB-7405BDFAA400}"/>
              </a:ext>
            </a:extLst>
          </p:cNvPr>
          <p:cNvPicPr>
            <a:picLocks noChangeAspect="1"/>
          </p:cNvPicPr>
          <p:nvPr/>
        </p:nvPicPr>
        <p:blipFill>
          <a:blip r:embed="rId2"/>
          <a:stretch>
            <a:fillRect/>
          </a:stretch>
        </p:blipFill>
        <p:spPr>
          <a:xfrm>
            <a:off x="3733800" y="2661912"/>
            <a:ext cx="3505200" cy="654050"/>
          </a:xfrm>
          <a:prstGeom prst="rect">
            <a:avLst/>
          </a:prstGeom>
        </p:spPr>
      </p:pic>
      <p:pic>
        <p:nvPicPr>
          <p:cNvPr id="5" name="Picture 4">
            <a:extLst>
              <a:ext uri="{FF2B5EF4-FFF2-40B4-BE49-F238E27FC236}">
                <a16:creationId xmlns:a16="http://schemas.microsoft.com/office/drawing/2014/main" id="{9A1A4A89-85D8-47A6-92E0-FCF5C56577C3}"/>
              </a:ext>
            </a:extLst>
          </p:cNvPr>
          <p:cNvPicPr>
            <a:picLocks noChangeAspect="1"/>
          </p:cNvPicPr>
          <p:nvPr/>
        </p:nvPicPr>
        <p:blipFill>
          <a:blip r:embed="rId3"/>
          <a:stretch>
            <a:fillRect/>
          </a:stretch>
        </p:blipFill>
        <p:spPr>
          <a:xfrm>
            <a:off x="3352800" y="3815205"/>
            <a:ext cx="3071379" cy="623969"/>
          </a:xfrm>
          <a:prstGeom prst="rect">
            <a:avLst/>
          </a:prstGeom>
        </p:spPr>
      </p:pic>
    </p:spTree>
    <p:extLst>
      <p:ext uri="{BB962C8B-B14F-4D97-AF65-F5344CB8AC3E}">
        <p14:creationId xmlns:p14="http://schemas.microsoft.com/office/powerpoint/2010/main" val="394205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ECC45-6279-462B-AB48-85CE2E1AD8EC}"/>
              </a:ext>
            </a:extLst>
          </p:cNvPr>
          <p:cNvSpPr>
            <a:spLocks noGrp="1"/>
          </p:cNvSpPr>
          <p:nvPr>
            <p:ph type="title"/>
          </p:nvPr>
        </p:nvSpPr>
        <p:spPr/>
        <p:txBody>
          <a:bodyPr/>
          <a:lstStyle/>
          <a:p>
            <a:r>
              <a:rPr lang="en-ID" dirty="0"/>
              <a:t>Continuous Random Variables</a:t>
            </a:r>
          </a:p>
        </p:txBody>
      </p:sp>
      <p:sp>
        <p:nvSpPr>
          <p:cNvPr id="3" name="Content Placeholder 2">
            <a:extLst>
              <a:ext uri="{FF2B5EF4-FFF2-40B4-BE49-F238E27FC236}">
                <a16:creationId xmlns:a16="http://schemas.microsoft.com/office/drawing/2014/main" id="{D77F6164-8AD3-4209-B8F8-64A8CE7061E4}"/>
              </a:ext>
            </a:extLst>
          </p:cNvPr>
          <p:cNvSpPr>
            <a:spLocks noGrp="1"/>
          </p:cNvSpPr>
          <p:nvPr>
            <p:ph idx="1"/>
          </p:nvPr>
        </p:nvSpPr>
        <p:spPr/>
        <p:txBody>
          <a:bodyPr/>
          <a:lstStyle/>
          <a:p>
            <a:r>
              <a:rPr lang="en-US" dirty="0"/>
              <a:t>Now turns to the extension of the notion of probability to random variables, which take values on the real axis, </a:t>
            </a:r>
            <a:r>
              <a:rPr lang="en-US" dirty="0">
                <a:latin typeface="Times New Roman" panose="02020603050405020304" pitchFamily="18" charset="0"/>
                <a:cs typeface="Times New Roman" panose="02020603050405020304" pitchFamily="18" charset="0"/>
              </a:rPr>
              <a:t>ℝ.</a:t>
            </a:r>
          </a:p>
          <a:p>
            <a:r>
              <a:rPr lang="en-US" dirty="0"/>
              <a:t>The starting point is to compute the probability of a random variable, x, to lie in an interval, x</a:t>
            </a:r>
            <a:r>
              <a:rPr lang="en-US" baseline="-25000" dirty="0"/>
              <a:t>1</a:t>
            </a:r>
            <a:r>
              <a:rPr lang="en-US" dirty="0"/>
              <a:t> &lt; x ≤ x</a:t>
            </a:r>
            <a:r>
              <a:rPr lang="en-US" baseline="-25000" dirty="0"/>
              <a:t>2</a:t>
            </a:r>
            <a:r>
              <a:rPr lang="en-US" dirty="0"/>
              <a:t>. </a:t>
            </a:r>
          </a:p>
          <a:p>
            <a:r>
              <a:rPr lang="en-US" dirty="0"/>
              <a:t>Note that the two events, x ≤ x</a:t>
            </a:r>
            <a:r>
              <a:rPr lang="en-US" baseline="-25000" dirty="0"/>
              <a:t>1</a:t>
            </a:r>
            <a:r>
              <a:rPr lang="en-US" dirty="0"/>
              <a:t> and x</a:t>
            </a:r>
            <a:r>
              <a:rPr lang="en-US" baseline="-25000" dirty="0"/>
              <a:t>1</a:t>
            </a:r>
            <a:r>
              <a:rPr lang="en-US" dirty="0"/>
              <a:t> &lt; x ≤ x</a:t>
            </a:r>
            <a:r>
              <a:rPr lang="en-US" baseline="-25000" dirty="0"/>
              <a:t>2</a:t>
            </a:r>
            <a:r>
              <a:rPr lang="en-US" dirty="0"/>
              <a:t>, are mutually exclusive. Thus, we can write that:</a:t>
            </a:r>
          </a:p>
          <a:p>
            <a:pPr marL="0" indent="0">
              <a:buNone/>
            </a:pPr>
            <a:r>
              <a:rPr lang="en-ID" dirty="0"/>
              <a:t>		</a:t>
            </a:r>
            <a:r>
              <a:rPr lang="en-ID" i="1" dirty="0"/>
              <a:t>P(x ≤ x1) + P(x1 &lt; x ≤ x2) = P(x ≤ x2)</a:t>
            </a:r>
          </a:p>
          <a:p>
            <a:r>
              <a:rPr lang="en-US" dirty="0"/>
              <a:t>Define the cumulative distribution function (</a:t>
            </a:r>
            <a:r>
              <a:rPr lang="en-US" dirty="0" err="1"/>
              <a:t>cdf</a:t>
            </a:r>
            <a:r>
              <a:rPr lang="en-US" dirty="0"/>
              <a:t>) of x, as:</a:t>
            </a:r>
          </a:p>
          <a:p>
            <a:endParaRPr lang="en-US" dirty="0"/>
          </a:p>
          <a:p>
            <a:endParaRPr lang="en-US" dirty="0"/>
          </a:p>
          <a:p>
            <a:r>
              <a:rPr lang="en-US" dirty="0"/>
              <a:t>Then, we can write the equation above as:</a:t>
            </a:r>
          </a:p>
          <a:p>
            <a:pPr marL="0" indent="0">
              <a:buNone/>
            </a:pPr>
            <a:r>
              <a:rPr lang="en-ID" dirty="0"/>
              <a:t>		P(x</a:t>
            </a:r>
            <a:r>
              <a:rPr lang="en-ID" baseline="-25000" dirty="0"/>
              <a:t>1</a:t>
            </a:r>
            <a:r>
              <a:rPr lang="en-ID" dirty="0"/>
              <a:t> &lt; x ≤ x</a:t>
            </a:r>
            <a:r>
              <a:rPr lang="en-ID" baseline="-25000" dirty="0"/>
              <a:t>2</a:t>
            </a:r>
            <a:r>
              <a:rPr lang="en-ID" dirty="0"/>
              <a:t>) = </a:t>
            </a:r>
            <a:r>
              <a:rPr lang="en-ID" dirty="0" err="1"/>
              <a:t>F</a:t>
            </a:r>
            <a:r>
              <a:rPr lang="en-ID" baseline="-25000" dirty="0" err="1"/>
              <a:t>x</a:t>
            </a:r>
            <a:r>
              <a:rPr lang="en-ID" dirty="0"/>
              <a:t>(x</a:t>
            </a:r>
            <a:r>
              <a:rPr lang="en-ID" baseline="-25000" dirty="0"/>
              <a:t>2</a:t>
            </a:r>
            <a:r>
              <a:rPr lang="en-ID" dirty="0"/>
              <a:t>) − </a:t>
            </a:r>
            <a:r>
              <a:rPr lang="en-ID" dirty="0" err="1"/>
              <a:t>F</a:t>
            </a:r>
            <a:r>
              <a:rPr lang="en-ID" baseline="-25000" dirty="0" err="1"/>
              <a:t>x</a:t>
            </a:r>
            <a:r>
              <a:rPr lang="en-ID" dirty="0"/>
              <a:t>(x</a:t>
            </a:r>
            <a:r>
              <a:rPr lang="en-ID" baseline="-25000" dirty="0"/>
              <a:t>1</a:t>
            </a:r>
            <a:r>
              <a:rPr lang="en-ID" dirty="0"/>
              <a:t>).</a:t>
            </a:r>
          </a:p>
        </p:txBody>
      </p:sp>
      <p:pic>
        <p:nvPicPr>
          <p:cNvPr id="4" name="Picture 3">
            <a:extLst>
              <a:ext uri="{FF2B5EF4-FFF2-40B4-BE49-F238E27FC236}">
                <a16:creationId xmlns:a16="http://schemas.microsoft.com/office/drawing/2014/main" id="{4D53C140-4D0E-4906-BC37-C2700798AD3B}"/>
              </a:ext>
            </a:extLst>
          </p:cNvPr>
          <p:cNvPicPr>
            <a:picLocks noChangeAspect="1"/>
          </p:cNvPicPr>
          <p:nvPr/>
        </p:nvPicPr>
        <p:blipFill>
          <a:blip r:embed="rId2"/>
          <a:stretch>
            <a:fillRect/>
          </a:stretch>
        </p:blipFill>
        <p:spPr>
          <a:xfrm>
            <a:off x="2286000" y="4800600"/>
            <a:ext cx="5276850" cy="427853"/>
          </a:xfrm>
          <a:prstGeom prst="rect">
            <a:avLst/>
          </a:prstGeom>
        </p:spPr>
      </p:pic>
    </p:spTree>
    <p:extLst>
      <p:ext uri="{BB962C8B-B14F-4D97-AF65-F5344CB8AC3E}">
        <p14:creationId xmlns:p14="http://schemas.microsoft.com/office/powerpoint/2010/main" val="452331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831B-76C3-45AB-B4C7-15A9C9DF675B}"/>
              </a:ext>
            </a:extLst>
          </p:cNvPr>
          <p:cNvSpPr>
            <a:spLocks noGrp="1"/>
          </p:cNvSpPr>
          <p:nvPr>
            <p:ph type="title"/>
          </p:nvPr>
        </p:nvSpPr>
        <p:spPr/>
        <p:txBody>
          <a:bodyPr/>
          <a:lstStyle/>
          <a:p>
            <a:r>
              <a:rPr lang="en-ID" dirty="0"/>
              <a:t>Continuous Random Variables (2)</a:t>
            </a:r>
          </a:p>
        </p:txBody>
      </p:sp>
      <p:sp>
        <p:nvSpPr>
          <p:cNvPr id="3" name="Content Placeholder 2">
            <a:extLst>
              <a:ext uri="{FF2B5EF4-FFF2-40B4-BE49-F238E27FC236}">
                <a16:creationId xmlns:a16="http://schemas.microsoft.com/office/drawing/2014/main" id="{E402A7A4-C2E1-4BB5-95BD-BB6D6804C270}"/>
              </a:ext>
            </a:extLst>
          </p:cNvPr>
          <p:cNvSpPr>
            <a:spLocks noGrp="1"/>
          </p:cNvSpPr>
          <p:nvPr>
            <p:ph idx="1"/>
          </p:nvPr>
        </p:nvSpPr>
        <p:spPr>
          <a:xfrm>
            <a:off x="1219199" y="2011288"/>
            <a:ext cx="7529265" cy="4999112"/>
          </a:xfrm>
        </p:spPr>
        <p:txBody>
          <a:bodyPr>
            <a:normAutofit/>
          </a:bodyPr>
          <a:lstStyle/>
          <a:p>
            <a:r>
              <a:rPr lang="en-US" dirty="0"/>
              <a:t>Note that </a:t>
            </a:r>
            <a:r>
              <a:rPr lang="en-US" dirty="0" err="1"/>
              <a:t>F</a:t>
            </a:r>
            <a:r>
              <a:rPr lang="en-US" baseline="-25000" dirty="0" err="1"/>
              <a:t>x</a:t>
            </a:r>
            <a:r>
              <a:rPr lang="en-US" dirty="0"/>
              <a:t> is a monotonically increasing function. Furthermore, if it is continuous, the random variable</a:t>
            </a:r>
            <a:r>
              <a:rPr lang="en-US" i="1" dirty="0"/>
              <a:t> x </a:t>
            </a:r>
            <a:r>
              <a:rPr lang="en-US" dirty="0"/>
              <a:t>is said to be of a continuous type. Assuming that it is also differentiable, we can define the </a:t>
            </a:r>
            <a:r>
              <a:rPr lang="en-US" i="1" dirty="0"/>
              <a:t>pdf</a:t>
            </a:r>
            <a:r>
              <a:rPr lang="en-US" dirty="0"/>
              <a:t> (pdf) of x as:</a:t>
            </a:r>
          </a:p>
          <a:p>
            <a:endParaRPr lang="en-US" dirty="0"/>
          </a:p>
          <a:p>
            <a:endParaRPr lang="en-US" dirty="0"/>
          </a:p>
          <a:p>
            <a:r>
              <a:rPr lang="en-ID" dirty="0"/>
              <a:t>which then leads to:</a:t>
            </a:r>
          </a:p>
          <a:p>
            <a:pPr marL="0" indent="0">
              <a:buNone/>
            </a:pPr>
            <a:r>
              <a:rPr lang="en-ID" dirty="0"/>
              <a:t>				and</a:t>
            </a:r>
          </a:p>
          <a:p>
            <a:pPr marL="0" indent="0">
              <a:buNone/>
            </a:pPr>
            <a:endParaRPr lang="en-ID" dirty="0"/>
          </a:p>
          <a:p>
            <a:pPr marL="0" indent="0">
              <a:buNone/>
            </a:pPr>
            <a:r>
              <a:rPr lang="en-US" dirty="0"/>
              <a:t>Using familiar logic from calculus arguments, the pdf can be interpreted as</a:t>
            </a:r>
          </a:p>
          <a:p>
            <a:pPr marL="0" indent="0">
              <a:buNone/>
            </a:pPr>
            <a:endParaRPr lang="en-US" dirty="0"/>
          </a:p>
          <a:p>
            <a:pPr marL="0" indent="0">
              <a:buNone/>
            </a:pPr>
            <a:r>
              <a:rPr lang="en-US" dirty="0"/>
              <a:t>which justifies its name as a “density” function.</a:t>
            </a:r>
            <a:endParaRPr lang="en-ID" dirty="0"/>
          </a:p>
          <a:p>
            <a:pPr marL="0" indent="0">
              <a:buNone/>
            </a:pPr>
            <a:endParaRPr lang="en-ID" dirty="0"/>
          </a:p>
        </p:txBody>
      </p:sp>
      <p:pic>
        <p:nvPicPr>
          <p:cNvPr id="4" name="Picture 3">
            <a:extLst>
              <a:ext uri="{FF2B5EF4-FFF2-40B4-BE49-F238E27FC236}">
                <a16:creationId xmlns:a16="http://schemas.microsoft.com/office/drawing/2014/main" id="{990EF321-FDBB-48F5-929C-E255C3FF08A3}"/>
              </a:ext>
            </a:extLst>
          </p:cNvPr>
          <p:cNvPicPr>
            <a:picLocks noChangeAspect="1"/>
          </p:cNvPicPr>
          <p:nvPr/>
        </p:nvPicPr>
        <p:blipFill>
          <a:blip r:embed="rId2"/>
          <a:stretch>
            <a:fillRect/>
          </a:stretch>
        </p:blipFill>
        <p:spPr>
          <a:xfrm>
            <a:off x="2743200" y="3317838"/>
            <a:ext cx="4420347" cy="679029"/>
          </a:xfrm>
          <a:prstGeom prst="rect">
            <a:avLst/>
          </a:prstGeom>
        </p:spPr>
      </p:pic>
      <p:pic>
        <p:nvPicPr>
          <p:cNvPr id="5" name="Picture 4">
            <a:extLst>
              <a:ext uri="{FF2B5EF4-FFF2-40B4-BE49-F238E27FC236}">
                <a16:creationId xmlns:a16="http://schemas.microsoft.com/office/drawing/2014/main" id="{324D2D8D-D549-48BB-9C64-F9EB0EE0894A}"/>
              </a:ext>
            </a:extLst>
          </p:cNvPr>
          <p:cNvPicPr>
            <a:picLocks noChangeAspect="1"/>
          </p:cNvPicPr>
          <p:nvPr/>
        </p:nvPicPr>
        <p:blipFill>
          <a:blip r:embed="rId3"/>
          <a:stretch>
            <a:fillRect/>
          </a:stretch>
        </p:blipFill>
        <p:spPr>
          <a:xfrm>
            <a:off x="2286000" y="4348037"/>
            <a:ext cx="2605618" cy="611588"/>
          </a:xfrm>
          <a:prstGeom prst="rect">
            <a:avLst/>
          </a:prstGeom>
        </p:spPr>
      </p:pic>
      <p:pic>
        <p:nvPicPr>
          <p:cNvPr id="6" name="Picture 5">
            <a:extLst>
              <a:ext uri="{FF2B5EF4-FFF2-40B4-BE49-F238E27FC236}">
                <a16:creationId xmlns:a16="http://schemas.microsoft.com/office/drawing/2014/main" id="{D4BC4DD1-207B-46C9-82FF-99A8154D5D88}"/>
              </a:ext>
            </a:extLst>
          </p:cNvPr>
          <p:cNvPicPr>
            <a:picLocks noChangeAspect="1"/>
          </p:cNvPicPr>
          <p:nvPr/>
        </p:nvPicPr>
        <p:blipFill>
          <a:blip r:embed="rId4"/>
          <a:stretch>
            <a:fillRect/>
          </a:stretch>
        </p:blipFill>
        <p:spPr>
          <a:xfrm>
            <a:off x="5486400" y="4348037"/>
            <a:ext cx="1962150" cy="601726"/>
          </a:xfrm>
          <a:prstGeom prst="rect">
            <a:avLst/>
          </a:prstGeom>
        </p:spPr>
      </p:pic>
      <p:pic>
        <p:nvPicPr>
          <p:cNvPr id="7" name="Picture 6">
            <a:extLst>
              <a:ext uri="{FF2B5EF4-FFF2-40B4-BE49-F238E27FC236}">
                <a16:creationId xmlns:a16="http://schemas.microsoft.com/office/drawing/2014/main" id="{FA788E53-783D-44DB-B95C-AF4865F8243E}"/>
              </a:ext>
            </a:extLst>
          </p:cNvPr>
          <p:cNvPicPr>
            <a:picLocks noChangeAspect="1"/>
          </p:cNvPicPr>
          <p:nvPr/>
        </p:nvPicPr>
        <p:blipFill>
          <a:blip r:embed="rId5"/>
          <a:stretch>
            <a:fillRect/>
          </a:stretch>
        </p:blipFill>
        <p:spPr>
          <a:xfrm>
            <a:off x="3027232" y="5638800"/>
            <a:ext cx="3475220" cy="479612"/>
          </a:xfrm>
          <a:prstGeom prst="rect">
            <a:avLst/>
          </a:prstGeom>
        </p:spPr>
      </p:pic>
    </p:spTree>
    <p:extLst>
      <p:ext uri="{BB962C8B-B14F-4D97-AF65-F5344CB8AC3E}">
        <p14:creationId xmlns:p14="http://schemas.microsoft.com/office/powerpoint/2010/main" val="2275891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5E00-F590-45C1-B059-23B9F8AF276B}"/>
              </a:ext>
            </a:extLst>
          </p:cNvPr>
          <p:cNvSpPr>
            <a:spLocks noGrp="1"/>
          </p:cNvSpPr>
          <p:nvPr>
            <p:ph type="title"/>
          </p:nvPr>
        </p:nvSpPr>
        <p:spPr/>
        <p:txBody>
          <a:bodyPr/>
          <a:lstStyle/>
          <a:p>
            <a:r>
              <a:rPr lang="en-ID" dirty="0"/>
              <a:t>Continuous Random Variables (3)</a:t>
            </a:r>
          </a:p>
        </p:txBody>
      </p:sp>
      <p:sp>
        <p:nvSpPr>
          <p:cNvPr id="3" name="Content Placeholder 2">
            <a:extLst>
              <a:ext uri="{FF2B5EF4-FFF2-40B4-BE49-F238E27FC236}">
                <a16:creationId xmlns:a16="http://schemas.microsoft.com/office/drawing/2014/main" id="{360D1537-54E7-428B-A9FE-7293E6B9308E}"/>
              </a:ext>
            </a:extLst>
          </p:cNvPr>
          <p:cNvSpPr>
            <a:spLocks noGrp="1"/>
          </p:cNvSpPr>
          <p:nvPr>
            <p:ph idx="1"/>
          </p:nvPr>
        </p:nvSpPr>
        <p:spPr/>
        <p:txBody>
          <a:bodyPr/>
          <a:lstStyle/>
          <a:p>
            <a:r>
              <a:rPr lang="en-US" dirty="0"/>
              <a:t>All previously stated rules for the probability are readily carried out for the case of pdfs, in the following way</a:t>
            </a:r>
          </a:p>
          <a:p>
            <a:endParaRPr lang="en-US" dirty="0"/>
          </a:p>
          <a:p>
            <a:endParaRPr lang="en-US" dirty="0"/>
          </a:p>
          <a:p>
            <a:endParaRPr lang="en-US" dirty="0"/>
          </a:p>
          <a:p>
            <a:endParaRPr lang="en-US" dirty="0"/>
          </a:p>
          <a:p>
            <a:r>
              <a:rPr lang="en-US" dirty="0"/>
              <a:t>Note: the lower case “p” to denote a pdf and the capital “P” to denote a probability.</a:t>
            </a:r>
            <a:endParaRPr lang="en-ID" dirty="0"/>
          </a:p>
        </p:txBody>
      </p:sp>
      <p:pic>
        <p:nvPicPr>
          <p:cNvPr id="4" name="Picture 3">
            <a:extLst>
              <a:ext uri="{FF2B5EF4-FFF2-40B4-BE49-F238E27FC236}">
                <a16:creationId xmlns:a16="http://schemas.microsoft.com/office/drawing/2014/main" id="{1A508112-CE41-4D15-8F75-999FCC680F1E}"/>
              </a:ext>
            </a:extLst>
          </p:cNvPr>
          <p:cNvPicPr>
            <a:picLocks noChangeAspect="1"/>
          </p:cNvPicPr>
          <p:nvPr/>
        </p:nvPicPr>
        <p:blipFill>
          <a:blip r:embed="rId2"/>
          <a:stretch>
            <a:fillRect/>
          </a:stretch>
        </p:blipFill>
        <p:spPr>
          <a:xfrm>
            <a:off x="2315009" y="2914650"/>
            <a:ext cx="5334000" cy="1028700"/>
          </a:xfrm>
          <a:prstGeom prst="rect">
            <a:avLst/>
          </a:prstGeom>
        </p:spPr>
      </p:pic>
    </p:spTree>
    <p:extLst>
      <p:ext uri="{BB962C8B-B14F-4D97-AF65-F5344CB8AC3E}">
        <p14:creationId xmlns:p14="http://schemas.microsoft.com/office/powerpoint/2010/main" val="3629315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D014-E383-47B5-AD94-D73823A69C2E}"/>
              </a:ext>
            </a:extLst>
          </p:cNvPr>
          <p:cNvSpPr>
            <a:spLocks noGrp="1"/>
          </p:cNvSpPr>
          <p:nvPr>
            <p:ph type="title"/>
          </p:nvPr>
        </p:nvSpPr>
        <p:spPr/>
        <p:txBody>
          <a:bodyPr/>
          <a:lstStyle/>
          <a:p>
            <a:r>
              <a:rPr lang="en-ID" dirty="0"/>
              <a:t>Mean and Variance</a:t>
            </a:r>
          </a:p>
        </p:txBody>
      </p:sp>
      <p:sp>
        <p:nvSpPr>
          <p:cNvPr id="3" name="Content Placeholder 2">
            <a:extLst>
              <a:ext uri="{FF2B5EF4-FFF2-40B4-BE49-F238E27FC236}">
                <a16:creationId xmlns:a16="http://schemas.microsoft.com/office/drawing/2014/main" id="{8A03719C-7446-4EF2-8534-F9319E2570BA}"/>
              </a:ext>
            </a:extLst>
          </p:cNvPr>
          <p:cNvSpPr>
            <a:spLocks noGrp="1"/>
          </p:cNvSpPr>
          <p:nvPr>
            <p:ph idx="1"/>
          </p:nvPr>
        </p:nvSpPr>
        <p:spPr>
          <a:xfrm>
            <a:off x="1219199" y="2011288"/>
            <a:ext cx="7529265" cy="4770512"/>
          </a:xfrm>
        </p:spPr>
        <p:txBody>
          <a:bodyPr>
            <a:normAutofit lnSpcReduction="10000"/>
          </a:bodyPr>
          <a:lstStyle/>
          <a:p>
            <a:r>
              <a:rPr lang="en-US" dirty="0"/>
              <a:t>Two of the most common and useful quantities associated with any random variable are the respective mean value and variance.</a:t>
            </a:r>
          </a:p>
          <a:p>
            <a:r>
              <a:rPr lang="en-US" dirty="0"/>
              <a:t>The mean value (or sometimes called expected value) is denoted as:</a:t>
            </a:r>
          </a:p>
          <a:p>
            <a:endParaRPr lang="en-US" dirty="0"/>
          </a:p>
          <a:p>
            <a:r>
              <a:rPr lang="en-US" dirty="0"/>
              <a:t>where for discrete random variables the integration is replaced by summation:</a:t>
            </a:r>
          </a:p>
          <a:p>
            <a:r>
              <a:rPr lang="en-US" dirty="0"/>
              <a:t>The variance is denoted as σ</a:t>
            </a:r>
            <a:r>
              <a:rPr lang="en-US" baseline="-25000" dirty="0"/>
              <a:t>x</a:t>
            </a:r>
            <a:r>
              <a:rPr lang="en-US" baseline="30000" dirty="0"/>
              <a:t>2</a:t>
            </a:r>
            <a:r>
              <a:rPr lang="en-US" dirty="0"/>
              <a:t> and it is defined as:</a:t>
            </a:r>
          </a:p>
          <a:p>
            <a:endParaRPr lang="en-US" dirty="0"/>
          </a:p>
          <a:p>
            <a:endParaRPr lang="en-US" dirty="0"/>
          </a:p>
          <a:p>
            <a:r>
              <a:rPr lang="en-US" dirty="0"/>
              <a:t>where integration is replaced by summation for discrete variables. The variance is a measure of the spread of the values of the random variable around its mean value.</a:t>
            </a:r>
            <a:endParaRPr lang="en-ID" dirty="0"/>
          </a:p>
        </p:txBody>
      </p:sp>
      <p:pic>
        <p:nvPicPr>
          <p:cNvPr id="4" name="Picture 3">
            <a:extLst>
              <a:ext uri="{FF2B5EF4-FFF2-40B4-BE49-F238E27FC236}">
                <a16:creationId xmlns:a16="http://schemas.microsoft.com/office/drawing/2014/main" id="{0CD2D731-5F4F-43A9-A7C1-808269433AA6}"/>
              </a:ext>
            </a:extLst>
          </p:cNvPr>
          <p:cNvPicPr>
            <a:picLocks noChangeAspect="1"/>
          </p:cNvPicPr>
          <p:nvPr/>
        </p:nvPicPr>
        <p:blipFill>
          <a:blip r:embed="rId2"/>
          <a:stretch>
            <a:fillRect/>
          </a:stretch>
        </p:blipFill>
        <p:spPr>
          <a:xfrm>
            <a:off x="3015703" y="3192673"/>
            <a:ext cx="3440473" cy="708907"/>
          </a:xfrm>
          <a:prstGeom prst="rect">
            <a:avLst/>
          </a:prstGeom>
        </p:spPr>
      </p:pic>
      <p:pic>
        <p:nvPicPr>
          <p:cNvPr id="5" name="Picture 4">
            <a:extLst>
              <a:ext uri="{FF2B5EF4-FFF2-40B4-BE49-F238E27FC236}">
                <a16:creationId xmlns:a16="http://schemas.microsoft.com/office/drawing/2014/main" id="{42A099AA-8C54-49CF-B41D-EEE1C8E7B7C2}"/>
              </a:ext>
            </a:extLst>
          </p:cNvPr>
          <p:cNvPicPr>
            <a:picLocks noChangeAspect="1"/>
          </p:cNvPicPr>
          <p:nvPr/>
        </p:nvPicPr>
        <p:blipFill rotWithShape="1">
          <a:blip r:embed="rId3"/>
          <a:srcRect t="31522"/>
          <a:stretch/>
        </p:blipFill>
        <p:spPr>
          <a:xfrm>
            <a:off x="4419600" y="4161263"/>
            <a:ext cx="1905000" cy="278009"/>
          </a:xfrm>
          <a:prstGeom prst="rect">
            <a:avLst/>
          </a:prstGeom>
        </p:spPr>
      </p:pic>
      <p:pic>
        <p:nvPicPr>
          <p:cNvPr id="6" name="Picture 5">
            <a:extLst>
              <a:ext uri="{FF2B5EF4-FFF2-40B4-BE49-F238E27FC236}">
                <a16:creationId xmlns:a16="http://schemas.microsoft.com/office/drawing/2014/main" id="{5A96BF92-DED0-4806-B7C2-C43C083C4B94}"/>
              </a:ext>
            </a:extLst>
          </p:cNvPr>
          <p:cNvPicPr>
            <a:picLocks noChangeAspect="1"/>
          </p:cNvPicPr>
          <p:nvPr/>
        </p:nvPicPr>
        <p:blipFill>
          <a:blip r:embed="rId4"/>
          <a:stretch>
            <a:fillRect/>
          </a:stretch>
        </p:blipFill>
        <p:spPr>
          <a:xfrm>
            <a:off x="3001962" y="4783853"/>
            <a:ext cx="3738563" cy="697020"/>
          </a:xfrm>
          <a:prstGeom prst="rect">
            <a:avLst/>
          </a:prstGeom>
        </p:spPr>
      </p:pic>
    </p:spTree>
    <p:extLst>
      <p:ext uri="{BB962C8B-B14F-4D97-AF65-F5344CB8AC3E}">
        <p14:creationId xmlns:p14="http://schemas.microsoft.com/office/powerpoint/2010/main" val="2097240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1B75-46A0-445D-B11C-01E64F427B9A}"/>
              </a:ext>
            </a:extLst>
          </p:cNvPr>
          <p:cNvSpPr>
            <a:spLocks noGrp="1"/>
          </p:cNvSpPr>
          <p:nvPr>
            <p:ph type="title"/>
          </p:nvPr>
        </p:nvSpPr>
        <p:spPr/>
        <p:txBody>
          <a:bodyPr/>
          <a:lstStyle/>
          <a:p>
            <a:r>
              <a:rPr lang="en-ID" dirty="0"/>
              <a:t>Mean and Variance (2)</a:t>
            </a:r>
          </a:p>
        </p:txBody>
      </p:sp>
      <p:sp>
        <p:nvSpPr>
          <p:cNvPr id="3" name="Content Placeholder 2">
            <a:extLst>
              <a:ext uri="{FF2B5EF4-FFF2-40B4-BE49-F238E27FC236}">
                <a16:creationId xmlns:a16="http://schemas.microsoft.com/office/drawing/2014/main" id="{CCB63AAE-2556-46FF-A050-01704C0CE762}"/>
              </a:ext>
            </a:extLst>
          </p:cNvPr>
          <p:cNvSpPr>
            <a:spLocks noGrp="1"/>
          </p:cNvSpPr>
          <p:nvPr>
            <p:ph idx="1"/>
          </p:nvPr>
        </p:nvSpPr>
        <p:spPr/>
        <p:txBody>
          <a:bodyPr/>
          <a:lstStyle/>
          <a:p>
            <a:r>
              <a:rPr lang="en-US" dirty="0"/>
              <a:t>The definition of the mean value is generalized for any function, f(x), i.e.,</a:t>
            </a:r>
          </a:p>
          <a:p>
            <a:endParaRPr lang="en-US" dirty="0"/>
          </a:p>
          <a:p>
            <a:endParaRPr lang="en-US" dirty="0"/>
          </a:p>
          <a:p>
            <a:r>
              <a:rPr lang="en-US" dirty="0"/>
              <a:t>It is readily shown that the mean value with respect to two random variables, y, x, can be written as the product</a:t>
            </a:r>
          </a:p>
          <a:p>
            <a:endParaRPr lang="en-US" dirty="0"/>
          </a:p>
          <a:p>
            <a:endParaRPr lang="en-US" dirty="0"/>
          </a:p>
          <a:p>
            <a:r>
              <a:rPr lang="en-US" dirty="0"/>
              <a:t>This is a direct consequence of the definition of the mean value and the product rule of probability. </a:t>
            </a:r>
          </a:p>
        </p:txBody>
      </p:sp>
      <p:pic>
        <p:nvPicPr>
          <p:cNvPr id="4" name="Picture 3">
            <a:extLst>
              <a:ext uri="{FF2B5EF4-FFF2-40B4-BE49-F238E27FC236}">
                <a16:creationId xmlns:a16="http://schemas.microsoft.com/office/drawing/2014/main" id="{8077C1A2-CE8F-41CA-8B14-94F5436A1821}"/>
              </a:ext>
            </a:extLst>
          </p:cNvPr>
          <p:cNvPicPr>
            <a:picLocks noChangeAspect="1"/>
          </p:cNvPicPr>
          <p:nvPr/>
        </p:nvPicPr>
        <p:blipFill>
          <a:blip r:embed="rId2"/>
          <a:stretch>
            <a:fillRect/>
          </a:stretch>
        </p:blipFill>
        <p:spPr>
          <a:xfrm>
            <a:off x="3657599" y="2438400"/>
            <a:ext cx="2918459" cy="762000"/>
          </a:xfrm>
          <a:prstGeom prst="rect">
            <a:avLst/>
          </a:prstGeom>
        </p:spPr>
      </p:pic>
      <p:pic>
        <p:nvPicPr>
          <p:cNvPr id="5" name="Picture 4">
            <a:extLst>
              <a:ext uri="{FF2B5EF4-FFF2-40B4-BE49-F238E27FC236}">
                <a16:creationId xmlns:a16="http://schemas.microsoft.com/office/drawing/2014/main" id="{70A1A6D6-F8F4-4710-9E5F-1665BFB3B1F1}"/>
              </a:ext>
            </a:extLst>
          </p:cNvPr>
          <p:cNvPicPr>
            <a:picLocks noChangeAspect="1"/>
          </p:cNvPicPr>
          <p:nvPr/>
        </p:nvPicPr>
        <p:blipFill>
          <a:blip r:embed="rId3"/>
          <a:stretch>
            <a:fillRect/>
          </a:stretch>
        </p:blipFill>
        <p:spPr>
          <a:xfrm>
            <a:off x="2895600" y="4191000"/>
            <a:ext cx="3581400" cy="563812"/>
          </a:xfrm>
          <a:prstGeom prst="rect">
            <a:avLst/>
          </a:prstGeom>
        </p:spPr>
      </p:pic>
    </p:spTree>
    <p:extLst>
      <p:ext uri="{BB962C8B-B14F-4D97-AF65-F5344CB8AC3E}">
        <p14:creationId xmlns:p14="http://schemas.microsoft.com/office/powerpoint/2010/main" val="1267471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C9C7-593F-4B4C-8852-55B1D13E9248}"/>
              </a:ext>
            </a:extLst>
          </p:cNvPr>
          <p:cNvSpPr>
            <a:spLocks noGrp="1"/>
          </p:cNvSpPr>
          <p:nvPr>
            <p:ph type="title"/>
          </p:nvPr>
        </p:nvSpPr>
        <p:spPr/>
        <p:txBody>
          <a:bodyPr/>
          <a:lstStyle/>
          <a:p>
            <a:r>
              <a:rPr lang="en-ID" dirty="0"/>
              <a:t>Mean and Variance (3)</a:t>
            </a:r>
          </a:p>
        </p:txBody>
      </p:sp>
      <p:sp>
        <p:nvSpPr>
          <p:cNvPr id="3" name="Content Placeholder 2">
            <a:extLst>
              <a:ext uri="{FF2B5EF4-FFF2-40B4-BE49-F238E27FC236}">
                <a16:creationId xmlns:a16="http://schemas.microsoft.com/office/drawing/2014/main" id="{CC048667-35F2-44E1-B76E-49F38C116D18}"/>
              </a:ext>
            </a:extLst>
          </p:cNvPr>
          <p:cNvSpPr>
            <a:spLocks noGrp="1"/>
          </p:cNvSpPr>
          <p:nvPr>
            <p:ph idx="1"/>
          </p:nvPr>
        </p:nvSpPr>
        <p:spPr/>
        <p:txBody>
          <a:bodyPr/>
          <a:lstStyle/>
          <a:p>
            <a:r>
              <a:rPr lang="en-US" dirty="0"/>
              <a:t>Given two random variables x, y, their covariance is defined as</a:t>
            </a:r>
            <a:endParaRPr lang="en-ID" dirty="0"/>
          </a:p>
          <a:p>
            <a:pPr marL="0" indent="0">
              <a:buNone/>
            </a:pPr>
            <a:endParaRPr lang="en-ID" dirty="0"/>
          </a:p>
          <a:p>
            <a:r>
              <a:rPr lang="en-ID" dirty="0"/>
              <a:t>and their correlation as</a:t>
            </a:r>
          </a:p>
          <a:p>
            <a:pPr marL="0" indent="0">
              <a:buNone/>
            </a:pPr>
            <a:endParaRPr lang="en-ID" dirty="0"/>
          </a:p>
          <a:p>
            <a:r>
              <a:rPr lang="en-US" dirty="0"/>
              <a:t>A random vector is a collection of random variables, x = [x</a:t>
            </a:r>
            <a:r>
              <a:rPr lang="en-US" i="1" baseline="-25000" dirty="0"/>
              <a:t>1</a:t>
            </a:r>
            <a:r>
              <a:rPr lang="en-US" dirty="0"/>
              <a:t>, ... , x</a:t>
            </a:r>
            <a:r>
              <a:rPr lang="en-US" i="1" baseline="-25000" dirty="0"/>
              <a:t>l</a:t>
            </a:r>
            <a:r>
              <a:rPr lang="en-US" dirty="0"/>
              <a:t>] </a:t>
            </a:r>
            <a:r>
              <a:rPr lang="en-US" baseline="30000" dirty="0"/>
              <a:t>T</a:t>
            </a:r>
            <a:r>
              <a:rPr lang="en-US" dirty="0"/>
              <a:t> , and </a:t>
            </a:r>
            <a:r>
              <a:rPr lang="en-US" i="1" dirty="0"/>
              <a:t>p(x) </a:t>
            </a:r>
            <a:r>
              <a:rPr lang="en-US" dirty="0"/>
              <a:t>is the joint pdf (probability for discrete variables), </a:t>
            </a:r>
            <a:r>
              <a:rPr lang="en-ID" i="1" dirty="0"/>
              <a:t>p(x) = p(x</a:t>
            </a:r>
            <a:r>
              <a:rPr lang="en-ID" i="1" baseline="-25000" dirty="0"/>
              <a:t>1</a:t>
            </a:r>
            <a:r>
              <a:rPr lang="en-ID" i="1" dirty="0"/>
              <a:t>, ... , x</a:t>
            </a:r>
            <a:r>
              <a:rPr lang="en-ID" i="1" baseline="-25000" dirty="0"/>
              <a:t>l</a:t>
            </a:r>
            <a:r>
              <a:rPr lang="en-ID" i="1" dirty="0"/>
              <a:t>).</a:t>
            </a:r>
          </a:p>
          <a:p>
            <a:r>
              <a:rPr lang="en-US" dirty="0"/>
              <a:t>The covariance matrix of a random vector, x, is defined as</a:t>
            </a:r>
            <a:endParaRPr lang="en-ID" i="1" dirty="0"/>
          </a:p>
        </p:txBody>
      </p:sp>
      <p:pic>
        <p:nvPicPr>
          <p:cNvPr id="4" name="Picture 3">
            <a:extLst>
              <a:ext uri="{FF2B5EF4-FFF2-40B4-BE49-F238E27FC236}">
                <a16:creationId xmlns:a16="http://schemas.microsoft.com/office/drawing/2014/main" id="{B0B43956-7589-4E7C-AD67-613C9A7FDAC4}"/>
              </a:ext>
            </a:extLst>
          </p:cNvPr>
          <p:cNvPicPr>
            <a:picLocks noChangeAspect="1"/>
          </p:cNvPicPr>
          <p:nvPr/>
        </p:nvPicPr>
        <p:blipFill>
          <a:blip r:embed="rId2"/>
          <a:stretch>
            <a:fillRect/>
          </a:stretch>
        </p:blipFill>
        <p:spPr>
          <a:xfrm>
            <a:off x="2743200" y="2374790"/>
            <a:ext cx="3962400" cy="428586"/>
          </a:xfrm>
          <a:prstGeom prst="rect">
            <a:avLst/>
          </a:prstGeom>
        </p:spPr>
      </p:pic>
      <p:pic>
        <p:nvPicPr>
          <p:cNvPr id="5" name="Picture 4">
            <a:extLst>
              <a:ext uri="{FF2B5EF4-FFF2-40B4-BE49-F238E27FC236}">
                <a16:creationId xmlns:a16="http://schemas.microsoft.com/office/drawing/2014/main" id="{6362F24C-4B81-4424-AF6D-E9E1715A20CA}"/>
              </a:ext>
            </a:extLst>
          </p:cNvPr>
          <p:cNvPicPr>
            <a:picLocks noChangeAspect="1"/>
          </p:cNvPicPr>
          <p:nvPr/>
        </p:nvPicPr>
        <p:blipFill rotWithShape="1">
          <a:blip r:embed="rId3"/>
          <a:srcRect t="33464"/>
          <a:stretch/>
        </p:blipFill>
        <p:spPr>
          <a:xfrm>
            <a:off x="2819400" y="3117294"/>
            <a:ext cx="4038600" cy="311706"/>
          </a:xfrm>
          <a:prstGeom prst="rect">
            <a:avLst/>
          </a:prstGeom>
        </p:spPr>
      </p:pic>
      <p:pic>
        <p:nvPicPr>
          <p:cNvPr id="6" name="Picture 5">
            <a:extLst>
              <a:ext uri="{FF2B5EF4-FFF2-40B4-BE49-F238E27FC236}">
                <a16:creationId xmlns:a16="http://schemas.microsoft.com/office/drawing/2014/main" id="{BD3937B5-9A8B-4F4E-870F-941DAC30105E}"/>
              </a:ext>
            </a:extLst>
          </p:cNvPr>
          <p:cNvPicPr>
            <a:picLocks noChangeAspect="1"/>
          </p:cNvPicPr>
          <p:nvPr/>
        </p:nvPicPr>
        <p:blipFill>
          <a:blip r:embed="rId4"/>
          <a:stretch>
            <a:fillRect/>
          </a:stretch>
        </p:blipFill>
        <p:spPr>
          <a:xfrm>
            <a:off x="2057400" y="4769407"/>
            <a:ext cx="5607423" cy="685800"/>
          </a:xfrm>
          <a:prstGeom prst="rect">
            <a:avLst/>
          </a:prstGeom>
        </p:spPr>
      </p:pic>
      <p:pic>
        <p:nvPicPr>
          <p:cNvPr id="7" name="Picture 6">
            <a:extLst>
              <a:ext uri="{FF2B5EF4-FFF2-40B4-BE49-F238E27FC236}">
                <a16:creationId xmlns:a16="http://schemas.microsoft.com/office/drawing/2014/main" id="{8D08ADEE-F45E-4D32-A9DC-8F5CF608C919}"/>
              </a:ext>
            </a:extLst>
          </p:cNvPr>
          <p:cNvPicPr>
            <a:picLocks noChangeAspect="1"/>
          </p:cNvPicPr>
          <p:nvPr/>
        </p:nvPicPr>
        <p:blipFill>
          <a:blip r:embed="rId5"/>
          <a:stretch>
            <a:fillRect/>
          </a:stretch>
        </p:blipFill>
        <p:spPr>
          <a:xfrm>
            <a:off x="2902743" y="5465864"/>
            <a:ext cx="3643313" cy="1164290"/>
          </a:xfrm>
          <a:prstGeom prst="rect">
            <a:avLst/>
          </a:prstGeom>
        </p:spPr>
      </p:pic>
    </p:spTree>
    <p:extLst>
      <p:ext uri="{BB962C8B-B14F-4D97-AF65-F5344CB8AC3E}">
        <p14:creationId xmlns:p14="http://schemas.microsoft.com/office/powerpoint/2010/main" val="177270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165A-7140-4286-82A2-A9B21B046A30}"/>
              </a:ext>
            </a:extLst>
          </p:cNvPr>
          <p:cNvSpPr>
            <a:spLocks noGrp="1"/>
          </p:cNvSpPr>
          <p:nvPr>
            <p:ph type="title"/>
          </p:nvPr>
        </p:nvSpPr>
        <p:spPr/>
        <p:txBody>
          <a:bodyPr/>
          <a:lstStyle/>
          <a:p>
            <a:r>
              <a:rPr lang="en-ID" dirty="0"/>
              <a:t>Learning Outcome</a:t>
            </a:r>
          </a:p>
        </p:txBody>
      </p:sp>
      <p:sp>
        <p:nvSpPr>
          <p:cNvPr id="3" name="Content Placeholder 2">
            <a:extLst>
              <a:ext uri="{FF2B5EF4-FFF2-40B4-BE49-F238E27FC236}">
                <a16:creationId xmlns:a16="http://schemas.microsoft.com/office/drawing/2014/main" id="{CB7F06CB-2645-43C7-A2F5-795EE955E999}"/>
              </a:ext>
            </a:extLst>
          </p:cNvPr>
          <p:cNvSpPr>
            <a:spLocks noGrp="1"/>
          </p:cNvSpPr>
          <p:nvPr>
            <p:ph idx="1"/>
          </p:nvPr>
        </p:nvSpPr>
        <p:spPr/>
        <p:txBody>
          <a:bodyPr/>
          <a:lstStyle/>
          <a:p>
            <a:r>
              <a:rPr lang="en-ID" dirty="0"/>
              <a:t>LO2: Student be able to </a:t>
            </a:r>
            <a:r>
              <a:rPr lang="en-US"/>
              <a:t>interpret </a:t>
            </a:r>
            <a:r>
              <a:rPr lang="en-US" dirty="0"/>
              <a:t>the distribution of dataset using regression method</a:t>
            </a:r>
            <a:endParaRPr lang="en-ID" dirty="0"/>
          </a:p>
        </p:txBody>
      </p:sp>
    </p:spTree>
    <p:extLst>
      <p:ext uri="{BB962C8B-B14F-4D97-AF65-F5344CB8AC3E}">
        <p14:creationId xmlns:p14="http://schemas.microsoft.com/office/powerpoint/2010/main" val="69598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956-3B9D-4F0D-ACF1-2A56631FAFE8}"/>
              </a:ext>
            </a:extLst>
          </p:cNvPr>
          <p:cNvSpPr>
            <a:spLocks noGrp="1"/>
          </p:cNvSpPr>
          <p:nvPr>
            <p:ph type="title"/>
          </p:nvPr>
        </p:nvSpPr>
        <p:spPr/>
        <p:txBody>
          <a:bodyPr/>
          <a:lstStyle/>
          <a:p>
            <a:r>
              <a:rPr lang="en-ID" dirty="0"/>
              <a:t>Mean and Variance (4)</a:t>
            </a:r>
          </a:p>
        </p:txBody>
      </p:sp>
      <p:sp>
        <p:nvSpPr>
          <p:cNvPr id="3" name="Content Placeholder 2">
            <a:extLst>
              <a:ext uri="{FF2B5EF4-FFF2-40B4-BE49-F238E27FC236}">
                <a16:creationId xmlns:a16="http://schemas.microsoft.com/office/drawing/2014/main" id="{83CE39BA-C8D8-4344-BFD6-2832791D8A81}"/>
              </a:ext>
            </a:extLst>
          </p:cNvPr>
          <p:cNvSpPr>
            <a:spLocks noGrp="1"/>
          </p:cNvSpPr>
          <p:nvPr>
            <p:ph idx="1"/>
          </p:nvPr>
        </p:nvSpPr>
        <p:spPr/>
        <p:txBody>
          <a:bodyPr/>
          <a:lstStyle/>
          <a:p>
            <a:r>
              <a:rPr lang="en-US" dirty="0"/>
              <a:t>Similarly, the correlation matrix of a random vector, </a:t>
            </a:r>
            <a:r>
              <a:rPr lang="en-US" i="1" dirty="0"/>
              <a:t>x,</a:t>
            </a:r>
            <a:r>
              <a:rPr lang="en-US" dirty="0"/>
              <a:t> is defined as</a:t>
            </a:r>
            <a:endParaRPr lang="en-ID" dirty="0"/>
          </a:p>
        </p:txBody>
      </p:sp>
      <p:pic>
        <p:nvPicPr>
          <p:cNvPr id="4" name="Picture 3">
            <a:extLst>
              <a:ext uri="{FF2B5EF4-FFF2-40B4-BE49-F238E27FC236}">
                <a16:creationId xmlns:a16="http://schemas.microsoft.com/office/drawing/2014/main" id="{4637E09A-172D-4418-A66B-DC0BE5F63C10}"/>
              </a:ext>
            </a:extLst>
          </p:cNvPr>
          <p:cNvPicPr>
            <a:picLocks noChangeAspect="1"/>
          </p:cNvPicPr>
          <p:nvPr/>
        </p:nvPicPr>
        <p:blipFill>
          <a:blip r:embed="rId2"/>
          <a:stretch>
            <a:fillRect/>
          </a:stretch>
        </p:blipFill>
        <p:spPr>
          <a:xfrm>
            <a:off x="2895600" y="2742113"/>
            <a:ext cx="3657600" cy="668149"/>
          </a:xfrm>
          <a:prstGeom prst="rect">
            <a:avLst/>
          </a:prstGeom>
        </p:spPr>
      </p:pic>
      <p:pic>
        <p:nvPicPr>
          <p:cNvPr id="5" name="Picture 4">
            <a:extLst>
              <a:ext uri="{FF2B5EF4-FFF2-40B4-BE49-F238E27FC236}">
                <a16:creationId xmlns:a16="http://schemas.microsoft.com/office/drawing/2014/main" id="{9845D455-504E-4D0A-98D9-9BF35CB2424D}"/>
              </a:ext>
            </a:extLst>
          </p:cNvPr>
          <p:cNvPicPr>
            <a:picLocks noChangeAspect="1"/>
          </p:cNvPicPr>
          <p:nvPr/>
        </p:nvPicPr>
        <p:blipFill>
          <a:blip r:embed="rId3"/>
          <a:stretch>
            <a:fillRect/>
          </a:stretch>
        </p:blipFill>
        <p:spPr>
          <a:xfrm>
            <a:off x="3131343" y="3657600"/>
            <a:ext cx="3186113" cy="1617246"/>
          </a:xfrm>
          <a:prstGeom prst="rect">
            <a:avLst/>
          </a:prstGeom>
        </p:spPr>
      </p:pic>
    </p:spTree>
    <p:extLst>
      <p:ext uri="{BB962C8B-B14F-4D97-AF65-F5344CB8AC3E}">
        <p14:creationId xmlns:p14="http://schemas.microsoft.com/office/powerpoint/2010/main" val="1565361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DCFA-E63E-4E00-81B4-F66239CC63A3}"/>
              </a:ext>
            </a:extLst>
          </p:cNvPr>
          <p:cNvSpPr>
            <a:spLocks noGrp="1"/>
          </p:cNvSpPr>
          <p:nvPr>
            <p:ph type="title"/>
          </p:nvPr>
        </p:nvSpPr>
        <p:spPr/>
        <p:txBody>
          <a:bodyPr/>
          <a:lstStyle/>
          <a:p>
            <a:r>
              <a:rPr lang="en-ID" dirty="0"/>
              <a:t>Case Study</a:t>
            </a:r>
          </a:p>
        </p:txBody>
      </p:sp>
      <p:sp>
        <p:nvSpPr>
          <p:cNvPr id="3" name="Content Placeholder 2">
            <a:extLst>
              <a:ext uri="{FF2B5EF4-FFF2-40B4-BE49-F238E27FC236}">
                <a16:creationId xmlns:a16="http://schemas.microsoft.com/office/drawing/2014/main" id="{7769367F-26BE-49BF-BBA6-91D687A79312}"/>
              </a:ext>
            </a:extLst>
          </p:cNvPr>
          <p:cNvSpPr>
            <a:spLocks noGrp="1"/>
          </p:cNvSpPr>
          <p:nvPr>
            <p:ph idx="1"/>
          </p:nvPr>
        </p:nvSpPr>
        <p:spPr/>
        <p:txBody>
          <a:bodyPr/>
          <a:lstStyle/>
          <a:p>
            <a:pPr marL="0" indent="0">
              <a:buNone/>
            </a:pPr>
            <a:r>
              <a:rPr lang="en-ID" dirty="0"/>
              <a:t>Given data of Singapore Airbnb which can be downloaded in this link</a:t>
            </a:r>
            <a:endParaRPr lang="en-ID" dirty="0">
              <a:hlinkClick r:id="rId2"/>
            </a:endParaRPr>
          </a:p>
          <a:p>
            <a:pPr marL="0" indent="0">
              <a:buNone/>
            </a:pPr>
            <a:r>
              <a:rPr lang="en-ID" dirty="0">
                <a:hlinkClick r:id="rId2"/>
              </a:rPr>
              <a:t>https://www.kaggle.com/jojoker/singapore-airbnb</a:t>
            </a:r>
            <a:endParaRPr lang="en-ID" dirty="0"/>
          </a:p>
          <a:p>
            <a:endParaRPr lang="en-ID" dirty="0"/>
          </a:p>
          <a:p>
            <a:pPr marL="457200" indent="-457200">
              <a:buFont typeface="+mj-lt"/>
              <a:buAutoNum type="arabicPeriod"/>
            </a:pPr>
            <a:r>
              <a:rPr lang="en-ID" dirty="0"/>
              <a:t>From the downloaded data we can identify discrete and continuous random variables. Discuss about those variables.</a:t>
            </a:r>
          </a:p>
          <a:p>
            <a:pPr marL="457200" indent="-457200">
              <a:buFont typeface="+mj-lt"/>
              <a:buAutoNum type="arabicPeriod"/>
            </a:pPr>
            <a:endParaRPr lang="en-ID" dirty="0"/>
          </a:p>
          <a:p>
            <a:pPr marL="457200" indent="-457200">
              <a:buFont typeface="+mj-lt"/>
              <a:buAutoNum type="arabicPeriod"/>
            </a:pPr>
            <a:r>
              <a:rPr lang="en-ID" dirty="0"/>
              <a:t>We can also calculate mean and variance each for discrete and continuous random variables. </a:t>
            </a:r>
          </a:p>
          <a:p>
            <a:pPr marL="457200" indent="-457200">
              <a:buFont typeface="+mj-lt"/>
              <a:buAutoNum type="arabicPeriod"/>
            </a:pPr>
            <a:endParaRPr lang="en-ID" dirty="0"/>
          </a:p>
          <a:p>
            <a:pPr marL="0" indent="0">
              <a:buNone/>
            </a:pPr>
            <a:endParaRPr lang="en-ID" dirty="0"/>
          </a:p>
          <a:p>
            <a:pPr marL="457200" indent="-457200">
              <a:buFont typeface="+mj-lt"/>
              <a:buAutoNum type="arabicPeriod" startAt="2"/>
            </a:pPr>
            <a:endParaRPr lang="en-ID" dirty="0"/>
          </a:p>
        </p:txBody>
      </p:sp>
    </p:spTree>
    <p:extLst>
      <p:ext uri="{BB962C8B-B14F-4D97-AF65-F5344CB8AC3E}">
        <p14:creationId xmlns:p14="http://schemas.microsoft.com/office/powerpoint/2010/main" val="1397313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9063-1C8B-4366-8ABB-8B520D824231}"/>
              </a:ext>
            </a:extLst>
          </p:cNvPr>
          <p:cNvSpPr>
            <a:spLocks noGrp="1"/>
          </p:cNvSpPr>
          <p:nvPr>
            <p:ph type="title"/>
          </p:nvPr>
        </p:nvSpPr>
        <p:spPr/>
        <p:txBody>
          <a:bodyPr/>
          <a:lstStyle/>
          <a:p>
            <a:r>
              <a:rPr lang="en-ID" dirty="0"/>
              <a:t>End of Session 03 &amp; 04</a:t>
            </a:r>
          </a:p>
        </p:txBody>
      </p:sp>
    </p:spTree>
    <p:extLst>
      <p:ext uri="{BB962C8B-B14F-4D97-AF65-F5344CB8AC3E}">
        <p14:creationId xmlns:p14="http://schemas.microsoft.com/office/powerpoint/2010/main" val="758115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5401-67E1-44FD-B95F-A9A3ED8C4FDF}"/>
              </a:ext>
            </a:extLst>
          </p:cNvPr>
          <p:cNvSpPr>
            <a:spLocks noGrp="1"/>
          </p:cNvSpPr>
          <p:nvPr>
            <p:ph type="title"/>
          </p:nvPr>
        </p:nvSpPr>
        <p:spPr/>
        <p:txBody>
          <a:bodyPr/>
          <a:lstStyle/>
          <a:p>
            <a:r>
              <a:rPr lang="en-ID" dirty="0"/>
              <a:t>References</a:t>
            </a:r>
          </a:p>
        </p:txBody>
      </p:sp>
      <p:sp>
        <p:nvSpPr>
          <p:cNvPr id="3" name="Content Placeholder 2">
            <a:extLst>
              <a:ext uri="{FF2B5EF4-FFF2-40B4-BE49-F238E27FC236}">
                <a16:creationId xmlns:a16="http://schemas.microsoft.com/office/drawing/2014/main" id="{A6C8DB6F-5C3B-480B-BA1D-4AD4F111A826}"/>
              </a:ext>
            </a:extLst>
          </p:cNvPr>
          <p:cNvSpPr>
            <a:spLocks noGrp="1"/>
          </p:cNvSpPr>
          <p:nvPr>
            <p:ph idx="1"/>
          </p:nvPr>
        </p:nvSpPr>
        <p:spPr/>
        <p:txBody>
          <a:bodyPr/>
          <a:lstStyle/>
          <a:p>
            <a:r>
              <a:rPr lang="en-ID" dirty="0" err="1"/>
              <a:t>Sergios</a:t>
            </a:r>
            <a:r>
              <a:rPr lang="en-ID" dirty="0"/>
              <a:t> </a:t>
            </a:r>
            <a:r>
              <a:rPr lang="en-ID" dirty="0" err="1"/>
              <a:t>Theodoridis</a:t>
            </a:r>
            <a:r>
              <a:rPr lang="en-ID" dirty="0"/>
              <a:t>. (2015). </a:t>
            </a:r>
            <a:r>
              <a:rPr lang="en-ID" i="1" dirty="0"/>
              <a:t>Machine Learning: a Bayesian and Optimization Perspective</a:t>
            </a:r>
            <a:r>
              <a:rPr lang="en-ID" dirty="0"/>
              <a:t>. Jonathan Simpson. ISBN: 978-0-12-801522-3. Chapter 2. </a:t>
            </a:r>
          </a:p>
          <a:p>
            <a:r>
              <a:rPr lang="en-ID" dirty="0">
                <a:hlinkClick r:id="rId2"/>
              </a:rPr>
              <a:t>https://www.kaggle.com/jojoker/singapore-airbnb</a:t>
            </a:r>
            <a:endParaRPr lang="en-ID" dirty="0"/>
          </a:p>
          <a:p>
            <a:endParaRPr lang="en-ID" dirty="0"/>
          </a:p>
        </p:txBody>
      </p:sp>
    </p:spTree>
    <p:extLst>
      <p:ext uri="{BB962C8B-B14F-4D97-AF65-F5344CB8AC3E}">
        <p14:creationId xmlns:p14="http://schemas.microsoft.com/office/powerpoint/2010/main" val="361253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A1AC-B38C-4B57-8378-ECD0630F02C6}"/>
              </a:ext>
            </a:extLst>
          </p:cNvPr>
          <p:cNvSpPr>
            <a:spLocks noGrp="1"/>
          </p:cNvSpPr>
          <p:nvPr>
            <p:ph type="title"/>
          </p:nvPr>
        </p:nvSpPr>
        <p:spPr/>
        <p:txBody>
          <a:bodyPr/>
          <a:lstStyle/>
          <a:p>
            <a:r>
              <a:rPr lang="en-ID" dirty="0"/>
              <a:t>Outline</a:t>
            </a:r>
          </a:p>
        </p:txBody>
      </p:sp>
      <p:sp>
        <p:nvSpPr>
          <p:cNvPr id="3" name="Content Placeholder 2">
            <a:extLst>
              <a:ext uri="{FF2B5EF4-FFF2-40B4-BE49-F238E27FC236}">
                <a16:creationId xmlns:a16="http://schemas.microsoft.com/office/drawing/2014/main" id="{380E19D7-B913-46A8-AC98-364EB73534DA}"/>
              </a:ext>
            </a:extLst>
          </p:cNvPr>
          <p:cNvSpPr>
            <a:spLocks noGrp="1"/>
          </p:cNvSpPr>
          <p:nvPr>
            <p:ph idx="1"/>
          </p:nvPr>
        </p:nvSpPr>
        <p:spPr/>
        <p:txBody>
          <a:bodyPr/>
          <a:lstStyle/>
          <a:p>
            <a:r>
              <a:rPr lang="en-ID" dirty="0"/>
              <a:t>Probability and random variables</a:t>
            </a:r>
          </a:p>
          <a:p>
            <a:r>
              <a:rPr lang="en-ID" dirty="0"/>
              <a:t>Probability</a:t>
            </a:r>
          </a:p>
          <a:p>
            <a:r>
              <a:rPr lang="en-ID" dirty="0"/>
              <a:t>Discrete random variables</a:t>
            </a:r>
          </a:p>
          <a:p>
            <a:r>
              <a:rPr lang="en-ID" dirty="0"/>
              <a:t>Continuous random variables</a:t>
            </a:r>
          </a:p>
          <a:p>
            <a:r>
              <a:rPr lang="en-ID" dirty="0"/>
              <a:t>Mean and variance</a:t>
            </a:r>
          </a:p>
          <a:p>
            <a:r>
              <a:rPr lang="en-ID" dirty="0"/>
              <a:t>Case Study</a:t>
            </a:r>
          </a:p>
        </p:txBody>
      </p:sp>
    </p:spTree>
    <p:extLst>
      <p:ext uri="{BB962C8B-B14F-4D97-AF65-F5344CB8AC3E}">
        <p14:creationId xmlns:p14="http://schemas.microsoft.com/office/powerpoint/2010/main" val="58868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A3DB-6E53-4CAC-BE46-8CD04EF01029}"/>
              </a:ext>
            </a:extLst>
          </p:cNvPr>
          <p:cNvSpPr>
            <a:spLocks noGrp="1"/>
          </p:cNvSpPr>
          <p:nvPr>
            <p:ph type="title"/>
          </p:nvPr>
        </p:nvSpPr>
        <p:spPr/>
        <p:txBody>
          <a:bodyPr/>
          <a:lstStyle/>
          <a:p>
            <a:r>
              <a:rPr lang="en-ID" dirty="0"/>
              <a:t>Probability and Random Variables</a:t>
            </a:r>
          </a:p>
        </p:txBody>
      </p:sp>
      <p:sp>
        <p:nvSpPr>
          <p:cNvPr id="3" name="Content Placeholder 2">
            <a:extLst>
              <a:ext uri="{FF2B5EF4-FFF2-40B4-BE49-F238E27FC236}">
                <a16:creationId xmlns:a16="http://schemas.microsoft.com/office/drawing/2014/main" id="{F757C807-7528-44F4-BA52-3D60F7595004}"/>
              </a:ext>
            </a:extLst>
          </p:cNvPr>
          <p:cNvSpPr>
            <a:spLocks noGrp="1"/>
          </p:cNvSpPr>
          <p:nvPr>
            <p:ph idx="1"/>
          </p:nvPr>
        </p:nvSpPr>
        <p:spPr/>
        <p:txBody>
          <a:bodyPr/>
          <a:lstStyle/>
          <a:p>
            <a:r>
              <a:rPr lang="en-US" dirty="0"/>
              <a:t>A random variable, </a:t>
            </a:r>
            <a:r>
              <a:rPr lang="en-US" i="1" dirty="0"/>
              <a:t>x</a:t>
            </a:r>
            <a:r>
              <a:rPr lang="en-US" dirty="0"/>
              <a:t>, is a variable whose variations are due to chance/randomness.</a:t>
            </a:r>
          </a:p>
          <a:p>
            <a:r>
              <a:rPr lang="en-US" dirty="0"/>
              <a:t>A random variable can be considered as a function, which assigns a value to the outcome of an experiment.</a:t>
            </a:r>
          </a:p>
          <a:p>
            <a:r>
              <a:rPr lang="en-US" dirty="0"/>
              <a:t>For example, in a coin tossing experiment, the corresponding random variable, </a:t>
            </a:r>
            <a:r>
              <a:rPr lang="en-US" i="1" dirty="0"/>
              <a:t>x</a:t>
            </a:r>
            <a:r>
              <a:rPr lang="en-US" dirty="0"/>
              <a:t>, can assume the values </a:t>
            </a:r>
            <a:r>
              <a:rPr lang="en-US" i="1" dirty="0"/>
              <a:t>x</a:t>
            </a:r>
            <a:r>
              <a:rPr lang="en-US" i="1" baseline="-25000" dirty="0"/>
              <a:t>1</a:t>
            </a:r>
            <a:r>
              <a:rPr lang="en-US" dirty="0"/>
              <a:t> = 0 if the result of the experiment is “heads” and</a:t>
            </a:r>
            <a:r>
              <a:rPr lang="en-US" i="1" dirty="0"/>
              <a:t> x</a:t>
            </a:r>
            <a:r>
              <a:rPr lang="en-US" i="1" baseline="-25000" dirty="0"/>
              <a:t>2</a:t>
            </a:r>
            <a:r>
              <a:rPr lang="en-US" i="1" dirty="0"/>
              <a:t> </a:t>
            </a:r>
            <a:r>
              <a:rPr lang="en-US" dirty="0"/>
              <a:t>= 1 if the result is “tails.”</a:t>
            </a:r>
          </a:p>
          <a:p>
            <a:r>
              <a:rPr lang="en-US" dirty="0"/>
              <a:t>A random variable is described in terms of a set of </a:t>
            </a:r>
            <a:r>
              <a:rPr lang="en-US" b="1" dirty="0"/>
              <a:t>probabilities</a:t>
            </a:r>
            <a:r>
              <a:rPr lang="en-US" dirty="0"/>
              <a:t> if its values are of a </a:t>
            </a:r>
            <a:r>
              <a:rPr lang="en-US" u="sng" dirty="0"/>
              <a:t>discrete nature</a:t>
            </a:r>
            <a:r>
              <a:rPr lang="en-US" dirty="0"/>
              <a:t>, or in terms of a </a:t>
            </a:r>
            <a:r>
              <a:rPr lang="en-US" b="1" dirty="0"/>
              <a:t>probability density function (pdf) </a:t>
            </a:r>
            <a:r>
              <a:rPr lang="en-US" dirty="0"/>
              <a:t>if its values lie anywhere within an </a:t>
            </a:r>
            <a:r>
              <a:rPr lang="en-US" u="sng" dirty="0"/>
              <a:t>interval of the real axis </a:t>
            </a:r>
            <a:r>
              <a:rPr lang="en-US" dirty="0"/>
              <a:t>(non-countably infinite set).</a:t>
            </a:r>
            <a:endParaRPr lang="en-ID" dirty="0"/>
          </a:p>
        </p:txBody>
      </p:sp>
    </p:spTree>
    <p:extLst>
      <p:ext uri="{BB962C8B-B14F-4D97-AF65-F5344CB8AC3E}">
        <p14:creationId xmlns:p14="http://schemas.microsoft.com/office/powerpoint/2010/main" val="34248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3937-65D5-4067-BEF3-BA8A3DB3E353}"/>
              </a:ext>
            </a:extLst>
          </p:cNvPr>
          <p:cNvSpPr>
            <a:spLocks noGrp="1"/>
          </p:cNvSpPr>
          <p:nvPr>
            <p:ph type="title"/>
          </p:nvPr>
        </p:nvSpPr>
        <p:spPr/>
        <p:txBody>
          <a:bodyPr/>
          <a:lstStyle/>
          <a:p>
            <a:r>
              <a:rPr lang="en-ID" dirty="0"/>
              <a:t>Probability</a:t>
            </a:r>
          </a:p>
        </p:txBody>
      </p:sp>
      <p:sp>
        <p:nvSpPr>
          <p:cNvPr id="3" name="Content Placeholder 2">
            <a:extLst>
              <a:ext uri="{FF2B5EF4-FFF2-40B4-BE49-F238E27FC236}">
                <a16:creationId xmlns:a16="http://schemas.microsoft.com/office/drawing/2014/main" id="{4A513FD8-62A5-497E-9404-CEE334E6C228}"/>
              </a:ext>
            </a:extLst>
          </p:cNvPr>
          <p:cNvSpPr>
            <a:spLocks noGrp="1"/>
          </p:cNvSpPr>
          <p:nvPr>
            <p:ph idx="1"/>
          </p:nvPr>
        </p:nvSpPr>
        <p:spPr/>
        <p:txBody>
          <a:bodyPr/>
          <a:lstStyle/>
          <a:p>
            <a:r>
              <a:rPr lang="en-US" dirty="0"/>
              <a:t>Although the words “probability” and “probable” are quite common in our everyday vocabulary, the mathematical definition of probability is not a straightforward one, and there are a number of different definitions that have been proposed over the years. </a:t>
            </a:r>
          </a:p>
          <a:p>
            <a:r>
              <a:rPr lang="en-US" dirty="0"/>
              <a:t>Needless to say, whatever definition is adopted, the end result is that the properties and rules, which are derived, remain the same.</a:t>
            </a:r>
          </a:p>
          <a:p>
            <a:r>
              <a:rPr lang="en-US" dirty="0"/>
              <a:t>Two of the most commonly used definitions are: </a:t>
            </a:r>
            <a:r>
              <a:rPr lang="en-ID" b="1" dirty="0"/>
              <a:t>Relative frequency definition</a:t>
            </a:r>
            <a:r>
              <a:rPr lang="en-ID" dirty="0"/>
              <a:t> and </a:t>
            </a:r>
            <a:r>
              <a:rPr lang="en-ID" b="1" dirty="0"/>
              <a:t>Axiomatic definition</a:t>
            </a:r>
          </a:p>
        </p:txBody>
      </p:sp>
    </p:spTree>
    <p:extLst>
      <p:ext uri="{BB962C8B-B14F-4D97-AF65-F5344CB8AC3E}">
        <p14:creationId xmlns:p14="http://schemas.microsoft.com/office/powerpoint/2010/main" val="2640026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0DBE-5221-40CA-843D-74E89A9FE157}"/>
              </a:ext>
            </a:extLst>
          </p:cNvPr>
          <p:cNvSpPr>
            <a:spLocks noGrp="1"/>
          </p:cNvSpPr>
          <p:nvPr>
            <p:ph type="title"/>
          </p:nvPr>
        </p:nvSpPr>
        <p:spPr/>
        <p:txBody>
          <a:bodyPr/>
          <a:lstStyle/>
          <a:p>
            <a:r>
              <a:rPr lang="en-ID" dirty="0"/>
              <a:t>Relative Frequency Definition</a:t>
            </a:r>
          </a:p>
        </p:txBody>
      </p:sp>
      <p:sp>
        <p:nvSpPr>
          <p:cNvPr id="3" name="Content Placeholder 2">
            <a:extLst>
              <a:ext uri="{FF2B5EF4-FFF2-40B4-BE49-F238E27FC236}">
                <a16:creationId xmlns:a16="http://schemas.microsoft.com/office/drawing/2014/main" id="{3C006030-4242-44E0-B351-37E904D3AC50}"/>
              </a:ext>
            </a:extLst>
          </p:cNvPr>
          <p:cNvSpPr>
            <a:spLocks noGrp="1"/>
          </p:cNvSpPr>
          <p:nvPr>
            <p:ph idx="1"/>
          </p:nvPr>
        </p:nvSpPr>
        <p:spPr>
          <a:xfrm>
            <a:off x="1242934" y="2011288"/>
            <a:ext cx="7529265" cy="4458135"/>
          </a:xfrm>
        </p:spPr>
        <p:txBody>
          <a:bodyPr>
            <a:normAutofit lnSpcReduction="10000"/>
          </a:bodyPr>
          <a:lstStyle/>
          <a:p>
            <a:r>
              <a:rPr lang="en-US" dirty="0"/>
              <a:t>The probability, </a:t>
            </a:r>
            <a:r>
              <a:rPr lang="en-US" i="1" dirty="0"/>
              <a:t>P(A)</a:t>
            </a:r>
            <a:r>
              <a:rPr lang="en-US" dirty="0"/>
              <a:t>,</a:t>
            </a:r>
            <a:r>
              <a:rPr lang="en-US" i="1" dirty="0"/>
              <a:t> </a:t>
            </a:r>
            <a:r>
              <a:rPr lang="en-US" dirty="0"/>
              <a:t>of an event, </a:t>
            </a:r>
            <a:r>
              <a:rPr lang="en-US" i="1" dirty="0"/>
              <a:t>A</a:t>
            </a:r>
            <a:r>
              <a:rPr lang="en-US" dirty="0"/>
              <a:t>, is the limit</a:t>
            </a:r>
          </a:p>
          <a:p>
            <a:endParaRPr lang="en-US" dirty="0"/>
          </a:p>
          <a:p>
            <a:endParaRPr lang="en-US" dirty="0"/>
          </a:p>
          <a:p>
            <a:r>
              <a:rPr lang="en-US" dirty="0"/>
              <a:t>Where </a:t>
            </a:r>
            <a:r>
              <a:rPr lang="en-US" i="1" dirty="0"/>
              <a:t>n</a:t>
            </a:r>
            <a:r>
              <a:rPr lang="en-US" dirty="0"/>
              <a:t> is the number of total trials and </a:t>
            </a:r>
            <a:r>
              <a:rPr lang="en-US" i="1" dirty="0" err="1"/>
              <a:t>n</a:t>
            </a:r>
            <a:r>
              <a:rPr lang="en-US" i="1" baseline="-25000" dirty="0" err="1"/>
              <a:t>A</a:t>
            </a:r>
            <a:r>
              <a:rPr lang="en-US" dirty="0"/>
              <a:t> the number of times event </a:t>
            </a:r>
            <a:r>
              <a:rPr lang="en-US" i="1" dirty="0"/>
              <a:t>A</a:t>
            </a:r>
            <a:r>
              <a:rPr lang="en-US" dirty="0"/>
              <a:t> occurred</a:t>
            </a:r>
          </a:p>
          <a:p>
            <a:r>
              <a:rPr lang="en-US" dirty="0"/>
              <a:t>In practice in any physical experiment, the numbers </a:t>
            </a:r>
            <a:r>
              <a:rPr lang="en-US" i="1" dirty="0" err="1"/>
              <a:t>n</a:t>
            </a:r>
            <a:r>
              <a:rPr lang="en-US" i="1" baseline="-25000" dirty="0" err="1"/>
              <a:t>A</a:t>
            </a:r>
            <a:r>
              <a:rPr lang="en-US" dirty="0"/>
              <a:t> and </a:t>
            </a:r>
            <a:r>
              <a:rPr lang="en-US" i="1" dirty="0"/>
              <a:t>n</a:t>
            </a:r>
            <a:r>
              <a:rPr lang="en-US" dirty="0"/>
              <a:t> can be large, yet they are always finite. Thus, the limit can only be used as a hypothesis and not as something that can be attained experimentally. </a:t>
            </a:r>
          </a:p>
          <a:p>
            <a:r>
              <a:rPr lang="en-US" dirty="0"/>
              <a:t>In practice, often, we use:</a:t>
            </a:r>
          </a:p>
          <a:p>
            <a:endParaRPr lang="en-US" dirty="0"/>
          </a:p>
          <a:p>
            <a:pPr marL="0" indent="0">
              <a:buNone/>
            </a:pPr>
            <a:endParaRPr lang="en-US" dirty="0"/>
          </a:p>
          <a:p>
            <a:pPr marL="0" indent="0">
              <a:buNone/>
            </a:pPr>
            <a:r>
              <a:rPr lang="en-US" dirty="0"/>
              <a:t>for large values of </a:t>
            </a:r>
            <a:r>
              <a:rPr lang="en-US" i="1" dirty="0"/>
              <a:t>n</a:t>
            </a:r>
            <a:r>
              <a:rPr lang="en-US" dirty="0"/>
              <a:t>. However, this has to be used with caution, especially when the probability of an event is very small.</a:t>
            </a:r>
            <a:endParaRPr lang="en-ID" dirty="0"/>
          </a:p>
        </p:txBody>
      </p:sp>
      <p:pic>
        <p:nvPicPr>
          <p:cNvPr id="4" name="Picture 3">
            <a:extLst>
              <a:ext uri="{FF2B5EF4-FFF2-40B4-BE49-F238E27FC236}">
                <a16:creationId xmlns:a16="http://schemas.microsoft.com/office/drawing/2014/main" id="{37F69338-7053-4F22-BBEF-2F4F09B7DDE3}"/>
              </a:ext>
            </a:extLst>
          </p:cNvPr>
          <p:cNvPicPr>
            <a:picLocks noChangeAspect="1"/>
          </p:cNvPicPr>
          <p:nvPr/>
        </p:nvPicPr>
        <p:blipFill>
          <a:blip r:embed="rId2"/>
          <a:stretch>
            <a:fillRect/>
          </a:stretch>
        </p:blipFill>
        <p:spPr>
          <a:xfrm>
            <a:off x="3505200" y="2457585"/>
            <a:ext cx="2133600" cy="691581"/>
          </a:xfrm>
          <a:prstGeom prst="rect">
            <a:avLst/>
          </a:prstGeom>
        </p:spPr>
      </p:pic>
      <p:pic>
        <p:nvPicPr>
          <p:cNvPr id="5" name="Picture 4">
            <a:extLst>
              <a:ext uri="{FF2B5EF4-FFF2-40B4-BE49-F238E27FC236}">
                <a16:creationId xmlns:a16="http://schemas.microsoft.com/office/drawing/2014/main" id="{69AE146B-1F9E-412D-9922-44504317A47E}"/>
              </a:ext>
            </a:extLst>
          </p:cNvPr>
          <p:cNvPicPr>
            <a:picLocks noChangeAspect="1"/>
          </p:cNvPicPr>
          <p:nvPr/>
        </p:nvPicPr>
        <p:blipFill>
          <a:blip r:embed="rId3"/>
          <a:stretch>
            <a:fillRect/>
          </a:stretch>
        </p:blipFill>
        <p:spPr>
          <a:xfrm>
            <a:off x="4800600" y="4925983"/>
            <a:ext cx="1284365" cy="691581"/>
          </a:xfrm>
          <a:prstGeom prst="rect">
            <a:avLst/>
          </a:prstGeom>
        </p:spPr>
      </p:pic>
    </p:spTree>
    <p:extLst>
      <p:ext uri="{BB962C8B-B14F-4D97-AF65-F5344CB8AC3E}">
        <p14:creationId xmlns:p14="http://schemas.microsoft.com/office/powerpoint/2010/main" val="98598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36E8C-C88F-4D0D-A4D4-3A2EBE8ABB70}"/>
              </a:ext>
            </a:extLst>
          </p:cNvPr>
          <p:cNvSpPr>
            <a:spLocks noGrp="1"/>
          </p:cNvSpPr>
          <p:nvPr>
            <p:ph type="title"/>
          </p:nvPr>
        </p:nvSpPr>
        <p:spPr/>
        <p:txBody>
          <a:bodyPr/>
          <a:lstStyle/>
          <a:p>
            <a:r>
              <a:rPr lang="en-ID" dirty="0"/>
              <a:t>Axiomatic Definition</a:t>
            </a:r>
          </a:p>
        </p:txBody>
      </p:sp>
      <p:sp>
        <p:nvSpPr>
          <p:cNvPr id="3" name="Content Placeholder 2">
            <a:extLst>
              <a:ext uri="{FF2B5EF4-FFF2-40B4-BE49-F238E27FC236}">
                <a16:creationId xmlns:a16="http://schemas.microsoft.com/office/drawing/2014/main" id="{71F35E44-25AA-489B-B80F-83ECBFC6172B}"/>
              </a:ext>
            </a:extLst>
          </p:cNvPr>
          <p:cNvSpPr>
            <a:spLocks noGrp="1"/>
          </p:cNvSpPr>
          <p:nvPr>
            <p:ph idx="1"/>
          </p:nvPr>
        </p:nvSpPr>
        <p:spPr/>
        <p:txBody>
          <a:bodyPr/>
          <a:lstStyle/>
          <a:p>
            <a:r>
              <a:rPr lang="en-US" dirty="0"/>
              <a:t>This definition of probability is traced back to 1933 to the work of Andrey Kolmogorov, who found a close connection between probability theory and the mathematical theory of sets and functions of a real variable, in the context of measure theory.</a:t>
            </a:r>
          </a:p>
          <a:p>
            <a:r>
              <a:rPr lang="en-US" dirty="0"/>
              <a:t>The probability, </a:t>
            </a:r>
            <a:r>
              <a:rPr lang="en-US" i="1" dirty="0"/>
              <a:t>P(A)</a:t>
            </a:r>
            <a:r>
              <a:rPr lang="en-US" dirty="0"/>
              <a:t>, of an event is a nonnegative number assigned to this event, or </a:t>
            </a:r>
            <a:r>
              <a:rPr lang="en-ID" i="1" dirty="0"/>
              <a:t>P(A)</a:t>
            </a:r>
            <a:r>
              <a:rPr lang="en-ID" dirty="0"/>
              <a:t> ≥ 0.</a:t>
            </a:r>
          </a:p>
          <a:p>
            <a:r>
              <a:rPr lang="en-US" dirty="0"/>
              <a:t>The probability of an event, </a:t>
            </a:r>
            <a:r>
              <a:rPr lang="en-US" i="1" dirty="0"/>
              <a:t>C</a:t>
            </a:r>
            <a:r>
              <a:rPr lang="en-US" dirty="0"/>
              <a:t>, which is certain to occur, equals to one </a:t>
            </a:r>
            <a:r>
              <a:rPr lang="en-ID" i="1" dirty="0"/>
              <a:t>P(C) </a:t>
            </a:r>
            <a:r>
              <a:rPr lang="en-ID" dirty="0"/>
              <a:t>= 1.</a:t>
            </a:r>
          </a:p>
          <a:p>
            <a:r>
              <a:rPr lang="en-US" dirty="0"/>
              <a:t>If two events, A and B, are mutually exclusive (they cannot occur simultaneously), then the probability of occurrence of either A or B (denoted as A ∪ B) is given by </a:t>
            </a:r>
            <a:r>
              <a:rPr lang="en-ID" i="1" dirty="0"/>
              <a:t>P(A ∪ B) </a:t>
            </a:r>
            <a:r>
              <a:rPr lang="en-ID" dirty="0"/>
              <a:t>= </a:t>
            </a:r>
            <a:r>
              <a:rPr lang="en-ID" i="1" dirty="0"/>
              <a:t>P(A)</a:t>
            </a:r>
            <a:r>
              <a:rPr lang="en-ID" dirty="0"/>
              <a:t> + </a:t>
            </a:r>
            <a:r>
              <a:rPr lang="en-ID" i="1" dirty="0"/>
              <a:t>P(B).</a:t>
            </a:r>
          </a:p>
          <a:p>
            <a:endParaRPr lang="en-ID" dirty="0"/>
          </a:p>
        </p:txBody>
      </p:sp>
    </p:spTree>
    <p:extLst>
      <p:ext uri="{BB962C8B-B14F-4D97-AF65-F5344CB8AC3E}">
        <p14:creationId xmlns:p14="http://schemas.microsoft.com/office/powerpoint/2010/main" val="408015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FDFD-27DB-44A2-B583-07AD4FE32B1E}"/>
              </a:ext>
            </a:extLst>
          </p:cNvPr>
          <p:cNvSpPr>
            <a:spLocks noGrp="1"/>
          </p:cNvSpPr>
          <p:nvPr>
            <p:ph type="title"/>
          </p:nvPr>
        </p:nvSpPr>
        <p:spPr/>
        <p:txBody>
          <a:bodyPr/>
          <a:lstStyle/>
          <a:p>
            <a:r>
              <a:rPr lang="en-ID" dirty="0"/>
              <a:t>Discrete Random Variables</a:t>
            </a:r>
          </a:p>
        </p:txBody>
      </p:sp>
      <p:sp>
        <p:nvSpPr>
          <p:cNvPr id="3" name="Content Placeholder 2">
            <a:extLst>
              <a:ext uri="{FF2B5EF4-FFF2-40B4-BE49-F238E27FC236}">
                <a16:creationId xmlns:a16="http://schemas.microsoft.com/office/drawing/2014/main" id="{73235058-1CDD-4D8C-8687-675249835553}"/>
              </a:ext>
            </a:extLst>
          </p:cNvPr>
          <p:cNvSpPr>
            <a:spLocks noGrp="1"/>
          </p:cNvSpPr>
          <p:nvPr>
            <p:ph idx="1"/>
          </p:nvPr>
        </p:nvSpPr>
        <p:spPr/>
        <p:txBody>
          <a:bodyPr/>
          <a:lstStyle/>
          <a:p>
            <a:r>
              <a:rPr lang="en-US" dirty="0"/>
              <a:t>A discrete random variable, </a:t>
            </a:r>
            <a:r>
              <a:rPr lang="en-US" i="1" dirty="0"/>
              <a:t>x</a:t>
            </a:r>
            <a:r>
              <a:rPr lang="en-US" dirty="0"/>
              <a:t>, can take any value from a finite or countably infinite set </a:t>
            </a:r>
            <a:r>
              <a:rPr lang="en-US" i="1" dirty="0"/>
              <a:t>X</a:t>
            </a:r>
            <a:r>
              <a:rPr lang="en-US" dirty="0"/>
              <a:t> . The probability of the event, “x = </a:t>
            </a:r>
            <a:r>
              <a:rPr lang="en-US" i="1" dirty="0"/>
              <a:t>x</a:t>
            </a:r>
            <a:r>
              <a:rPr lang="en-US" dirty="0"/>
              <a:t> ∈ </a:t>
            </a:r>
            <a:r>
              <a:rPr lang="en-US" i="1" dirty="0"/>
              <a:t>X</a:t>
            </a:r>
            <a:r>
              <a:rPr lang="en-US" dirty="0"/>
              <a:t> ,” is denoted as </a:t>
            </a:r>
            <a:r>
              <a:rPr lang="en-US" i="1" dirty="0"/>
              <a:t>P(x = x) </a:t>
            </a:r>
            <a:r>
              <a:rPr lang="en-US" dirty="0"/>
              <a:t>or simply </a:t>
            </a:r>
            <a:r>
              <a:rPr lang="en-US" i="1" dirty="0"/>
              <a:t>P(x).</a:t>
            </a:r>
          </a:p>
          <a:p>
            <a:r>
              <a:rPr lang="en-US" dirty="0"/>
              <a:t>The function </a:t>
            </a:r>
            <a:r>
              <a:rPr lang="en-US" i="1" dirty="0"/>
              <a:t>P(·) </a:t>
            </a:r>
            <a:r>
              <a:rPr lang="en-US" dirty="0"/>
              <a:t>is known as the </a:t>
            </a:r>
            <a:r>
              <a:rPr lang="en-US" i="1" dirty="0"/>
              <a:t>probability mass function </a:t>
            </a:r>
            <a:r>
              <a:rPr lang="en-US" dirty="0"/>
              <a:t>(</a:t>
            </a:r>
            <a:r>
              <a:rPr lang="en-US" dirty="0" err="1"/>
              <a:t>pmf</a:t>
            </a:r>
            <a:r>
              <a:rPr lang="en-US" dirty="0"/>
              <a:t>). Being a probability, it has to satisfy the first axiom, so </a:t>
            </a:r>
            <a:r>
              <a:rPr lang="en-US" i="1" dirty="0"/>
              <a:t>P(x) ≥ 0</a:t>
            </a:r>
            <a:r>
              <a:rPr lang="en-US" dirty="0"/>
              <a:t>.</a:t>
            </a:r>
          </a:p>
          <a:p>
            <a:r>
              <a:rPr lang="en-US" dirty="0"/>
              <a:t>Assuming that no two values in </a:t>
            </a:r>
            <a:r>
              <a:rPr lang="en-US" i="1" dirty="0"/>
              <a:t>X</a:t>
            </a:r>
            <a:r>
              <a:rPr lang="en-US" dirty="0"/>
              <a:t> can occur simultaneously and that after any experiment a single value will always occur, the second and third axioms combined give:</a:t>
            </a:r>
          </a:p>
          <a:p>
            <a:endParaRPr lang="en-US" i="1" dirty="0"/>
          </a:p>
          <a:p>
            <a:endParaRPr lang="en-US" i="1" dirty="0"/>
          </a:p>
          <a:p>
            <a:r>
              <a:rPr lang="en-US" dirty="0"/>
              <a:t>The set </a:t>
            </a:r>
            <a:r>
              <a:rPr lang="en-US" i="1" dirty="0"/>
              <a:t>X </a:t>
            </a:r>
            <a:r>
              <a:rPr lang="en-US" dirty="0"/>
              <a:t>is also known as the sample or state space.</a:t>
            </a:r>
            <a:endParaRPr lang="en-ID" i="1" dirty="0"/>
          </a:p>
        </p:txBody>
      </p:sp>
      <p:pic>
        <p:nvPicPr>
          <p:cNvPr id="4" name="Picture 3">
            <a:extLst>
              <a:ext uri="{FF2B5EF4-FFF2-40B4-BE49-F238E27FC236}">
                <a16:creationId xmlns:a16="http://schemas.microsoft.com/office/drawing/2014/main" id="{401232AF-3FEB-4A62-81C5-5F5AB1E2A8F5}"/>
              </a:ext>
            </a:extLst>
          </p:cNvPr>
          <p:cNvPicPr>
            <a:picLocks noChangeAspect="1"/>
          </p:cNvPicPr>
          <p:nvPr/>
        </p:nvPicPr>
        <p:blipFill>
          <a:blip r:embed="rId2"/>
          <a:stretch>
            <a:fillRect/>
          </a:stretch>
        </p:blipFill>
        <p:spPr>
          <a:xfrm>
            <a:off x="4191000" y="4985208"/>
            <a:ext cx="1219200" cy="653592"/>
          </a:xfrm>
          <a:prstGeom prst="rect">
            <a:avLst/>
          </a:prstGeom>
        </p:spPr>
      </p:pic>
    </p:spTree>
    <p:extLst>
      <p:ext uri="{BB962C8B-B14F-4D97-AF65-F5344CB8AC3E}">
        <p14:creationId xmlns:p14="http://schemas.microsoft.com/office/powerpoint/2010/main" val="316178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9D34-C37E-48DD-A0A7-CE2A289CBFF9}"/>
              </a:ext>
            </a:extLst>
          </p:cNvPr>
          <p:cNvSpPr>
            <a:spLocks noGrp="1"/>
          </p:cNvSpPr>
          <p:nvPr>
            <p:ph type="title"/>
          </p:nvPr>
        </p:nvSpPr>
        <p:spPr/>
        <p:txBody>
          <a:bodyPr/>
          <a:lstStyle/>
          <a:p>
            <a:r>
              <a:rPr lang="en-ID" dirty="0"/>
              <a:t>Joint and Conditional Probabilities</a:t>
            </a:r>
          </a:p>
        </p:txBody>
      </p:sp>
      <p:sp>
        <p:nvSpPr>
          <p:cNvPr id="3" name="Content Placeholder 2">
            <a:extLst>
              <a:ext uri="{FF2B5EF4-FFF2-40B4-BE49-F238E27FC236}">
                <a16:creationId xmlns:a16="http://schemas.microsoft.com/office/drawing/2014/main" id="{E06ED828-6BEC-4E51-B73B-6FDC980BD92F}"/>
              </a:ext>
            </a:extLst>
          </p:cNvPr>
          <p:cNvSpPr>
            <a:spLocks noGrp="1"/>
          </p:cNvSpPr>
          <p:nvPr>
            <p:ph idx="1"/>
          </p:nvPr>
        </p:nvSpPr>
        <p:spPr/>
        <p:txBody>
          <a:bodyPr/>
          <a:lstStyle/>
          <a:p>
            <a:r>
              <a:rPr lang="en-US" dirty="0"/>
              <a:t>The joint probability of two events, </a:t>
            </a:r>
            <a:r>
              <a:rPr lang="en-US" i="1" dirty="0"/>
              <a:t>A, B, </a:t>
            </a:r>
            <a:r>
              <a:rPr lang="en-US" dirty="0"/>
              <a:t>is the probability that both events occur simultaneously, and it is denoted as </a:t>
            </a:r>
            <a:r>
              <a:rPr lang="en-US" i="1" dirty="0"/>
              <a:t>P(A, B)</a:t>
            </a:r>
            <a:r>
              <a:rPr lang="en-US" dirty="0"/>
              <a:t>.</a:t>
            </a:r>
          </a:p>
          <a:p>
            <a:r>
              <a:rPr lang="en-US" dirty="0"/>
              <a:t>Let us now consider two random variables, x, y, with sample spaces X = {x</a:t>
            </a:r>
            <a:r>
              <a:rPr lang="en-US" baseline="-25000" dirty="0"/>
              <a:t>1</a:t>
            </a:r>
            <a:r>
              <a:rPr lang="en-US" dirty="0"/>
              <a:t>, ... , </a:t>
            </a:r>
            <a:r>
              <a:rPr lang="en-US" dirty="0" err="1"/>
              <a:t>x</a:t>
            </a:r>
            <a:r>
              <a:rPr lang="en-US" baseline="-25000" dirty="0" err="1"/>
              <a:t>n</a:t>
            </a:r>
            <a:r>
              <a:rPr lang="en-US" baseline="-36000" dirty="0" err="1"/>
              <a:t>x</a:t>
            </a:r>
            <a:r>
              <a:rPr lang="en-US" dirty="0"/>
              <a:t> } and Y = {y</a:t>
            </a:r>
            <a:r>
              <a:rPr lang="en-US" baseline="-25000" dirty="0"/>
              <a:t>1</a:t>
            </a:r>
            <a:r>
              <a:rPr lang="en-US" dirty="0"/>
              <a:t>, ... , </a:t>
            </a:r>
            <a:r>
              <a:rPr lang="en-US" dirty="0" err="1"/>
              <a:t>y</a:t>
            </a:r>
            <a:r>
              <a:rPr lang="en-US" baseline="-25000" dirty="0" err="1"/>
              <a:t>n</a:t>
            </a:r>
            <a:r>
              <a:rPr lang="en-US" baseline="-36000" dirty="0" err="1"/>
              <a:t>y</a:t>
            </a:r>
            <a:r>
              <a:rPr lang="en-US" dirty="0"/>
              <a:t> }, respectively.</a:t>
            </a:r>
          </a:p>
          <a:p>
            <a:r>
              <a:rPr lang="en-US" dirty="0"/>
              <a:t>Let us adopt the relative frequency definition and assume that we carry out </a:t>
            </a:r>
            <a:r>
              <a:rPr lang="en-US" i="1" dirty="0"/>
              <a:t>n</a:t>
            </a:r>
            <a:r>
              <a:rPr lang="en-US" dirty="0"/>
              <a:t> experiments and that each one of the values in </a:t>
            </a:r>
            <a:r>
              <a:rPr lang="en-US" i="1" dirty="0"/>
              <a:t>X</a:t>
            </a:r>
            <a:r>
              <a:rPr lang="en-US" dirty="0"/>
              <a:t> occurred n</a:t>
            </a:r>
            <a:r>
              <a:rPr lang="en-US" baseline="30000" dirty="0"/>
              <a:t>x</a:t>
            </a:r>
            <a:r>
              <a:rPr lang="en-US" baseline="-25000" dirty="0"/>
              <a:t>1</a:t>
            </a:r>
            <a:r>
              <a:rPr lang="en-US" dirty="0"/>
              <a:t>, ... , </a:t>
            </a:r>
            <a:r>
              <a:rPr lang="en-US" dirty="0" err="1"/>
              <a:t>n</a:t>
            </a:r>
            <a:r>
              <a:rPr lang="en-US" baseline="30000" dirty="0" err="1"/>
              <a:t>x</a:t>
            </a:r>
            <a:r>
              <a:rPr lang="en-US" baseline="-25000" dirty="0" err="1"/>
              <a:t>n</a:t>
            </a:r>
            <a:r>
              <a:rPr lang="en-US" baseline="-36000" dirty="0" err="1"/>
              <a:t>x</a:t>
            </a:r>
            <a:r>
              <a:rPr lang="en-US" dirty="0"/>
              <a:t> times and each one of the values in Y occurred n</a:t>
            </a:r>
            <a:r>
              <a:rPr lang="en-US" baseline="30000" dirty="0"/>
              <a:t>y</a:t>
            </a:r>
            <a:r>
              <a:rPr lang="en-US" baseline="-25000" dirty="0"/>
              <a:t>1</a:t>
            </a:r>
            <a:r>
              <a:rPr lang="en-US" dirty="0"/>
              <a:t>, ... , </a:t>
            </a:r>
            <a:r>
              <a:rPr lang="en-US" dirty="0" err="1"/>
              <a:t>n</a:t>
            </a:r>
            <a:r>
              <a:rPr lang="en-US" baseline="30000" dirty="0" err="1"/>
              <a:t>y</a:t>
            </a:r>
            <a:r>
              <a:rPr lang="en-US" baseline="-25000" dirty="0" err="1"/>
              <a:t>n</a:t>
            </a:r>
            <a:r>
              <a:rPr lang="en-US" baseline="-36000" dirty="0" err="1"/>
              <a:t>y</a:t>
            </a:r>
            <a:r>
              <a:rPr lang="en-US" dirty="0"/>
              <a:t> times, respectively.</a:t>
            </a:r>
          </a:p>
          <a:p>
            <a:endParaRPr lang="en-ID" dirty="0"/>
          </a:p>
        </p:txBody>
      </p:sp>
      <p:pic>
        <p:nvPicPr>
          <p:cNvPr id="4" name="Picture 3">
            <a:extLst>
              <a:ext uri="{FF2B5EF4-FFF2-40B4-BE49-F238E27FC236}">
                <a16:creationId xmlns:a16="http://schemas.microsoft.com/office/drawing/2014/main" id="{35EECDCE-EBDD-4795-81B0-168BDD4E0351}"/>
              </a:ext>
            </a:extLst>
          </p:cNvPr>
          <p:cNvPicPr>
            <a:picLocks noChangeAspect="1"/>
          </p:cNvPicPr>
          <p:nvPr/>
        </p:nvPicPr>
        <p:blipFill>
          <a:blip r:embed="rId2"/>
          <a:stretch>
            <a:fillRect/>
          </a:stretch>
        </p:blipFill>
        <p:spPr>
          <a:xfrm>
            <a:off x="1828800" y="4892501"/>
            <a:ext cx="6486525" cy="746299"/>
          </a:xfrm>
          <a:prstGeom prst="rect">
            <a:avLst/>
          </a:prstGeom>
        </p:spPr>
      </p:pic>
    </p:spTree>
    <p:extLst>
      <p:ext uri="{BB962C8B-B14F-4D97-AF65-F5344CB8AC3E}">
        <p14:creationId xmlns:p14="http://schemas.microsoft.com/office/powerpoint/2010/main" val="1407047842"/>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1745</TotalTime>
  <Words>1757</Words>
  <Application>Microsoft Office PowerPoint</Application>
  <PresentationFormat>On-screen Show (4:3)</PresentationFormat>
  <Paragraphs>142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Open Sans</vt:lpstr>
      <vt:lpstr>Tahoma</vt:lpstr>
      <vt:lpstr>Times New Roman</vt:lpstr>
      <vt:lpstr>Template PPT 2015</vt:lpstr>
      <vt:lpstr>Probability and  Stochastic Processes 1  Session  03 &amp; 04</vt:lpstr>
      <vt:lpstr>Learning Outcome</vt:lpstr>
      <vt:lpstr>Outline</vt:lpstr>
      <vt:lpstr>Probability and Random Variables</vt:lpstr>
      <vt:lpstr>Probability</vt:lpstr>
      <vt:lpstr>Relative Frequency Definition</vt:lpstr>
      <vt:lpstr>Axiomatic Definition</vt:lpstr>
      <vt:lpstr>Discrete Random Variables</vt:lpstr>
      <vt:lpstr>Joint and Conditional Probabilities</vt:lpstr>
      <vt:lpstr>Joint and Conditional Probabilities (2)</vt:lpstr>
      <vt:lpstr>Joint and Conditional Probabilities (3)</vt:lpstr>
      <vt:lpstr>Joint and Conditional Probabilities (4)</vt:lpstr>
      <vt:lpstr>Bayes Theorem</vt:lpstr>
      <vt:lpstr>Continuous Random Variables</vt:lpstr>
      <vt:lpstr>Continuous Random Variables (2)</vt:lpstr>
      <vt:lpstr>Continuous Random Variables (3)</vt:lpstr>
      <vt:lpstr>Mean and Variance</vt:lpstr>
      <vt:lpstr>Mean and Variance (2)</vt:lpstr>
      <vt:lpstr>Mean and Variance (3)</vt:lpstr>
      <vt:lpstr>Mean and Variance (4)</vt:lpstr>
      <vt:lpstr>Case Study</vt:lpstr>
      <vt:lpstr>End of Session 03 &amp; 04</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Novita Hanafiah</cp:lastModifiedBy>
  <cp:revision>45</cp:revision>
  <dcterms:created xsi:type="dcterms:W3CDTF">2015-05-04T03:33:03Z</dcterms:created>
  <dcterms:modified xsi:type="dcterms:W3CDTF">2019-12-19T03:10:17Z</dcterms:modified>
</cp:coreProperties>
</file>