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81" r:id="rId5"/>
    <p:sldId id="284" r:id="rId6"/>
    <p:sldId id="286" r:id="rId7"/>
    <p:sldId id="287" r:id="rId8"/>
    <p:sldId id="285" r:id="rId9"/>
    <p:sldId id="288" r:id="rId10"/>
    <p:sldId id="289" r:id="rId11"/>
    <p:sldId id="290" r:id="rId12"/>
    <p:sldId id="291" r:id="rId13"/>
    <p:sldId id="293" r:id="rId14"/>
    <p:sldId id="292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283" r:id="rId23"/>
    <p:sldId id="261" r:id="rId24"/>
    <p:sldId id="282" r:id="rId2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79"/>
            <p14:sldId id="280"/>
            <p14:sldId id="281"/>
            <p14:sldId id="284"/>
            <p14:sldId id="286"/>
            <p14:sldId id="287"/>
            <p14:sldId id="285"/>
            <p14:sldId id="288"/>
            <p14:sldId id="289"/>
            <p14:sldId id="290"/>
            <p14:sldId id="291"/>
            <p14:sldId id="293"/>
            <p14:sldId id="292"/>
            <p14:sldId id="294"/>
            <p14:sldId id="295"/>
            <p14:sldId id="296"/>
            <p14:sldId id="297"/>
            <p14:sldId id="298"/>
            <p14:sldId id="299"/>
            <p14:sldId id="300"/>
            <p14:sldId id="283"/>
            <p14:sldId id="26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B8"/>
    <a:srgbClr val="558FD5"/>
    <a:srgbClr val="F7F7F7"/>
    <a:srgbClr val="008FD5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9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19/12/2019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19/12/2019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19/12/2019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219200"/>
            <a:ext cx="7525618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19/12/2019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219199" y="2011288"/>
            <a:ext cx="7529265" cy="4458135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19/12/2019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19/12/2019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19/12/2019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19/12/2019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19/12/2019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19/12/2019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19/12/2019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19/12/2019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jojoker/singapore-airbnb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jojoker/singapore-airbn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66887" y="1676400"/>
            <a:ext cx="73771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		: COMP6577 – Machine Learning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Effective Period	: February 2020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r>
              <a:rPr lang="en-ID" sz="4000" dirty="0"/>
              <a:t>Probability and </a:t>
            </a:r>
            <a:br>
              <a:rPr lang="en-ID" sz="4000" dirty="0"/>
            </a:br>
            <a:r>
              <a:rPr lang="en-ID" sz="4000" dirty="0"/>
              <a:t>Stochastic Processes 2</a:t>
            </a:r>
            <a:br>
              <a:rPr lang="en-AU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AU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Session  07 &amp; 08</a:t>
            </a:r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F400D-51ED-4608-AB34-710FABA20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/>
              <a:t>The uniform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64AA3-E0F7-4FDA-935E-1F8C13C6E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random variable x is said to follow a </a:t>
            </a:r>
            <a:r>
              <a:rPr lang="en-US" i="1" dirty="0"/>
              <a:t>uniform</a:t>
            </a:r>
            <a:r>
              <a:rPr lang="en-US" dirty="0"/>
              <a:t> distribution in an interval [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], and we write x ∼ U(a, b), with a &gt; −∞ and b &lt; +∞, if: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pdf of a uniform distribution U(a, b)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E8FC63-5861-4108-8193-9FBC3B1EC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552" y="2663892"/>
            <a:ext cx="3276600" cy="1014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3B054A-AC8D-4779-AE4C-0F52F6434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552" y="4114800"/>
            <a:ext cx="4038600" cy="265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392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91DD2-0D15-4B0F-92D1-47402E97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The uniform distribution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065AD-7E0D-4F02-BDDD-47C862771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mean value is equal to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the variance is given by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7947C3-CE4C-4C7D-A815-AD30F7BE8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514600"/>
            <a:ext cx="1752600" cy="838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FA29BD-78DC-4EEF-BF48-45E2DF01C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762" y="4144888"/>
            <a:ext cx="22764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54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755E1-F0A8-4815-8008-9133B0207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The Gaussian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46F76-737D-431E-8DA0-EE6D0B32D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Gaussian or normal distribution is one among the most widely used distributions in all scientific disciplines. </a:t>
            </a:r>
          </a:p>
          <a:p>
            <a:r>
              <a:rPr lang="en-US" dirty="0"/>
              <a:t>A random variable, </a:t>
            </a:r>
            <a:r>
              <a:rPr lang="en-US" i="1" dirty="0"/>
              <a:t>x</a:t>
            </a:r>
            <a:r>
              <a:rPr lang="en-US" dirty="0"/>
              <a:t>, is Gaussian or normal with parameters μ and σ</a:t>
            </a:r>
            <a:r>
              <a:rPr lang="en-US" baseline="30000" dirty="0"/>
              <a:t>2</a:t>
            </a:r>
            <a:r>
              <a:rPr lang="en-US" dirty="0"/>
              <a:t>, and we write </a:t>
            </a:r>
            <a:r>
              <a:rPr lang="en-US" i="1" dirty="0"/>
              <a:t>x</a:t>
            </a:r>
            <a:r>
              <a:rPr lang="en-US" dirty="0"/>
              <a:t> ∼ </a:t>
            </a:r>
            <a:r>
              <a:rPr lang="en-US" i="1" dirty="0"/>
              <a:t>N</a:t>
            </a:r>
            <a:r>
              <a:rPr lang="en-US" dirty="0"/>
              <a:t> (μ, σ</a:t>
            </a:r>
            <a:r>
              <a:rPr lang="en-US" baseline="30000" dirty="0"/>
              <a:t>2</a:t>
            </a:r>
            <a:r>
              <a:rPr lang="en-US" dirty="0"/>
              <a:t>) or </a:t>
            </a:r>
            <a:r>
              <a:rPr lang="en-US" i="1" dirty="0"/>
              <a:t>N</a:t>
            </a:r>
            <a:r>
              <a:rPr lang="en-US" dirty="0"/>
              <a:t> (</a:t>
            </a:r>
            <a:r>
              <a:rPr lang="en-US" i="1" dirty="0" err="1"/>
              <a:t>x</a:t>
            </a:r>
            <a:r>
              <a:rPr lang="en-US" dirty="0" err="1"/>
              <a:t>|μ</a:t>
            </a:r>
            <a:r>
              <a:rPr lang="en-US" dirty="0"/>
              <a:t>, σ</a:t>
            </a:r>
            <a:r>
              <a:rPr lang="en-US" baseline="30000" dirty="0"/>
              <a:t>2</a:t>
            </a:r>
            <a:r>
              <a:rPr lang="en-US" dirty="0"/>
              <a:t>), if: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can be shown that the corresponding mean and variance are: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B8492-9F41-49BC-8CE5-8E5B2B6CB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505200"/>
            <a:ext cx="3367088" cy="8212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E2D6A4-1F1C-40C7-827B-023FE9BF0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5118529"/>
            <a:ext cx="33432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554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C8701-25AB-4194-8F9F-7EF5611EF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The Gaussian distribution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8EB49-6563-4A05-8EEC-FF735A325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Indeed, by the definition of the mean value, we have that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Due to the symmetry of the exponential function, performing the integration involving y gives zero and the only surviving term is due to μ. Taking into account that a pdf integrates to one, we obtain the result.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699FF5-6763-4586-AA0C-8410CB9EE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528659"/>
            <a:ext cx="4631413" cy="180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36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1BCCA-028D-4674-8ABC-32949D33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The Gaussian distribution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63F92-251A-4145-8E70-80D4AEEDA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derive the variance, from the definition of the Gaussian pdf, we have that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Taking the derivative of both sides with respect to σ, we obtain</a:t>
            </a:r>
          </a:p>
          <a:p>
            <a:endParaRPr lang="en-US" dirty="0"/>
          </a:p>
          <a:p>
            <a:endParaRPr lang="en-US" dirty="0"/>
          </a:p>
          <a:p>
            <a:r>
              <a:rPr lang="en-ID" dirty="0"/>
              <a:t>Or</a:t>
            </a:r>
          </a:p>
          <a:p>
            <a:endParaRPr lang="en-ID" dirty="0"/>
          </a:p>
          <a:p>
            <a:endParaRPr lang="en-ID" dirty="0"/>
          </a:p>
          <a:p>
            <a:r>
              <a:rPr lang="en-ID" dirty="0"/>
              <a:t>which proves the claim.</a:t>
            </a:r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810F5-DD99-4210-B74B-7715F3EA0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687606"/>
            <a:ext cx="3733800" cy="7676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137E07-9CD0-40F1-A993-FCAF1D40A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4114580"/>
            <a:ext cx="4495800" cy="6973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594277-E55E-4539-BAB3-907E6889A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5172079"/>
            <a:ext cx="4714875" cy="75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60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59F5-02A9-4D4F-811A-ADF0145A8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The Gaussian distribution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69291-8660-44ED-B09D-9A0B2856F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figure below shows the graph for two cases, </a:t>
            </a:r>
            <a:r>
              <a:rPr lang="en-US" i="1" dirty="0"/>
              <a:t>N</a:t>
            </a:r>
            <a:r>
              <a:rPr lang="en-US" dirty="0"/>
              <a:t> (x|1, 0.1) and </a:t>
            </a:r>
            <a:r>
              <a:rPr lang="en-US" i="1" dirty="0"/>
              <a:t>N</a:t>
            </a:r>
            <a:r>
              <a:rPr lang="en-US" dirty="0"/>
              <a:t> (x|1, 0.01). Both curves are symmetrically placed around the mean value μ = 1. Observe that the smaller the variance is, the sharper around the mean value the pdf becomes.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306509-84D3-4DE0-9438-A0045E12D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3505200"/>
            <a:ext cx="4000500" cy="263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00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14B47-4D90-4BB4-BA68-5095061C9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The exponential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E2C4A-3F4B-4FF5-839A-0463D558C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random variable follows an exponential distribution with parameter λ &gt; 0, if: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distribution has been used, for example, to model the time between arrivals of telephone calls or of a bus at a bus stop. The mean and variance can be easily computed by following simple integration rules, and they are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119A30-A045-4E1A-9D58-B16B38B3C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743200"/>
            <a:ext cx="3429000" cy="9559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945470-83D1-4C3C-8895-FD8FA5E6A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5211552"/>
            <a:ext cx="2281238" cy="75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64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2E77A-18C7-4EA8-8AF2-8945A1BE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The beta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E2918-7F49-44CC-B5D3-B14FA29CD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random variable, x ∈ [0, 1], follows a beta distribution with positive parameters,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and we write, x ∼ Beta(</a:t>
            </a:r>
            <a:r>
              <a:rPr lang="en-US" dirty="0" err="1"/>
              <a:t>x|</a:t>
            </a:r>
            <a:r>
              <a:rPr lang="en-US" i="1" dirty="0" err="1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,), if: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B(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) is the beta function, defined as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FCAB30-6621-40F9-8FB5-96AFE1963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765901"/>
            <a:ext cx="5167313" cy="12898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0E4B7F-A195-4491-AC8B-A62977F73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4724400"/>
            <a:ext cx="3733800" cy="83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58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0D3FB-6118-46B4-9D80-059F08D8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The beta distribution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2835C-A7AF-4694-8E92-3232BA221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mean and variance of the beta distribution are given by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Moreover, it can be shown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        is the gamma functions defined as</a:t>
            </a:r>
          </a:p>
          <a:p>
            <a:endParaRPr lang="en-US" dirty="0"/>
          </a:p>
          <a:p>
            <a:endParaRPr lang="en-US" dirty="0"/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61D972-50AE-47CB-BCFB-92E09A715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362200"/>
            <a:ext cx="4038600" cy="6941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15C979-0F50-42C0-9147-F84962FDA4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347"/>
          <a:stretch/>
        </p:blipFill>
        <p:spPr>
          <a:xfrm>
            <a:off x="3429000" y="3577116"/>
            <a:ext cx="1828800" cy="5426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6C6C48-FE1E-4944-9AE9-FE123C094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7181" y="4276725"/>
            <a:ext cx="414641" cy="295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B37480-3090-4135-8FA8-431ABF2EC6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4225" y="4688229"/>
            <a:ext cx="2038350" cy="60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529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B8659-469A-4FF8-8338-EBD02BD48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The beta distribution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663A8-4D5D-4480-8EE8-18A04D38F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2011288"/>
            <a:ext cx="7529265" cy="48467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beta distribution is very flexible and one can achieve various shapes by changing the parameters a, b. For example, if a = b = 1, the uniform distribution results. If a = b, the pdf has a symmetric graph around 1/2. If a &gt; 1, b &gt; 1 then p(x)→0 both at x = 0 and x = 1. If a &lt; 1 and b &lt; 1, it is convex with a unique minimum. If a &lt; 1, it tends to ∞ as x→0, and if b &lt; 1, it tends to ∞ for x→1.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Figures (a) and (b) show the graph of the beta distribution for different values of the parameters.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3542BA-0560-4600-A2EF-CC06E973E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657600"/>
            <a:ext cx="51816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91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165A-7140-4286-82A2-A9B21B04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Learning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F06CB-2645-43C7-A2F5-795EE955E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LO2: Student be able to </a:t>
            </a:r>
            <a:r>
              <a:rPr lang="en-US" dirty="0"/>
              <a:t>interpret the distribution of dataset using regression method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95987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8CEDC-333A-4B1D-A58A-54C1F5646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The gamma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FC9CD-F806-47A0-8332-0BEA89AD3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random variable follows the gamma distribution with positive parameters a, b, and we write x ∼ Gamma(</a:t>
            </a:r>
            <a:r>
              <a:rPr lang="en-US" i="1" dirty="0" err="1"/>
              <a:t>x</a:t>
            </a:r>
            <a:r>
              <a:rPr lang="en-US" dirty="0" err="1"/>
              <a:t>|</a:t>
            </a:r>
            <a:r>
              <a:rPr lang="en-US" i="1" dirty="0" err="1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) if: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mean and variance are given by</a:t>
            </a:r>
          </a:p>
          <a:p>
            <a:endParaRPr lang="en-US" dirty="0"/>
          </a:p>
          <a:p>
            <a:r>
              <a:rPr lang="en-US" dirty="0"/>
              <a:t>The gamma distribution also takes various shapes by varying the parameters. For a &lt; 1, it is strictly decreasing and p(x)→∞ as x→0 and p(x)→0 as x→∞.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44BF14-D452-4D43-9B26-CA7B50D38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652990"/>
            <a:ext cx="3962400" cy="12325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9C4CF3-DDE1-45B4-B892-ABFA6192C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3915549"/>
            <a:ext cx="2168530" cy="58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63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E861-9565-4570-88A4-2146A09C7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The gamma distribution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56BFC-A9FD-4236-88B9-0AE30473D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figure below shows the resulting graphs for various values of the parameters.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E60FF2-54FA-43D8-80BB-72728491E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618" y="2860809"/>
            <a:ext cx="4592782" cy="360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36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7159-A28E-409B-81D5-0F2A15D58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F4E91-6004-4C63-A4F4-6C5D80EBE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/>
              <a:t>Given data of Singapore Airbnb which can be downloaded in this link</a:t>
            </a:r>
            <a:endParaRPr lang="en-ID" dirty="0">
              <a:hlinkClick r:id="rId2"/>
            </a:endParaRPr>
          </a:p>
          <a:p>
            <a:pPr marL="0" indent="0">
              <a:buNone/>
            </a:pPr>
            <a:r>
              <a:rPr lang="en-ID" dirty="0">
                <a:hlinkClick r:id="rId2"/>
              </a:rPr>
              <a:t>https://www.kaggle.com/jojoker/singapore-airbnb</a:t>
            </a:r>
            <a:endParaRPr lang="en-ID" dirty="0"/>
          </a:p>
          <a:p>
            <a:endParaRPr lang="en-ID" dirty="0"/>
          </a:p>
          <a:p>
            <a:pPr marL="457200" indent="-457200">
              <a:buFont typeface="+mj-lt"/>
              <a:buAutoNum type="arabicPeriod"/>
            </a:pPr>
            <a:r>
              <a:rPr lang="en-ID" dirty="0"/>
              <a:t>You have identified the discrete and continuous random variables in the previous section. Now, you can also identify the distribution for both discrete and continuous variables. </a:t>
            </a:r>
          </a:p>
          <a:p>
            <a:pPr marL="457200" indent="-457200">
              <a:buFont typeface="+mj-lt"/>
              <a:buAutoNum type="arabicPeriod"/>
            </a:pPr>
            <a:endParaRPr lang="en-ID" dirty="0"/>
          </a:p>
          <a:p>
            <a:pPr marL="457200" indent="-457200">
              <a:buFont typeface="+mj-lt"/>
              <a:buAutoNum type="arabicPeriod"/>
            </a:pPr>
            <a:r>
              <a:rPr lang="en-ID" dirty="0"/>
              <a:t>Try in Google Collaboratory:</a:t>
            </a:r>
          </a:p>
          <a:p>
            <a:pPr lvl="1"/>
            <a:r>
              <a:rPr lang="en-ID" dirty="0"/>
              <a:t>Plot the data on a histogram</a:t>
            </a:r>
          </a:p>
          <a:p>
            <a:pPr lvl="1"/>
            <a:r>
              <a:rPr lang="en-ID" dirty="0"/>
              <a:t>Find a well known distribution</a:t>
            </a:r>
          </a:p>
          <a:p>
            <a:pPr lvl="1"/>
            <a:r>
              <a:rPr lang="en-ID" dirty="0"/>
              <a:t>Generate and plot the </a:t>
            </a:r>
            <a:r>
              <a:rPr lang="en-ID" i="1" dirty="0"/>
              <a:t>pdf </a:t>
            </a:r>
            <a:r>
              <a:rPr lang="en-ID" dirty="0"/>
              <a:t>on</a:t>
            </a:r>
            <a:r>
              <a:rPr lang="en-ID" i="1" dirty="0"/>
              <a:t> </a:t>
            </a:r>
            <a:r>
              <a:rPr lang="en-ID" dirty="0"/>
              <a:t>top of your histogram</a:t>
            </a:r>
          </a:p>
          <a:p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29036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DAD0A-4BD1-4CA7-BA0B-DB826286B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End of Session 07 &amp; 08</a:t>
            </a:r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4F483-B4E5-4128-9AF0-DEE2EC119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153E5-968A-4FF0-A3C5-97E8F02C3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Sergios</a:t>
            </a:r>
            <a:r>
              <a:rPr lang="en-ID" dirty="0"/>
              <a:t> </a:t>
            </a:r>
            <a:r>
              <a:rPr lang="en-ID" dirty="0" err="1"/>
              <a:t>Theodoridis</a:t>
            </a:r>
            <a:r>
              <a:rPr lang="en-ID" dirty="0"/>
              <a:t>. (2015). </a:t>
            </a:r>
            <a:r>
              <a:rPr lang="en-ID" i="1" dirty="0"/>
              <a:t>Machine Learning: a Bayesian and Optimization Perspective</a:t>
            </a:r>
            <a:r>
              <a:rPr lang="en-ID" dirty="0"/>
              <a:t>. Jonathan Simpson. ISBN: 978-0-12-801522-3. Chapter 2. </a:t>
            </a:r>
          </a:p>
          <a:p>
            <a:r>
              <a:rPr lang="en-ID" dirty="0">
                <a:hlinkClick r:id="rId2"/>
              </a:rPr>
              <a:t>https://www.kaggle.com/jojoker/singapore-airbnb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06046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5A1AC-B38C-4B57-8378-ECD0630F0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E19D7-B913-46A8-AC98-364EB7353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/>
              <a:t>Distribution example of discrete variables</a:t>
            </a:r>
          </a:p>
          <a:p>
            <a:pPr lvl="1"/>
            <a:r>
              <a:rPr lang="en-ID" dirty="0"/>
              <a:t>The Bernoulli distribution</a:t>
            </a:r>
          </a:p>
          <a:p>
            <a:pPr lvl="1"/>
            <a:r>
              <a:rPr lang="en-ID" dirty="0"/>
              <a:t>The Binomial distribution</a:t>
            </a:r>
          </a:p>
          <a:p>
            <a:pPr lvl="1"/>
            <a:r>
              <a:rPr lang="en-ID" dirty="0"/>
              <a:t>The Multinomial distribution</a:t>
            </a:r>
          </a:p>
          <a:p>
            <a:r>
              <a:rPr lang="en-ID" dirty="0"/>
              <a:t>Distribution example of continuous variables</a:t>
            </a:r>
          </a:p>
          <a:p>
            <a:pPr lvl="1"/>
            <a:r>
              <a:rPr lang="en-ID" dirty="0"/>
              <a:t>The uniform distribution</a:t>
            </a:r>
          </a:p>
          <a:p>
            <a:pPr lvl="1"/>
            <a:r>
              <a:rPr lang="en-ID" dirty="0"/>
              <a:t>The Gaussian distribution</a:t>
            </a:r>
          </a:p>
          <a:p>
            <a:pPr lvl="1"/>
            <a:r>
              <a:rPr lang="en-ID" dirty="0"/>
              <a:t>The exponential distribution</a:t>
            </a:r>
          </a:p>
          <a:p>
            <a:pPr lvl="1"/>
            <a:r>
              <a:rPr lang="en-ID" dirty="0"/>
              <a:t>The beta distribution</a:t>
            </a:r>
          </a:p>
          <a:p>
            <a:pPr lvl="1"/>
            <a:r>
              <a:rPr lang="en-ID" dirty="0"/>
              <a:t>The gamma distribution</a:t>
            </a:r>
          </a:p>
          <a:p>
            <a:r>
              <a:rPr lang="en-ID" dirty="0"/>
              <a:t>Case Study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88686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BDEF-CC28-4E26-B092-E9072B3AD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295400"/>
            <a:ext cx="7525618" cy="792088"/>
          </a:xfrm>
        </p:spPr>
        <p:txBody>
          <a:bodyPr>
            <a:normAutofit/>
          </a:bodyPr>
          <a:lstStyle/>
          <a:p>
            <a:r>
              <a:rPr lang="en-ID" sz="3200" dirty="0">
                <a:solidFill>
                  <a:srgbClr val="0070C0"/>
                </a:solidFill>
              </a:rPr>
              <a:t>The Bernoulli distribution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735DB-AE72-4782-8718-7443AF885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2133600"/>
            <a:ext cx="7529265" cy="4335823"/>
          </a:xfrm>
        </p:spPr>
        <p:txBody>
          <a:bodyPr/>
          <a:lstStyle/>
          <a:p>
            <a:r>
              <a:rPr lang="en-US" dirty="0"/>
              <a:t>A random variable is said to be distributed according to a Bernoulli distribution if it is binary, </a:t>
            </a:r>
            <a:r>
              <a:rPr lang="en-US" i="1" dirty="0"/>
              <a:t>X</a:t>
            </a:r>
            <a:r>
              <a:rPr lang="en-US" dirty="0"/>
              <a:t> = {0, 1}, with</a:t>
            </a:r>
          </a:p>
          <a:p>
            <a:pPr marL="0" indent="0">
              <a:buNone/>
            </a:pPr>
            <a:r>
              <a:rPr lang="en-ID" dirty="0"/>
              <a:t>		P(x = 1) = p, P(x = 0) = 1 − p</a:t>
            </a:r>
          </a:p>
          <a:p>
            <a:pPr marL="0" indent="0">
              <a:buNone/>
            </a:pPr>
            <a:endParaRPr lang="en-ID" dirty="0"/>
          </a:p>
          <a:p>
            <a:r>
              <a:rPr lang="en-US" dirty="0"/>
              <a:t>In a more compact way, we write x ∼ Bern(</a:t>
            </a:r>
            <a:r>
              <a:rPr lang="en-US" i="1" dirty="0" err="1"/>
              <a:t>x</a:t>
            </a:r>
            <a:r>
              <a:rPr lang="en-US" dirty="0" err="1"/>
              <a:t>|</a:t>
            </a:r>
            <a:r>
              <a:rPr lang="en-US" i="1" dirty="0" err="1"/>
              <a:t>p</a:t>
            </a:r>
            <a:r>
              <a:rPr lang="en-US" dirty="0"/>
              <a:t>) where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Its mean value is equal to</a:t>
            </a:r>
          </a:p>
          <a:p>
            <a:endParaRPr lang="en-US" dirty="0"/>
          </a:p>
          <a:p>
            <a:r>
              <a:rPr lang="en-US" dirty="0"/>
              <a:t>and its variance is equal to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156DA1-6FE9-4093-A343-99448135F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926252"/>
            <a:ext cx="3990975" cy="5748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31C87D-979F-49F6-A223-83E2F6386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648200"/>
            <a:ext cx="3780321" cy="4646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0285D8-C770-45BF-97BD-B5DD479AD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5829114"/>
            <a:ext cx="4471988" cy="46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1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BDEF-CC28-4E26-B092-E9072B3AD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295400"/>
            <a:ext cx="7525618" cy="792088"/>
          </a:xfrm>
        </p:spPr>
        <p:txBody>
          <a:bodyPr>
            <a:normAutofit/>
          </a:bodyPr>
          <a:lstStyle/>
          <a:p>
            <a:r>
              <a:rPr lang="en-ID" sz="3200" dirty="0">
                <a:solidFill>
                  <a:srgbClr val="0070C0"/>
                </a:solidFill>
              </a:rPr>
              <a:t>The Binomial distribution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735DB-AE72-4782-8718-7443AF885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2209800"/>
            <a:ext cx="7529265" cy="4259623"/>
          </a:xfrm>
        </p:spPr>
        <p:txBody>
          <a:bodyPr/>
          <a:lstStyle/>
          <a:p>
            <a:r>
              <a:rPr lang="en-US" dirty="0"/>
              <a:t>A random variable, x, is said to follow a binomial distribution with parameters 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dirty="0"/>
              <a:t>, and we write x ∼ Bin(</a:t>
            </a:r>
            <a:r>
              <a:rPr lang="en-US" i="1" dirty="0" err="1"/>
              <a:t>x</a:t>
            </a:r>
            <a:r>
              <a:rPr lang="en-US" dirty="0" err="1"/>
              <a:t>|</a:t>
            </a:r>
            <a:r>
              <a:rPr lang="en-US" i="1" dirty="0" err="1"/>
              <a:t>n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dirty="0"/>
              <a:t>) if X = {0, 1, ... , </a:t>
            </a:r>
            <a:r>
              <a:rPr lang="en-US" i="1" dirty="0"/>
              <a:t>n</a:t>
            </a:r>
            <a:r>
              <a:rPr lang="en-US" dirty="0"/>
              <a:t>} and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D" dirty="0"/>
              <a:t>where by definition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3524F6-A8A6-4485-BC07-EF98668ED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759" y="3276600"/>
            <a:ext cx="6286500" cy="9299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A1AA3A-CF5F-4133-91AA-F33395E3E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4971370"/>
            <a:ext cx="2209800" cy="98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68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BDEF-CC28-4E26-B092-E9072B3AD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295400"/>
            <a:ext cx="7525618" cy="792088"/>
          </a:xfrm>
        </p:spPr>
        <p:txBody>
          <a:bodyPr>
            <a:normAutofit/>
          </a:bodyPr>
          <a:lstStyle/>
          <a:p>
            <a:r>
              <a:rPr lang="en-ID" sz="3200" dirty="0">
                <a:solidFill>
                  <a:srgbClr val="0070C0"/>
                </a:solidFill>
              </a:rPr>
              <a:t>The Binomial distribution (2)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735DB-AE72-4782-8718-7443AF885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2438400"/>
            <a:ext cx="7529265" cy="4031023"/>
          </a:xfrm>
        </p:spPr>
        <p:txBody>
          <a:bodyPr/>
          <a:lstStyle/>
          <a:p>
            <a:r>
              <a:rPr lang="en-US" dirty="0"/>
              <a:t>For example, this distribution models the times that heads occurs in n successive trials, where </a:t>
            </a:r>
            <a:r>
              <a:rPr lang="en-US" i="1" dirty="0"/>
              <a:t>P(Heads) = p</a:t>
            </a:r>
            <a:r>
              <a:rPr lang="en-US" dirty="0"/>
              <a:t>. The binomial is a generalization of the Bernoulli distribution, which results if in previous Eq. </a:t>
            </a:r>
            <a:r>
              <a:rPr lang="en-US" i="1" dirty="0"/>
              <a:t>P (x=k)</a:t>
            </a:r>
            <a:r>
              <a:rPr lang="en-US" dirty="0"/>
              <a:t> we set n = 1. The mean and variance of the binomial distribution are</a:t>
            </a:r>
          </a:p>
          <a:p>
            <a:pPr marL="0" indent="0">
              <a:buNone/>
            </a:pPr>
            <a:r>
              <a:rPr lang="en-US" dirty="0"/>
              <a:t>			and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0E4830-3489-410F-9C64-A4657AA01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095805"/>
            <a:ext cx="1066800" cy="2803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5CEB3C-B205-48A3-8D87-702380C98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4068229"/>
            <a:ext cx="1624013" cy="33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84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BDEF-CC28-4E26-B092-E9072B3AD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295400"/>
            <a:ext cx="7525618" cy="792088"/>
          </a:xfrm>
        </p:spPr>
        <p:txBody>
          <a:bodyPr>
            <a:normAutofit/>
          </a:bodyPr>
          <a:lstStyle/>
          <a:p>
            <a:r>
              <a:rPr lang="en-ID" sz="3200" dirty="0">
                <a:solidFill>
                  <a:srgbClr val="0070C0"/>
                </a:solidFill>
              </a:rPr>
              <a:t>The Binomial distribution (3)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735DB-AE72-4782-8718-7443AF885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2087488"/>
            <a:ext cx="7529265" cy="47705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figure (a) shows The probability mass function (</a:t>
            </a:r>
            <a:r>
              <a:rPr lang="en-US" dirty="0" err="1"/>
              <a:t>pmf</a:t>
            </a:r>
            <a:r>
              <a:rPr lang="en-US" dirty="0"/>
              <a:t>) for the binomial distribution for p = 0.4 and n = 9, while in figure (b) shows the respective cumulative </a:t>
            </a:r>
            <a:r>
              <a:rPr lang="en-ID" dirty="0"/>
              <a:t>probability distribution (</a:t>
            </a:r>
            <a:r>
              <a:rPr lang="en-ID" dirty="0" err="1"/>
              <a:t>cdf</a:t>
            </a:r>
            <a:r>
              <a:rPr lang="en-ID" dirty="0"/>
              <a:t>)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Observe that the latter has a staircase form, as is always the case for discrete variables.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4ED0F8-E746-453B-A476-3503F912EE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21"/>
          <a:stretch/>
        </p:blipFill>
        <p:spPr>
          <a:xfrm>
            <a:off x="2057400" y="3276600"/>
            <a:ext cx="6096000" cy="266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195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BDEF-CC28-4E26-B092-E9072B3AD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295400"/>
            <a:ext cx="7525618" cy="792088"/>
          </a:xfrm>
        </p:spPr>
        <p:txBody>
          <a:bodyPr>
            <a:normAutofit/>
          </a:bodyPr>
          <a:lstStyle/>
          <a:p>
            <a:r>
              <a:rPr lang="en-ID" sz="3200" dirty="0">
                <a:solidFill>
                  <a:srgbClr val="0070C0"/>
                </a:solidFill>
              </a:rPr>
              <a:t>The Multinomial distribution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735DB-AE72-4782-8718-7443AF885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2087488"/>
            <a:ext cx="7529265" cy="4381935"/>
          </a:xfrm>
        </p:spPr>
        <p:txBody>
          <a:bodyPr/>
          <a:lstStyle/>
          <a:p>
            <a:r>
              <a:rPr lang="en-US" dirty="0"/>
              <a:t>This is a generalization of the binomial distribution if the outcome of each experiment is not binary but can take one out of </a:t>
            </a:r>
            <a:r>
              <a:rPr lang="en-US" i="1" dirty="0"/>
              <a:t>K</a:t>
            </a:r>
            <a:r>
              <a:rPr lang="en-US" dirty="0"/>
              <a:t> possible values. </a:t>
            </a:r>
          </a:p>
          <a:p>
            <a:r>
              <a:rPr lang="en-US" dirty="0"/>
              <a:t>For example, instead of tossing a coin, a die with </a:t>
            </a:r>
            <a:r>
              <a:rPr lang="en-US" i="1" dirty="0"/>
              <a:t>K</a:t>
            </a:r>
            <a:r>
              <a:rPr lang="en-US" dirty="0"/>
              <a:t> sides is thrown. Each one of the possible </a:t>
            </a:r>
            <a:r>
              <a:rPr lang="en-US" i="1" dirty="0"/>
              <a:t>K</a:t>
            </a:r>
            <a:r>
              <a:rPr lang="en-US" dirty="0"/>
              <a:t> outcomes has probability </a:t>
            </a:r>
            <a:r>
              <a:rPr lang="en-US" i="1" dirty="0"/>
              <a:t>P</a:t>
            </a:r>
            <a:r>
              <a:rPr lang="en-US" i="1" baseline="-25000" dirty="0"/>
              <a:t>1</a:t>
            </a:r>
            <a:r>
              <a:rPr lang="en-US" i="1" dirty="0"/>
              <a:t>, P</a:t>
            </a:r>
            <a:r>
              <a:rPr lang="en-US" i="1" baseline="-25000" dirty="0"/>
              <a:t>2</a:t>
            </a:r>
            <a:r>
              <a:rPr lang="en-US" i="1" dirty="0"/>
              <a:t>, ... , P</a:t>
            </a:r>
            <a:r>
              <a:rPr lang="en-US" i="1" baseline="-25000" dirty="0"/>
              <a:t>K</a:t>
            </a:r>
            <a:r>
              <a:rPr lang="en-US" dirty="0"/>
              <a:t>, respectively, to occur, and we denote </a:t>
            </a:r>
            <a:r>
              <a:rPr lang="fr-FR" dirty="0"/>
              <a:t>P = [</a:t>
            </a:r>
            <a:r>
              <a:rPr lang="fr-FR" i="1" dirty="0"/>
              <a:t>P</a:t>
            </a:r>
            <a:r>
              <a:rPr lang="fr-FR" i="1" baseline="-25000" dirty="0"/>
              <a:t>1</a:t>
            </a:r>
            <a:r>
              <a:rPr lang="fr-FR" i="1" dirty="0"/>
              <a:t>, P</a:t>
            </a:r>
            <a:r>
              <a:rPr lang="fr-FR" i="1" baseline="-25000" dirty="0"/>
              <a:t>2</a:t>
            </a:r>
            <a:r>
              <a:rPr lang="fr-FR" i="1" dirty="0"/>
              <a:t>, ... , P</a:t>
            </a:r>
            <a:r>
              <a:rPr lang="fr-FR" i="1" baseline="-25000" dirty="0"/>
              <a:t>K</a:t>
            </a:r>
            <a:r>
              <a:rPr lang="fr-FR" dirty="0"/>
              <a:t>]</a:t>
            </a:r>
            <a:r>
              <a:rPr lang="fr-FR" i="1" baseline="30000" dirty="0"/>
              <a:t>T</a:t>
            </a:r>
          </a:p>
          <a:p>
            <a:r>
              <a:rPr lang="en-US" dirty="0"/>
              <a:t>After n experiments, assume that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... , 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 times sides x = 1, x = 2, ... , x = K occurred, respectively. We say that the random (discrete) vector, </a:t>
            </a:r>
            <a:r>
              <a:rPr lang="en-ID" dirty="0"/>
              <a:t>x = [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... , 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 </a:t>
            </a:r>
            <a:r>
              <a:rPr lang="en-ID" dirty="0"/>
              <a:t>]</a:t>
            </a:r>
            <a:r>
              <a:rPr lang="fr-FR" i="1" baseline="30000" dirty="0"/>
              <a:t>T</a:t>
            </a:r>
          </a:p>
          <a:p>
            <a:endParaRPr lang="en-ID" i="1" baseline="30000" dirty="0"/>
          </a:p>
        </p:txBody>
      </p:sp>
    </p:spTree>
    <p:extLst>
      <p:ext uri="{BB962C8B-B14F-4D97-AF65-F5344CB8AC3E}">
        <p14:creationId xmlns:p14="http://schemas.microsoft.com/office/powerpoint/2010/main" val="540781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BDEF-CC28-4E26-B092-E9072B3AD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295400"/>
            <a:ext cx="7525618" cy="792088"/>
          </a:xfrm>
        </p:spPr>
        <p:txBody>
          <a:bodyPr>
            <a:normAutofit/>
          </a:bodyPr>
          <a:lstStyle/>
          <a:p>
            <a:r>
              <a:rPr lang="en-ID" sz="3200" dirty="0">
                <a:solidFill>
                  <a:srgbClr val="0070C0"/>
                </a:solidFill>
              </a:rPr>
              <a:t>The Multinomial distribution (2)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735DB-AE72-4782-8718-7443AF885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2087488"/>
            <a:ext cx="7529265" cy="4381935"/>
          </a:xfrm>
        </p:spPr>
        <p:txBody>
          <a:bodyPr>
            <a:normAutofit/>
          </a:bodyPr>
          <a:lstStyle/>
          <a:p>
            <a:r>
              <a:rPr lang="en-US" dirty="0"/>
              <a:t>follows a multinomial distribution, x ∼ </a:t>
            </a:r>
            <a:r>
              <a:rPr lang="en-US" dirty="0" err="1"/>
              <a:t>Mult</a:t>
            </a:r>
            <a:r>
              <a:rPr lang="en-US" dirty="0"/>
              <a:t>(</a:t>
            </a:r>
            <a:r>
              <a:rPr lang="en-US" dirty="0" err="1"/>
              <a:t>x|n</a:t>
            </a:r>
            <a:r>
              <a:rPr lang="en-US" dirty="0"/>
              <a:t>, P), if</a:t>
            </a:r>
          </a:p>
          <a:p>
            <a:endParaRPr lang="en-US" i="1" baseline="30000" dirty="0"/>
          </a:p>
          <a:p>
            <a:endParaRPr lang="en-US" i="1" baseline="30000" dirty="0"/>
          </a:p>
          <a:p>
            <a:endParaRPr lang="en-US" i="1" baseline="30000" dirty="0"/>
          </a:p>
          <a:p>
            <a:endParaRPr lang="en-ID" dirty="0"/>
          </a:p>
          <a:p>
            <a:r>
              <a:rPr lang="en-ID" dirty="0"/>
              <a:t>Where</a:t>
            </a:r>
            <a:endParaRPr lang="en-ID" i="1" baseline="30000" dirty="0"/>
          </a:p>
          <a:p>
            <a:endParaRPr lang="en-ID" i="1" baseline="30000" dirty="0"/>
          </a:p>
          <a:p>
            <a:endParaRPr lang="en-ID" i="1" baseline="30000" dirty="0"/>
          </a:p>
          <a:p>
            <a:r>
              <a:rPr lang="en-US" dirty="0"/>
              <a:t>Note that the variables, x</a:t>
            </a:r>
            <a:r>
              <a:rPr lang="en-US" baseline="-25000" dirty="0"/>
              <a:t>1</a:t>
            </a:r>
            <a:r>
              <a:rPr lang="en-US" dirty="0"/>
              <a:t>, ... , 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 , are subject to the constraint</a:t>
            </a:r>
            <a:endParaRPr lang="en-US" i="1" baseline="30000" dirty="0"/>
          </a:p>
          <a:p>
            <a:pPr marL="0" indent="0">
              <a:buNone/>
            </a:pPr>
            <a:r>
              <a:rPr lang="en-US" i="1" baseline="30000" dirty="0"/>
              <a:t>			</a:t>
            </a:r>
          </a:p>
          <a:p>
            <a:pPr marL="0" indent="0">
              <a:buNone/>
            </a:pPr>
            <a:r>
              <a:rPr lang="en-ID" dirty="0"/>
              <a:t>			     and also</a:t>
            </a:r>
          </a:p>
          <a:p>
            <a:endParaRPr lang="en-ID" dirty="0"/>
          </a:p>
          <a:p>
            <a:pPr marL="0" indent="0">
              <a:buNone/>
            </a:pPr>
            <a:r>
              <a:rPr lang="en-US" dirty="0"/>
              <a:t>The mean value, the variances, and the covariances are given by</a:t>
            </a:r>
            <a:endParaRPr lang="en-ID" i="1" baseline="30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FED69-40EF-402B-B955-85D3C76CA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441" y="2494916"/>
            <a:ext cx="4176713" cy="8414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607032-0492-487E-8667-66CC1C387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441" y="3513851"/>
            <a:ext cx="3214688" cy="7387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7A491F-106C-4686-B188-127054850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7267" y="4866555"/>
            <a:ext cx="1108268" cy="7955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6893AC-86BD-4EDB-AD8B-1E50DC5141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7822" y="4866555"/>
            <a:ext cx="1090613" cy="7531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631A45-629F-4B29-9C97-21108FF541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9198" y="6180582"/>
            <a:ext cx="7315200" cy="49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4677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682</TotalTime>
  <Words>1278</Words>
  <Application>Microsoft Office PowerPoint</Application>
  <PresentationFormat>On-screen Show (4:3)</PresentationFormat>
  <Paragraphs>164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Open Sans</vt:lpstr>
      <vt:lpstr>Tahoma</vt:lpstr>
      <vt:lpstr>Template PPT 2015</vt:lpstr>
      <vt:lpstr>Probability and  Stochastic Processes 2  Session  07 &amp; 08</vt:lpstr>
      <vt:lpstr>Learning Outcome</vt:lpstr>
      <vt:lpstr>Outline</vt:lpstr>
      <vt:lpstr>The Bernoulli distribution</vt:lpstr>
      <vt:lpstr>The Binomial distribution</vt:lpstr>
      <vt:lpstr>The Binomial distribution (2)</vt:lpstr>
      <vt:lpstr>The Binomial distribution (3)</vt:lpstr>
      <vt:lpstr>The Multinomial distribution</vt:lpstr>
      <vt:lpstr>The Multinomial distribution (2)</vt:lpstr>
      <vt:lpstr>The uniform distribution</vt:lpstr>
      <vt:lpstr>The uniform distribution (2)</vt:lpstr>
      <vt:lpstr>The Gaussian distribution</vt:lpstr>
      <vt:lpstr>The Gaussian distribution (2)</vt:lpstr>
      <vt:lpstr>The Gaussian distribution (3)</vt:lpstr>
      <vt:lpstr>The Gaussian distribution (4)</vt:lpstr>
      <vt:lpstr>The exponential distribution</vt:lpstr>
      <vt:lpstr>The beta distribution</vt:lpstr>
      <vt:lpstr>The beta distribution (2)</vt:lpstr>
      <vt:lpstr>The beta distribution (3)</vt:lpstr>
      <vt:lpstr>The gamma distribution</vt:lpstr>
      <vt:lpstr>The gamma distribution (2)</vt:lpstr>
      <vt:lpstr>Case Study</vt:lpstr>
      <vt:lpstr>End of Session 07 &amp; 08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Novita Hanafiah</cp:lastModifiedBy>
  <cp:revision>40</cp:revision>
  <dcterms:created xsi:type="dcterms:W3CDTF">2015-05-04T03:33:03Z</dcterms:created>
  <dcterms:modified xsi:type="dcterms:W3CDTF">2019-12-19T03:08:57Z</dcterms:modified>
</cp:coreProperties>
</file>