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9" r:id="rId3"/>
    <p:sldId id="280" r:id="rId4"/>
    <p:sldId id="281" r:id="rId5"/>
    <p:sldId id="286" r:id="rId6"/>
    <p:sldId id="283" r:id="rId7"/>
    <p:sldId id="287" r:id="rId8"/>
    <p:sldId id="288" r:id="rId9"/>
    <p:sldId id="289" r:id="rId10"/>
    <p:sldId id="290" r:id="rId11"/>
    <p:sldId id="284" r:id="rId12"/>
    <p:sldId id="291" r:id="rId13"/>
    <p:sldId id="292" r:id="rId14"/>
    <p:sldId id="293" r:id="rId15"/>
    <p:sldId id="294" r:id="rId16"/>
    <p:sldId id="295" r:id="rId17"/>
    <p:sldId id="296" r:id="rId18"/>
    <p:sldId id="297" r:id="rId19"/>
    <p:sldId id="298" r:id="rId20"/>
    <p:sldId id="299" r:id="rId21"/>
    <p:sldId id="300" r:id="rId22"/>
    <p:sldId id="301" r:id="rId23"/>
    <p:sldId id="302" r:id="rId24"/>
    <p:sldId id="304" r:id="rId25"/>
    <p:sldId id="285" r:id="rId26"/>
    <p:sldId id="261" r:id="rId27"/>
    <p:sldId id="282" r:id="rId28"/>
  </p:sldIdLst>
  <p:sldSz cx="9144000" cy="6858000" type="screen4x3"/>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OVER" id="{727C0728-BFBA-4018-A895-7E45D940962F}">
          <p14:sldIdLst>
            <p14:sldId id="256"/>
          </p14:sldIdLst>
        </p14:section>
        <p14:section name="COURSE CONTENT" id="{F4927CBE-FA17-46D1-BAAE-887D0AF2CCBF}">
          <p14:sldIdLst>
            <p14:sldId id="279"/>
            <p14:sldId id="280"/>
            <p14:sldId id="281"/>
            <p14:sldId id="286"/>
            <p14:sldId id="283"/>
            <p14:sldId id="287"/>
            <p14:sldId id="288"/>
            <p14:sldId id="289"/>
            <p14:sldId id="290"/>
            <p14:sldId id="284"/>
            <p14:sldId id="291"/>
            <p14:sldId id="292"/>
            <p14:sldId id="293"/>
            <p14:sldId id="294"/>
            <p14:sldId id="295"/>
            <p14:sldId id="296"/>
            <p14:sldId id="297"/>
            <p14:sldId id="298"/>
            <p14:sldId id="299"/>
            <p14:sldId id="300"/>
            <p14:sldId id="301"/>
            <p14:sldId id="302"/>
            <p14:sldId id="304"/>
            <p14:sldId id="285"/>
            <p14:sldId id="261"/>
            <p14:sldId id="282"/>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9B8"/>
    <a:srgbClr val="558FD5"/>
    <a:srgbClr val="F7F7F7"/>
    <a:srgbClr val="008FD5"/>
    <a:srgbClr val="0081BD"/>
    <a:srgbClr val="33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3" d="100"/>
          <a:sy n="73" d="100"/>
        </p:scale>
        <p:origin x="974" y="6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1" descr="Background 01.jpg"/>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762" y="4763"/>
            <a:ext cx="9139237" cy="6461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8"/>
          <p:cNvSpPr/>
          <p:nvPr userDrawn="1"/>
        </p:nvSpPr>
        <p:spPr>
          <a:xfrm>
            <a:off x="0" y="5157192"/>
            <a:ext cx="9143998" cy="1700808"/>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8" name="Rectangle 7"/>
          <p:cNvSpPr/>
          <p:nvPr userDrawn="1"/>
        </p:nvSpPr>
        <p:spPr>
          <a:xfrm>
            <a:off x="1691679" y="1628800"/>
            <a:ext cx="7452319" cy="5229200"/>
          </a:xfrm>
          <a:prstGeom prst="rect">
            <a:avLst/>
          </a:prstGeom>
          <a:solidFill>
            <a:srgbClr val="008F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 name="Title 1"/>
          <p:cNvSpPr>
            <a:spLocks noGrp="1"/>
          </p:cNvSpPr>
          <p:nvPr>
            <p:ph type="ctrTitle" hasCustomPrompt="1"/>
          </p:nvPr>
        </p:nvSpPr>
        <p:spPr>
          <a:xfrm>
            <a:off x="1835696" y="2708920"/>
            <a:ext cx="7128792" cy="1470025"/>
          </a:xfrm>
        </p:spPr>
        <p:txBody>
          <a:bodyPr/>
          <a:lstStyle>
            <a:lvl1pPr eaLnBrk="1" hangingPunct="1">
              <a:defRPr sz="4400">
                <a:solidFill>
                  <a:schemeClr val="bg1"/>
                </a:solidFill>
              </a:defRPr>
            </a:lvl1pPr>
          </a:lstStyle>
          <a:p>
            <a:pPr eaLnBrk="1" hangingPunct="1"/>
            <a:r>
              <a:rPr lang="en-US" sz="3200" b="1" dirty="0">
                <a:solidFill>
                  <a:schemeClr val="bg1"/>
                </a:solidFill>
                <a:latin typeface="Open Sans" pitchFamily="-84" charset="0"/>
                <a:ea typeface="ＭＳ Ｐゴシック" pitchFamily="34" charset="-128"/>
              </a:rPr>
              <a:t>Headline Open Sans Bold 32pt</a:t>
            </a:r>
          </a:p>
        </p:txBody>
      </p:sp>
      <p:sp>
        <p:nvSpPr>
          <p:cNvPr id="3" name="Subtitle 2"/>
          <p:cNvSpPr>
            <a:spLocks noGrp="1"/>
          </p:cNvSpPr>
          <p:nvPr>
            <p:ph type="subTitle" idx="1"/>
          </p:nvPr>
        </p:nvSpPr>
        <p:spPr>
          <a:xfrm>
            <a:off x="2267744" y="4295527"/>
            <a:ext cx="6400800" cy="576064"/>
          </a:xfrm>
        </p:spPr>
        <p:txBody>
          <a:bodyPr>
            <a:normAutofit/>
          </a:bodyPr>
          <a:lstStyle>
            <a:lvl1pPr marL="0" indent="0" algn="ctr">
              <a:buNone/>
              <a:defRPr sz="2400">
                <a:solidFill>
                  <a:schemeClr val="bg1"/>
                </a:solidFill>
                <a:latin typeface="Open San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id-ID" dirty="0"/>
          </a:p>
        </p:txBody>
      </p:sp>
      <p:sp>
        <p:nvSpPr>
          <p:cNvPr id="4" name="Date Placeholder 3"/>
          <p:cNvSpPr>
            <a:spLocks noGrp="1"/>
          </p:cNvSpPr>
          <p:nvPr>
            <p:ph type="dt" sz="half" idx="10"/>
          </p:nvPr>
        </p:nvSpPr>
        <p:spPr>
          <a:xfrm>
            <a:off x="457200" y="6453336"/>
            <a:ext cx="2133600" cy="365125"/>
          </a:xfrm>
        </p:spPr>
        <p:txBody>
          <a:bodyPr/>
          <a:lstStyle/>
          <a:p>
            <a:fld id="{5EF9B71C-2D91-4D15-BAB7-ADA66F828B46}" type="datetimeFigureOut">
              <a:rPr lang="id-ID" smtClean="0"/>
              <a:pPr/>
              <a:t>19/12/2019</a:t>
            </a:fld>
            <a:endParaRPr lang="id-ID"/>
          </a:p>
        </p:txBody>
      </p:sp>
      <p:sp>
        <p:nvSpPr>
          <p:cNvPr id="5" name="Footer Placeholder 4"/>
          <p:cNvSpPr>
            <a:spLocks noGrp="1"/>
          </p:cNvSpPr>
          <p:nvPr>
            <p:ph type="ftr" sz="quarter" idx="11"/>
          </p:nvPr>
        </p:nvSpPr>
        <p:spPr>
          <a:xfrm>
            <a:off x="3124200" y="6453336"/>
            <a:ext cx="2895600" cy="365125"/>
          </a:xfrm>
        </p:spPr>
        <p:txBody>
          <a:bodyPr/>
          <a:lstStyle/>
          <a:p>
            <a:endParaRPr lang="id-ID"/>
          </a:p>
        </p:txBody>
      </p:sp>
      <p:sp>
        <p:nvSpPr>
          <p:cNvPr id="6" name="Slide Number Placeholder 5"/>
          <p:cNvSpPr>
            <a:spLocks noGrp="1"/>
          </p:cNvSpPr>
          <p:nvPr>
            <p:ph type="sldNum" sz="quarter" idx="12"/>
          </p:nvPr>
        </p:nvSpPr>
        <p:spPr>
          <a:xfrm>
            <a:off x="6553200" y="6453336"/>
            <a:ext cx="2133600" cy="365125"/>
          </a:xfrm>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27251412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id-ID"/>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p:cNvSpPr>
            <a:spLocks noGrp="1"/>
          </p:cNvSpPr>
          <p:nvPr>
            <p:ph type="dt" sz="half" idx="10"/>
          </p:nvPr>
        </p:nvSpPr>
        <p:spPr/>
        <p:txBody>
          <a:bodyPr/>
          <a:lstStyle/>
          <a:p>
            <a:fld id="{5EF9B71C-2D91-4D15-BAB7-ADA66F828B46}" type="datetimeFigureOut">
              <a:rPr lang="id-ID" smtClean="0"/>
              <a:pPr/>
              <a:t>19/12/2019</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6359690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484784"/>
            <a:ext cx="2057400" cy="4641379"/>
          </a:xfrm>
        </p:spPr>
        <p:txBody>
          <a:bodyPr vert="eaVert"/>
          <a:lstStyle/>
          <a:p>
            <a:r>
              <a:rPr lang="en-US"/>
              <a:t>Click to edit Master title style</a:t>
            </a:r>
            <a:endParaRPr lang="id-ID"/>
          </a:p>
        </p:txBody>
      </p:sp>
      <p:sp>
        <p:nvSpPr>
          <p:cNvPr id="3" name="Vertical Text Placeholder 2"/>
          <p:cNvSpPr>
            <a:spLocks noGrp="1"/>
          </p:cNvSpPr>
          <p:nvPr>
            <p:ph type="body" orient="vert" idx="1"/>
          </p:nvPr>
        </p:nvSpPr>
        <p:spPr>
          <a:xfrm>
            <a:off x="1043608" y="1484784"/>
            <a:ext cx="5433392" cy="46413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dirty="0"/>
          </a:p>
        </p:txBody>
      </p:sp>
      <p:sp>
        <p:nvSpPr>
          <p:cNvPr id="4" name="Date Placeholder 3"/>
          <p:cNvSpPr>
            <a:spLocks noGrp="1"/>
          </p:cNvSpPr>
          <p:nvPr>
            <p:ph type="dt" sz="half" idx="10"/>
          </p:nvPr>
        </p:nvSpPr>
        <p:spPr/>
        <p:txBody>
          <a:bodyPr/>
          <a:lstStyle/>
          <a:p>
            <a:fld id="{5EF9B71C-2D91-4D15-BAB7-ADA66F828B46}" type="datetimeFigureOut">
              <a:rPr lang="id-ID" smtClean="0"/>
              <a:pPr/>
              <a:t>19/12/2019</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11887607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7" name="Picture 1" descr="Background 02.jpg"/>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13937"/>
            <a:ext cx="9143999" cy="6464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10"/>
          <p:cNvSpPr/>
          <p:nvPr userDrawn="1"/>
        </p:nvSpPr>
        <p:spPr>
          <a:xfrm>
            <a:off x="0" y="5157192"/>
            <a:ext cx="9143998" cy="1700808"/>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 name="Title 1"/>
          <p:cNvSpPr>
            <a:spLocks noGrp="1"/>
          </p:cNvSpPr>
          <p:nvPr>
            <p:ph type="title"/>
          </p:nvPr>
        </p:nvSpPr>
        <p:spPr>
          <a:xfrm>
            <a:off x="1219200" y="1219200"/>
            <a:ext cx="7525618" cy="792088"/>
          </a:xfrm>
        </p:spPr>
        <p:txBody>
          <a:bodyPr>
            <a:normAutofit/>
          </a:bodyPr>
          <a:lstStyle>
            <a:lvl1pPr algn="ctr">
              <a:defRPr sz="3000" b="1">
                <a:solidFill>
                  <a:srgbClr val="0079B8"/>
                </a:solidFill>
                <a:latin typeface="Open Sans"/>
              </a:defRPr>
            </a:lvl1pPr>
          </a:lstStyle>
          <a:p>
            <a:r>
              <a:rPr lang="en-US" dirty="0"/>
              <a:t>Click to edit Master title style</a:t>
            </a:r>
            <a:endParaRPr lang="id-ID" dirty="0"/>
          </a:p>
        </p:txBody>
      </p:sp>
      <p:sp>
        <p:nvSpPr>
          <p:cNvPr id="8" name="Date Placeholder 3"/>
          <p:cNvSpPr>
            <a:spLocks noGrp="1"/>
          </p:cNvSpPr>
          <p:nvPr>
            <p:ph type="dt" sz="half" idx="10"/>
          </p:nvPr>
        </p:nvSpPr>
        <p:spPr>
          <a:xfrm>
            <a:off x="457200" y="6453336"/>
            <a:ext cx="2133600" cy="365125"/>
          </a:xfrm>
        </p:spPr>
        <p:txBody>
          <a:bodyPr/>
          <a:lstStyle/>
          <a:p>
            <a:fld id="{5EF9B71C-2D91-4D15-BAB7-ADA66F828B46}" type="datetimeFigureOut">
              <a:rPr lang="id-ID" smtClean="0"/>
              <a:pPr/>
              <a:t>19/12/2019</a:t>
            </a:fld>
            <a:endParaRPr lang="id-ID"/>
          </a:p>
        </p:txBody>
      </p:sp>
      <p:sp>
        <p:nvSpPr>
          <p:cNvPr id="9" name="Footer Placeholder 4"/>
          <p:cNvSpPr>
            <a:spLocks noGrp="1"/>
          </p:cNvSpPr>
          <p:nvPr>
            <p:ph type="ftr" sz="quarter" idx="11"/>
          </p:nvPr>
        </p:nvSpPr>
        <p:spPr>
          <a:xfrm>
            <a:off x="3124200" y="6453336"/>
            <a:ext cx="2895600" cy="365125"/>
          </a:xfrm>
        </p:spPr>
        <p:txBody>
          <a:bodyPr/>
          <a:lstStyle/>
          <a:p>
            <a:endParaRPr lang="id-ID"/>
          </a:p>
        </p:txBody>
      </p:sp>
      <p:sp>
        <p:nvSpPr>
          <p:cNvPr id="10" name="Slide Number Placeholder 5"/>
          <p:cNvSpPr>
            <a:spLocks noGrp="1"/>
          </p:cNvSpPr>
          <p:nvPr>
            <p:ph type="sldNum" sz="quarter" idx="12"/>
          </p:nvPr>
        </p:nvSpPr>
        <p:spPr>
          <a:xfrm>
            <a:off x="6553200" y="6453336"/>
            <a:ext cx="2133600" cy="365125"/>
          </a:xfrm>
        </p:spPr>
        <p:txBody>
          <a:bodyPr/>
          <a:lstStyle/>
          <a:p>
            <a:fld id="{F173735F-2667-4028-B606-D96AABD86FDB}" type="slidenum">
              <a:rPr lang="id-ID" smtClean="0"/>
              <a:pPr/>
              <a:t>‹#›</a:t>
            </a:fld>
            <a:endParaRPr lang="id-ID"/>
          </a:p>
        </p:txBody>
      </p:sp>
      <p:sp>
        <p:nvSpPr>
          <p:cNvPr id="14" name="Content Placeholder 2"/>
          <p:cNvSpPr>
            <a:spLocks noGrp="1"/>
          </p:cNvSpPr>
          <p:nvPr>
            <p:ph idx="1"/>
          </p:nvPr>
        </p:nvSpPr>
        <p:spPr>
          <a:xfrm>
            <a:off x="1219199" y="2011288"/>
            <a:ext cx="7529265" cy="4458135"/>
          </a:xfrm>
        </p:spPr>
        <p:txBody>
          <a:bodyPr/>
          <a:lstStyle>
            <a:lvl1pPr>
              <a:defRPr>
                <a:latin typeface="Open Sans"/>
              </a:defRPr>
            </a:lvl1pPr>
            <a:lvl2pPr>
              <a:defRPr>
                <a:latin typeface="Open Sans"/>
              </a:defRPr>
            </a:lvl2pPr>
            <a:lvl3pPr>
              <a:defRPr>
                <a:latin typeface="Open Sans"/>
              </a:defRPr>
            </a:lvl3pPr>
            <a:lvl4pPr>
              <a:defRPr>
                <a:latin typeface="Open Sans"/>
              </a:defRPr>
            </a:lvl4pPr>
            <a:lvl5pPr>
              <a:defRPr>
                <a:latin typeface="Open Sans"/>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id-ID" dirty="0"/>
          </a:p>
        </p:txBody>
      </p:sp>
    </p:spTree>
    <p:extLst>
      <p:ext uri="{BB962C8B-B14F-4D97-AF65-F5344CB8AC3E}">
        <p14:creationId xmlns:p14="http://schemas.microsoft.com/office/powerpoint/2010/main" val="7618699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331640" y="4406901"/>
            <a:ext cx="7344816" cy="678284"/>
          </a:xfrm>
        </p:spPr>
        <p:txBody>
          <a:bodyPr anchor="t">
            <a:noAutofit/>
          </a:bodyPr>
          <a:lstStyle>
            <a:lvl1pPr algn="l">
              <a:defRPr sz="3000" b="1" cap="all"/>
            </a:lvl1pPr>
          </a:lstStyle>
          <a:p>
            <a:r>
              <a:rPr lang="en-US"/>
              <a:t>Click to edit Master title style</a:t>
            </a:r>
            <a:endParaRPr lang="id-ID" dirty="0"/>
          </a:p>
        </p:txBody>
      </p:sp>
      <p:sp>
        <p:nvSpPr>
          <p:cNvPr id="3" name="Text Placeholder 2"/>
          <p:cNvSpPr>
            <a:spLocks noGrp="1"/>
          </p:cNvSpPr>
          <p:nvPr>
            <p:ph type="body" idx="1"/>
          </p:nvPr>
        </p:nvSpPr>
        <p:spPr>
          <a:xfrm>
            <a:off x="1331640" y="2906713"/>
            <a:ext cx="7344816"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EF9B71C-2D91-4D15-BAB7-ADA66F828B46}" type="datetimeFigureOut">
              <a:rPr lang="id-ID" smtClean="0"/>
              <a:pPr/>
              <a:t>19/12/2019</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5936489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id-ID"/>
          </a:p>
        </p:txBody>
      </p:sp>
      <p:sp>
        <p:nvSpPr>
          <p:cNvPr id="3" name="Content Placeholder 2"/>
          <p:cNvSpPr>
            <a:spLocks noGrp="1"/>
          </p:cNvSpPr>
          <p:nvPr>
            <p:ph sz="half" idx="1"/>
          </p:nvPr>
        </p:nvSpPr>
        <p:spPr>
          <a:xfrm>
            <a:off x="1619672" y="2636912"/>
            <a:ext cx="3456384" cy="3489251"/>
          </a:xfrm>
        </p:spPr>
        <p:txBody>
          <a:bodyPr>
            <a:normAutofit/>
          </a:bodyPr>
          <a:lstStyle>
            <a:lvl1pPr>
              <a:defRPr sz="2000"/>
            </a:lvl1pPr>
            <a:lvl2pPr>
              <a:defRPr sz="2000"/>
            </a:lvl2pPr>
            <a:lvl3pPr>
              <a:defRPr sz="2000"/>
            </a:lvl3pPr>
            <a:lvl4pPr>
              <a:defRPr sz="2000"/>
            </a:lvl4pPr>
            <a:lvl5pPr>
              <a:defRPr sz="20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dirty="0"/>
          </a:p>
        </p:txBody>
      </p:sp>
      <p:sp>
        <p:nvSpPr>
          <p:cNvPr id="4" name="Content Placeholder 3"/>
          <p:cNvSpPr>
            <a:spLocks noGrp="1"/>
          </p:cNvSpPr>
          <p:nvPr>
            <p:ph sz="half" idx="2"/>
          </p:nvPr>
        </p:nvSpPr>
        <p:spPr>
          <a:xfrm>
            <a:off x="5148064" y="2636912"/>
            <a:ext cx="3538736" cy="3489251"/>
          </a:xfrm>
        </p:spPr>
        <p:txBody>
          <a:bodyPr>
            <a:normAutofit/>
          </a:bodyPr>
          <a:lstStyle>
            <a:lvl1pPr>
              <a:defRPr sz="2000"/>
            </a:lvl1pPr>
            <a:lvl2pPr>
              <a:defRPr sz="2000"/>
            </a:lvl2pPr>
            <a:lvl3pPr>
              <a:defRPr sz="2000"/>
            </a:lvl3pPr>
            <a:lvl4pPr>
              <a:defRPr sz="2000"/>
            </a:lvl4pPr>
            <a:lvl5pPr>
              <a:defRPr sz="20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dirty="0"/>
          </a:p>
        </p:txBody>
      </p:sp>
      <p:sp>
        <p:nvSpPr>
          <p:cNvPr id="5" name="Date Placeholder 4"/>
          <p:cNvSpPr>
            <a:spLocks noGrp="1"/>
          </p:cNvSpPr>
          <p:nvPr>
            <p:ph type="dt" sz="half" idx="10"/>
          </p:nvPr>
        </p:nvSpPr>
        <p:spPr/>
        <p:txBody>
          <a:bodyPr/>
          <a:lstStyle/>
          <a:p>
            <a:fld id="{5EF9B71C-2D91-4D15-BAB7-ADA66F828B46}" type="datetimeFigureOut">
              <a:rPr lang="id-ID" smtClean="0"/>
              <a:pPr/>
              <a:t>19/12/2019</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40163279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19672" y="1484784"/>
            <a:ext cx="7067128" cy="1008112"/>
          </a:xfrm>
        </p:spPr>
        <p:txBody>
          <a:bodyPr/>
          <a:lstStyle>
            <a:lvl1pPr>
              <a:defRPr/>
            </a:lvl1pPr>
          </a:lstStyle>
          <a:p>
            <a:r>
              <a:rPr lang="en-US"/>
              <a:t>Click to edit Master title style</a:t>
            </a:r>
            <a:endParaRPr lang="id-ID"/>
          </a:p>
        </p:txBody>
      </p:sp>
      <p:sp>
        <p:nvSpPr>
          <p:cNvPr id="3" name="Text Placeholder 2"/>
          <p:cNvSpPr>
            <a:spLocks noGrp="1"/>
          </p:cNvSpPr>
          <p:nvPr>
            <p:ph type="body" idx="1"/>
          </p:nvPr>
        </p:nvSpPr>
        <p:spPr>
          <a:xfrm>
            <a:off x="1619672" y="2132856"/>
            <a:ext cx="3456384" cy="639762"/>
          </a:xfrm>
        </p:spPr>
        <p:txBody>
          <a:bodyPr anchor="b">
            <a:no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619672" y="2708920"/>
            <a:ext cx="3456384" cy="3456384"/>
          </a:xfrm>
        </p:spPr>
        <p:txBody>
          <a:bodyPr>
            <a:normAutofit/>
          </a:bodyPr>
          <a:lstStyle>
            <a:lvl1pPr>
              <a:defRPr sz="2000"/>
            </a:lvl1pPr>
            <a:lvl2pPr>
              <a:defRPr sz="2000"/>
            </a:lvl2pPr>
            <a:lvl3pPr>
              <a:defRPr sz="2000"/>
            </a:lvl3pPr>
            <a:lvl4pPr>
              <a:defRPr sz="2000"/>
            </a:lvl4pPr>
            <a:lvl5pPr>
              <a:defRPr sz="20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dirty="0"/>
          </a:p>
        </p:txBody>
      </p:sp>
      <p:sp>
        <p:nvSpPr>
          <p:cNvPr id="6" name="Content Placeholder 5"/>
          <p:cNvSpPr>
            <a:spLocks noGrp="1"/>
          </p:cNvSpPr>
          <p:nvPr>
            <p:ph sz="quarter" idx="4"/>
          </p:nvPr>
        </p:nvSpPr>
        <p:spPr>
          <a:xfrm>
            <a:off x="5220072" y="2708919"/>
            <a:ext cx="3466728" cy="3456385"/>
          </a:xfrm>
        </p:spPr>
        <p:txBody>
          <a:bodyPr>
            <a:normAutofit/>
          </a:bodyPr>
          <a:lstStyle>
            <a:lvl1pPr>
              <a:defRPr sz="2000"/>
            </a:lvl1pPr>
            <a:lvl2pPr>
              <a:defRPr sz="2000"/>
            </a:lvl2pPr>
            <a:lvl3pPr>
              <a:defRPr sz="2000"/>
            </a:lvl3pPr>
            <a:lvl4pPr>
              <a:defRPr sz="2000"/>
            </a:lvl4pPr>
            <a:lvl5pPr>
              <a:defRPr sz="20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dirty="0"/>
          </a:p>
        </p:txBody>
      </p:sp>
      <p:sp>
        <p:nvSpPr>
          <p:cNvPr id="7" name="Date Placeholder 6"/>
          <p:cNvSpPr>
            <a:spLocks noGrp="1"/>
          </p:cNvSpPr>
          <p:nvPr>
            <p:ph type="dt" sz="half" idx="10"/>
          </p:nvPr>
        </p:nvSpPr>
        <p:spPr/>
        <p:txBody>
          <a:bodyPr/>
          <a:lstStyle/>
          <a:p>
            <a:fld id="{5EF9B71C-2D91-4D15-BAB7-ADA66F828B46}" type="datetimeFigureOut">
              <a:rPr lang="id-ID" smtClean="0"/>
              <a:pPr/>
              <a:t>19/12/2019</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F173735F-2667-4028-B606-D96AABD86FDB}" type="slidenum">
              <a:rPr lang="id-ID" smtClean="0"/>
              <a:pPr/>
              <a:t>‹#›</a:t>
            </a:fld>
            <a:endParaRPr lang="id-ID"/>
          </a:p>
        </p:txBody>
      </p:sp>
      <p:sp>
        <p:nvSpPr>
          <p:cNvPr id="10" name="Text Placeholder 2"/>
          <p:cNvSpPr>
            <a:spLocks noGrp="1"/>
          </p:cNvSpPr>
          <p:nvPr>
            <p:ph type="body" idx="13"/>
          </p:nvPr>
        </p:nvSpPr>
        <p:spPr>
          <a:xfrm>
            <a:off x="5220072" y="2132856"/>
            <a:ext cx="3456384" cy="639762"/>
          </a:xfrm>
        </p:spPr>
        <p:txBody>
          <a:bodyPr anchor="b">
            <a:no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Tree>
    <p:extLst>
      <p:ext uri="{BB962C8B-B14F-4D97-AF65-F5344CB8AC3E}">
        <p14:creationId xmlns:p14="http://schemas.microsoft.com/office/powerpoint/2010/main" val="13598559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id-ID"/>
          </a:p>
        </p:txBody>
      </p:sp>
      <p:sp>
        <p:nvSpPr>
          <p:cNvPr id="3" name="Date Placeholder 2"/>
          <p:cNvSpPr>
            <a:spLocks noGrp="1"/>
          </p:cNvSpPr>
          <p:nvPr>
            <p:ph type="dt" sz="half" idx="10"/>
          </p:nvPr>
        </p:nvSpPr>
        <p:spPr/>
        <p:txBody>
          <a:bodyPr/>
          <a:lstStyle/>
          <a:p>
            <a:fld id="{5EF9B71C-2D91-4D15-BAB7-ADA66F828B46}" type="datetimeFigureOut">
              <a:rPr lang="id-ID" smtClean="0"/>
              <a:pPr/>
              <a:t>19/12/2019</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24355148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EF9B71C-2D91-4D15-BAB7-ADA66F828B46}" type="datetimeFigureOut">
              <a:rPr lang="id-ID" smtClean="0"/>
              <a:pPr/>
              <a:t>19/12/2019</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F173735F-2667-4028-B606-D96AABD86FDB}" type="slidenum">
              <a:rPr lang="id-ID" smtClean="0"/>
              <a:pPr/>
              <a:t>‹#›</a:t>
            </a:fld>
            <a:endParaRPr lang="id-ID"/>
          </a:p>
        </p:txBody>
      </p:sp>
      <p:pic>
        <p:nvPicPr>
          <p:cNvPr id="5" name="Picture 1" descr="Background 03.jpg"/>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4763"/>
            <a:ext cx="9693629" cy="685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itle 1"/>
          <p:cNvSpPr>
            <a:spLocks noGrp="1"/>
          </p:cNvSpPr>
          <p:nvPr>
            <p:ph type="title"/>
          </p:nvPr>
        </p:nvSpPr>
        <p:spPr>
          <a:xfrm>
            <a:off x="1313250" y="2859881"/>
            <a:ext cx="7067128" cy="1143000"/>
          </a:xfrm>
        </p:spPr>
        <p:txBody>
          <a:bodyPr>
            <a:normAutofit/>
          </a:bodyPr>
          <a:lstStyle>
            <a:lvl1pPr>
              <a:defRPr sz="3200">
                <a:solidFill>
                  <a:schemeClr val="bg1"/>
                </a:solidFill>
              </a:defRPr>
            </a:lvl1pPr>
          </a:lstStyle>
          <a:p>
            <a:r>
              <a:rPr lang="en-US"/>
              <a:t>Click to edit Master title style</a:t>
            </a:r>
            <a:endParaRPr lang="id-ID"/>
          </a:p>
        </p:txBody>
      </p:sp>
    </p:spTree>
    <p:extLst>
      <p:ext uri="{BB962C8B-B14F-4D97-AF65-F5344CB8AC3E}">
        <p14:creationId xmlns:p14="http://schemas.microsoft.com/office/powerpoint/2010/main" val="32736973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07704" y="1628800"/>
            <a:ext cx="6768752" cy="802010"/>
          </a:xfrm>
        </p:spPr>
        <p:txBody>
          <a:bodyPr anchor="b">
            <a:normAutofit/>
          </a:bodyPr>
          <a:lstStyle>
            <a:lvl1pPr algn="l">
              <a:defRPr sz="3000" b="1"/>
            </a:lvl1pPr>
          </a:lstStyle>
          <a:p>
            <a:r>
              <a:rPr lang="en-US"/>
              <a:t>Click to edit Master title style</a:t>
            </a:r>
            <a:endParaRPr lang="id-ID"/>
          </a:p>
        </p:txBody>
      </p:sp>
      <p:sp>
        <p:nvSpPr>
          <p:cNvPr id="3" name="Content Placeholder 2"/>
          <p:cNvSpPr>
            <a:spLocks noGrp="1"/>
          </p:cNvSpPr>
          <p:nvPr>
            <p:ph idx="1"/>
          </p:nvPr>
        </p:nvSpPr>
        <p:spPr>
          <a:xfrm>
            <a:off x="1907705" y="2564904"/>
            <a:ext cx="3168352" cy="3672408"/>
          </a:xfrm>
        </p:spPr>
        <p:txBody>
          <a:bodyPr/>
          <a:lstStyle>
            <a:lvl1pPr>
              <a:defRPr sz="2000"/>
            </a:lvl1pPr>
            <a:lvl2pPr>
              <a:defRPr sz="20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dirty="0"/>
          </a:p>
        </p:txBody>
      </p:sp>
      <p:sp>
        <p:nvSpPr>
          <p:cNvPr id="4" name="Text Placeholder 3"/>
          <p:cNvSpPr>
            <a:spLocks noGrp="1"/>
          </p:cNvSpPr>
          <p:nvPr>
            <p:ph type="body" sz="half" idx="2"/>
          </p:nvPr>
        </p:nvSpPr>
        <p:spPr>
          <a:xfrm>
            <a:off x="5220072" y="2564904"/>
            <a:ext cx="3430017" cy="3672160"/>
          </a:xfrm>
        </p:spPr>
        <p:txBody>
          <a:bodyPr>
            <a:normAutofit/>
          </a:bodyPr>
          <a:lstStyle>
            <a:lvl1pPr marL="0" indent="0">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EF9B71C-2D91-4D15-BAB7-ADA66F828B46}" type="datetimeFigureOut">
              <a:rPr lang="id-ID" smtClean="0"/>
              <a:pPr/>
              <a:t>19/12/2019</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21617041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6884168" cy="566738"/>
          </a:xfrm>
        </p:spPr>
        <p:txBody>
          <a:bodyPr anchor="b"/>
          <a:lstStyle>
            <a:lvl1pPr algn="l">
              <a:defRPr sz="2000" b="1"/>
            </a:lvl1pPr>
          </a:lstStyle>
          <a:p>
            <a:r>
              <a:rPr lang="en-US"/>
              <a:t>Click to edit Master title style</a:t>
            </a:r>
            <a:endParaRPr lang="id-ID"/>
          </a:p>
        </p:txBody>
      </p:sp>
      <p:sp>
        <p:nvSpPr>
          <p:cNvPr id="3" name="Picture Placeholder 2"/>
          <p:cNvSpPr>
            <a:spLocks noGrp="1"/>
          </p:cNvSpPr>
          <p:nvPr>
            <p:ph type="pic" idx="1"/>
          </p:nvPr>
        </p:nvSpPr>
        <p:spPr>
          <a:xfrm>
            <a:off x="1792288" y="1916832"/>
            <a:ext cx="6884168" cy="281074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id-ID"/>
          </a:p>
        </p:txBody>
      </p:sp>
      <p:sp>
        <p:nvSpPr>
          <p:cNvPr id="4" name="Text Placeholder 3"/>
          <p:cNvSpPr>
            <a:spLocks noGrp="1"/>
          </p:cNvSpPr>
          <p:nvPr>
            <p:ph type="body" sz="half" idx="2"/>
          </p:nvPr>
        </p:nvSpPr>
        <p:spPr>
          <a:xfrm>
            <a:off x="1792288" y="5367338"/>
            <a:ext cx="6884168"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EF9B71C-2D91-4D15-BAB7-ADA66F828B46}" type="datetimeFigureOut">
              <a:rPr lang="id-ID" smtClean="0"/>
              <a:pPr/>
              <a:t>19/12/2019</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31938146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4" name="Picture 1" descr="Background 02.jpg"/>
          <p:cNvPicPr>
            <a:picLocks noChangeAspect="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0" y="4764"/>
            <a:ext cx="9143999" cy="6464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p:cNvSpPr/>
          <p:nvPr/>
        </p:nvSpPr>
        <p:spPr>
          <a:xfrm>
            <a:off x="0" y="5157192"/>
            <a:ext cx="9143998" cy="1700808"/>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 name="Title Placeholder 1"/>
          <p:cNvSpPr>
            <a:spLocks noGrp="1"/>
          </p:cNvSpPr>
          <p:nvPr>
            <p:ph type="title"/>
          </p:nvPr>
        </p:nvSpPr>
        <p:spPr>
          <a:xfrm>
            <a:off x="1619672" y="1484784"/>
            <a:ext cx="7067128" cy="1143000"/>
          </a:xfrm>
          <a:prstGeom prst="rect">
            <a:avLst/>
          </a:prstGeom>
        </p:spPr>
        <p:txBody>
          <a:bodyPr vert="horz" lIns="91440" tIns="45720" rIns="91440" bIns="45720" rtlCol="0" anchor="ctr">
            <a:normAutofit/>
          </a:bodyPr>
          <a:lstStyle/>
          <a:p>
            <a:r>
              <a:rPr lang="en-US"/>
              <a:t>Click to edit Master title style</a:t>
            </a:r>
            <a:endParaRPr lang="id-ID" dirty="0"/>
          </a:p>
        </p:txBody>
      </p:sp>
      <p:sp>
        <p:nvSpPr>
          <p:cNvPr id="3" name="Text Placeholder 2"/>
          <p:cNvSpPr>
            <a:spLocks noGrp="1"/>
          </p:cNvSpPr>
          <p:nvPr>
            <p:ph type="body" idx="1"/>
          </p:nvPr>
        </p:nvSpPr>
        <p:spPr>
          <a:xfrm>
            <a:off x="1619672" y="2636912"/>
            <a:ext cx="7067128" cy="348925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dirty="0"/>
          </a:p>
        </p:txBody>
      </p:sp>
      <p:sp>
        <p:nvSpPr>
          <p:cNvPr id="4" name="Date Placeholder 3"/>
          <p:cNvSpPr>
            <a:spLocks noGrp="1"/>
          </p:cNvSpPr>
          <p:nvPr>
            <p:ph type="dt" sz="half" idx="2"/>
          </p:nvPr>
        </p:nvSpPr>
        <p:spPr>
          <a:xfrm>
            <a:off x="457200" y="6453336"/>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F9B71C-2D91-4D15-BAB7-ADA66F828B46}" type="datetimeFigureOut">
              <a:rPr lang="id-ID" smtClean="0"/>
              <a:pPr/>
              <a:t>19/12/2019</a:t>
            </a:fld>
            <a:endParaRPr lang="id-ID"/>
          </a:p>
        </p:txBody>
      </p:sp>
      <p:sp>
        <p:nvSpPr>
          <p:cNvPr id="5" name="Footer Placeholder 4"/>
          <p:cNvSpPr>
            <a:spLocks noGrp="1"/>
          </p:cNvSpPr>
          <p:nvPr>
            <p:ph type="ftr" sz="quarter" idx="3"/>
          </p:nvPr>
        </p:nvSpPr>
        <p:spPr>
          <a:xfrm>
            <a:off x="3124200" y="6453336"/>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d-ID"/>
          </a:p>
        </p:txBody>
      </p:sp>
      <p:sp>
        <p:nvSpPr>
          <p:cNvPr id="6" name="Slide Number Placeholder 5"/>
          <p:cNvSpPr>
            <a:spLocks noGrp="1"/>
          </p:cNvSpPr>
          <p:nvPr>
            <p:ph type="sldNum" sz="quarter" idx="4"/>
          </p:nvPr>
        </p:nvSpPr>
        <p:spPr>
          <a:xfrm>
            <a:off x="6553200" y="6453336"/>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173735F-2667-4028-B606-D96AABD86FDB}" type="slidenum">
              <a:rPr lang="id-ID" smtClean="0"/>
              <a:pPr/>
              <a:t>‹#›</a:t>
            </a:fld>
            <a:endParaRPr lang="id-ID"/>
          </a:p>
        </p:txBody>
      </p:sp>
    </p:spTree>
    <p:extLst>
      <p:ext uri="{BB962C8B-B14F-4D97-AF65-F5344CB8AC3E}">
        <p14:creationId xmlns:p14="http://schemas.microsoft.com/office/powerpoint/2010/main" val="28189139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3000" b="1" kern="1200">
          <a:solidFill>
            <a:srgbClr val="0079B8"/>
          </a:solidFill>
          <a:latin typeface="Open Sans"/>
          <a:ea typeface="+mj-ea"/>
          <a:cs typeface="+mj-cs"/>
        </a:defRPr>
      </a:lvl1pPr>
    </p:titleStyle>
    <p:bodyStyle>
      <a:lvl1pPr marL="342900" indent="-34290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s://www.kaggle.com/jojoker/singapore-airbnb"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hyperlink" Target="https://www.kaggle.com/jojoker/singapore-airbnb"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ChangeArrowheads="1"/>
          </p:cNvSpPr>
          <p:nvPr/>
        </p:nvSpPr>
        <p:spPr bwMode="auto">
          <a:xfrm>
            <a:off x="1766887" y="1676400"/>
            <a:ext cx="7377113" cy="935038"/>
          </a:xfrm>
          <a:prstGeom prst="rect">
            <a:avLst/>
          </a:prstGeom>
          <a:noFill/>
          <a:ln w="9525">
            <a:noFill/>
            <a:miter lim="800000"/>
            <a:headEnd/>
            <a:tailEnd/>
          </a:ln>
        </p:spPr>
        <p:txBody>
          <a:bodyPr/>
          <a:lstStyle/>
          <a:p>
            <a:pPr>
              <a:spcBef>
                <a:spcPct val="20000"/>
              </a:spcBef>
              <a:tabLst>
                <a:tab pos="1320800" algn="l"/>
                <a:tab pos="2054225" algn="l"/>
              </a:tabLst>
            </a:pPr>
            <a:r>
              <a:rPr lang="en-US" sz="2000" dirty="0">
                <a:solidFill>
                  <a:schemeClr val="bg1"/>
                </a:solidFill>
                <a:latin typeface="Tahoma" panose="020B0604030504040204" pitchFamily="34" charset="0"/>
                <a:ea typeface="Tahoma" panose="020B0604030504040204" pitchFamily="34" charset="0"/>
                <a:cs typeface="Tahoma" panose="020B0604030504040204" pitchFamily="34" charset="0"/>
              </a:rPr>
              <a:t>Course		: COMP6577 – Machine Learning</a:t>
            </a:r>
          </a:p>
          <a:p>
            <a:pPr>
              <a:spcBef>
                <a:spcPct val="20000"/>
              </a:spcBef>
              <a:tabLst>
                <a:tab pos="1320800" algn="l"/>
                <a:tab pos="2054225" algn="l"/>
              </a:tabLst>
            </a:pPr>
            <a:r>
              <a:rPr lang="en-US" sz="2000" dirty="0">
                <a:solidFill>
                  <a:schemeClr val="bg1"/>
                </a:solidFill>
                <a:latin typeface="Tahoma" panose="020B0604030504040204" pitchFamily="34" charset="0"/>
                <a:ea typeface="Tahoma" panose="020B0604030504040204" pitchFamily="34" charset="0"/>
                <a:cs typeface="Tahoma" panose="020B0604030504040204" pitchFamily="34" charset="0"/>
              </a:rPr>
              <a:t>Effective Period	: February 2020</a:t>
            </a:r>
          </a:p>
        </p:txBody>
      </p:sp>
      <p:sp>
        <p:nvSpPr>
          <p:cNvPr id="8" name="Rectangle 6"/>
          <p:cNvSpPr>
            <a:spLocks noGrp="1" noChangeArrowheads="1"/>
          </p:cNvSpPr>
          <p:nvPr>
            <p:ph type="ctrTitle"/>
          </p:nvPr>
        </p:nvSpPr>
        <p:spPr>
          <a:xfrm>
            <a:off x="1676400" y="3352800"/>
            <a:ext cx="7467600" cy="2384425"/>
          </a:xfrm>
          <a:noFill/>
        </p:spPr>
        <p:txBody>
          <a:bodyPr>
            <a:normAutofit fontScale="90000"/>
          </a:bodyPr>
          <a:lstStyle/>
          <a:p>
            <a:r>
              <a:rPr lang="en-ID" dirty="0"/>
              <a:t>Learning in Parametric </a:t>
            </a:r>
            <a:r>
              <a:rPr lang="en-ID" dirty="0" err="1"/>
              <a:t>Modeling</a:t>
            </a:r>
            <a:r>
              <a:rPr lang="en-ID" dirty="0"/>
              <a:t> 1</a:t>
            </a:r>
            <a:br>
              <a:rPr lang="en-AU" dirty="0">
                <a:solidFill>
                  <a:schemeClr val="bg1"/>
                </a:solidFill>
                <a:latin typeface="Tahoma" panose="020B0604030504040204" pitchFamily="34" charset="0"/>
                <a:ea typeface="Tahoma" panose="020B0604030504040204" pitchFamily="34" charset="0"/>
                <a:cs typeface="Tahoma" panose="020B0604030504040204" pitchFamily="34" charset="0"/>
              </a:rPr>
            </a:br>
            <a:br>
              <a:rPr lang="en-AU" dirty="0">
                <a:solidFill>
                  <a:schemeClr val="bg1"/>
                </a:solidFill>
                <a:latin typeface="Tahoma" panose="020B0604030504040204" pitchFamily="34" charset="0"/>
                <a:ea typeface="Tahoma" panose="020B0604030504040204" pitchFamily="34" charset="0"/>
                <a:cs typeface="Tahoma" panose="020B0604030504040204" pitchFamily="34" charset="0"/>
              </a:rPr>
            </a:br>
            <a:r>
              <a:rPr lang="en-US" sz="2800" dirty="0">
                <a:solidFill>
                  <a:schemeClr val="bg1"/>
                </a:solidFill>
                <a:latin typeface="Tahoma" panose="020B0604030504040204" pitchFamily="34" charset="0"/>
                <a:ea typeface="Tahoma" panose="020B0604030504040204" pitchFamily="34" charset="0"/>
                <a:cs typeface="Tahoma" panose="020B0604030504040204" pitchFamily="34" charset="0"/>
              </a:rPr>
              <a:t>Session  08 &amp; 09</a:t>
            </a:r>
          </a:p>
        </p:txBody>
      </p:sp>
    </p:spTree>
    <p:extLst>
      <p:ext uri="{BB962C8B-B14F-4D97-AF65-F5344CB8AC3E}">
        <p14:creationId xmlns:p14="http://schemas.microsoft.com/office/powerpoint/2010/main" val="42044211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C35A4C-050C-417C-85A0-9E3F56A6C17C}"/>
              </a:ext>
            </a:extLst>
          </p:cNvPr>
          <p:cNvSpPr>
            <a:spLocks noGrp="1"/>
          </p:cNvSpPr>
          <p:nvPr>
            <p:ph type="title"/>
          </p:nvPr>
        </p:nvSpPr>
        <p:spPr/>
        <p:txBody>
          <a:bodyPr/>
          <a:lstStyle/>
          <a:p>
            <a:r>
              <a:rPr lang="en-ID" dirty="0"/>
              <a:t>Parameter Estimation (6)</a:t>
            </a:r>
          </a:p>
        </p:txBody>
      </p:sp>
      <p:sp>
        <p:nvSpPr>
          <p:cNvPr id="3" name="Content Placeholder 2">
            <a:extLst>
              <a:ext uri="{FF2B5EF4-FFF2-40B4-BE49-F238E27FC236}">
                <a16:creationId xmlns:a16="http://schemas.microsoft.com/office/drawing/2014/main" id="{79C6F879-F469-4B08-A82E-B8AC33B91B9C}"/>
              </a:ext>
            </a:extLst>
          </p:cNvPr>
          <p:cNvSpPr>
            <a:spLocks noGrp="1"/>
          </p:cNvSpPr>
          <p:nvPr>
            <p:ph idx="1"/>
          </p:nvPr>
        </p:nvSpPr>
        <p:spPr>
          <a:xfrm>
            <a:off x="1219199" y="2011288"/>
            <a:ext cx="7529265" cy="4458135"/>
          </a:xfrm>
        </p:spPr>
        <p:txBody>
          <a:bodyPr/>
          <a:lstStyle/>
          <a:p>
            <a:r>
              <a:rPr lang="en-US" dirty="0"/>
              <a:t>In a more formal way, a nonnegative (loss) function is adopted: </a:t>
            </a:r>
            <a:endParaRPr lang="en-ID" dirty="0"/>
          </a:p>
          <a:p>
            <a:pPr marL="0" indent="0">
              <a:buNone/>
            </a:pPr>
            <a:endParaRPr lang="en-ID" dirty="0"/>
          </a:p>
          <a:p>
            <a:r>
              <a:rPr lang="en-US" dirty="0"/>
              <a:t>and compute θ</a:t>
            </a:r>
            <a:r>
              <a:rPr lang="en-US" baseline="-14000" dirty="0"/>
              <a:t>∗</a:t>
            </a:r>
            <a:r>
              <a:rPr lang="en-US" dirty="0"/>
              <a:t> so as to minimize the total loss, or as we say the cost, over all the data points, or</a:t>
            </a:r>
          </a:p>
          <a:p>
            <a:endParaRPr lang="en-US" dirty="0"/>
          </a:p>
          <a:p>
            <a:endParaRPr lang="en-US" dirty="0"/>
          </a:p>
          <a:p>
            <a:r>
              <a:rPr lang="en-ID" dirty="0"/>
              <a:t>Where                                   , </a:t>
            </a:r>
            <a:r>
              <a:rPr lang="en-US" dirty="0"/>
              <a:t>assuming that a minimum exists.</a:t>
            </a:r>
          </a:p>
          <a:p>
            <a:endParaRPr lang="en-US" dirty="0"/>
          </a:p>
          <a:p>
            <a:r>
              <a:rPr lang="en-US" dirty="0"/>
              <a:t>Note that, in general, there may be more than one optimal values θ∗, depending on the shape of J(θ).</a:t>
            </a:r>
            <a:endParaRPr lang="en-ID" dirty="0"/>
          </a:p>
        </p:txBody>
      </p:sp>
      <p:pic>
        <p:nvPicPr>
          <p:cNvPr id="4" name="Picture 3">
            <a:extLst>
              <a:ext uri="{FF2B5EF4-FFF2-40B4-BE49-F238E27FC236}">
                <a16:creationId xmlns:a16="http://schemas.microsoft.com/office/drawing/2014/main" id="{7BE73CB9-C7E9-41CE-92BD-D6B4FFC852BA}"/>
              </a:ext>
            </a:extLst>
          </p:cNvPr>
          <p:cNvPicPr>
            <a:picLocks noChangeAspect="1"/>
          </p:cNvPicPr>
          <p:nvPr/>
        </p:nvPicPr>
        <p:blipFill>
          <a:blip r:embed="rId2"/>
          <a:stretch>
            <a:fillRect/>
          </a:stretch>
        </p:blipFill>
        <p:spPr>
          <a:xfrm>
            <a:off x="2895600" y="2610531"/>
            <a:ext cx="3200400" cy="385689"/>
          </a:xfrm>
          <a:prstGeom prst="rect">
            <a:avLst/>
          </a:prstGeom>
        </p:spPr>
      </p:pic>
      <p:pic>
        <p:nvPicPr>
          <p:cNvPr id="5" name="Picture 4">
            <a:extLst>
              <a:ext uri="{FF2B5EF4-FFF2-40B4-BE49-F238E27FC236}">
                <a16:creationId xmlns:a16="http://schemas.microsoft.com/office/drawing/2014/main" id="{FD8A7591-CA2C-4969-AA53-59EAD51D022B}"/>
              </a:ext>
            </a:extLst>
          </p:cNvPr>
          <p:cNvPicPr>
            <a:picLocks noChangeAspect="1"/>
          </p:cNvPicPr>
          <p:nvPr/>
        </p:nvPicPr>
        <p:blipFill>
          <a:blip r:embed="rId3"/>
          <a:stretch>
            <a:fillRect/>
          </a:stretch>
        </p:blipFill>
        <p:spPr>
          <a:xfrm>
            <a:off x="2514600" y="3716042"/>
            <a:ext cx="3810000" cy="508575"/>
          </a:xfrm>
          <a:prstGeom prst="rect">
            <a:avLst/>
          </a:prstGeom>
        </p:spPr>
      </p:pic>
      <p:pic>
        <p:nvPicPr>
          <p:cNvPr id="6" name="Picture 5">
            <a:extLst>
              <a:ext uri="{FF2B5EF4-FFF2-40B4-BE49-F238E27FC236}">
                <a16:creationId xmlns:a16="http://schemas.microsoft.com/office/drawing/2014/main" id="{F4FBDC9A-0329-474C-A496-2D2FC889AA96}"/>
              </a:ext>
            </a:extLst>
          </p:cNvPr>
          <p:cNvPicPr>
            <a:picLocks noChangeAspect="1"/>
          </p:cNvPicPr>
          <p:nvPr/>
        </p:nvPicPr>
        <p:blipFill>
          <a:blip r:embed="rId4"/>
          <a:stretch>
            <a:fillRect/>
          </a:stretch>
        </p:blipFill>
        <p:spPr>
          <a:xfrm>
            <a:off x="2514600" y="4342639"/>
            <a:ext cx="2286000" cy="748145"/>
          </a:xfrm>
          <a:prstGeom prst="rect">
            <a:avLst/>
          </a:prstGeom>
        </p:spPr>
      </p:pic>
    </p:spTree>
    <p:extLst>
      <p:ext uri="{BB962C8B-B14F-4D97-AF65-F5344CB8AC3E}">
        <p14:creationId xmlns:p14="http://schemas.microsoft.com/office/powerpoint/2010/main" val="31472159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FC91DB-4F03-4E05-B345-1E9F44F66E4E}"/>
              </a:ext>
            </a:extLst>
          </p:cNvPr>
          <p:cNvSpPr>
            <a:spLocks noGrp="1"/>
          </p:cNvSpPr>
          <p:nvPr>
            <p:ph type="title"/>
          </p:nvPr>
        </p:nvSpPr>
        <p:spPr/>
        <p:txBody>
          <a:bodyPr/>
          <a:lstStyle/>
          <a:p>
            <a:r>
              <a:rPr lang="en-ID" dirty="0"/>
              <a:t>LS Loss Function</a:t>
            </a:r>
          </a:p>
        </p:txBody>
      </p:sp>
      <p:sp>
        <p:nvSpPr>
          <p:cNvPr id="3" name="Content Placeholder 2">
            <a:extLst>
              <a:ext uri="{FF2B5EF4-FFF2-40B4-BE49-F238E27FC236}">
                <a16:creationId xmlns:a16="http://schemas.microsoft.com/office/drawing/2014/main" id="{4B406124-CFAE-4C40-83F5-FD45ABE9177A}"/>
              </a:ext>
            </a:extLst>
          </p:cNvPr>
          <p:cNvSpPr>
            <a:spLocks noGrp="1"/>
          </p:cNvSpPr>
          <p:nvPr>
            <p:ph idx="1"/>
          </p:nvPr>
        </p:nvSpPr>
        <p:spPr/>
        <p:txBody>
          <a:bodyPr/>
          <a:lstStyle/>
          <a:p>
            <a:r>
              <a:rPr lang="en-US" dirty="0"/>
              <a:t>The LS loss function is credited to the great mathematician Carl </a:t>
            </a:r>
            <a:r>
              <a:rPr lang="en-US" dirty="0" err="1"/>
              <a:t>Frederich</a:t>
            </a:r>
            <a:r>
              <a:rPr lang="en-US" dirty="0"/>
              <a:t> Gauss, who proposed the fundamentals of the LS method in 1795 at the age of eighteen. </a:t>
            </a:r>
          </a:p>
          <a:p>
            <a:r>
              <a:rPr lang="en-US" dirty="0"/>
              <a:t>However, it was Adrien-Marie Legendre who first published the method in 1805, working independently. </a:t>
            </a:r>
          </a:p>
          <a:p>
            <a:r>
              <a:rPr lang="en-US" dirty="0"/>
              <a:t>Gauss published it in 1809. The strength of the method was demonstrated when it was used to predict the location of the asteroid Ceres. </a:t>
            </a:r>
          </a:p>
          <a:p>
            <a:r>
              <a:rPr lang="en-US" dirty="0"/>
              <a:t>Since then, the LS loss function has “haunted” all scientific fields, and even if it is not used directly, it is, most often, used as the standard against which the performance of more modern alternatives are compared.</a:t>
            </a:r>
            <a:endParaRPr lang="en-ID" dirty="0"/>
          </a:p>
        </p:txBody>
      </p:sp>
      <p:pic>
        <p:nvPicPr>
          <p:cNvPr id="4" name="Picture 3">
            <a:extLst>
              <a:ext uri="{FF2B5EF4-FFF2-40B4-BE49-F238E27FC236}">
                <a16:creationId xmlns:a16="http://schemas.microsoft.com/office/drawing/2014/main" id="{1E15441C-6F9D-45DA-83AE-13D21642B5DD}"/>
              </a:ext>
            </a:extLst>
          </p:cNvPr>
          <p:cNvPicPr>
            <a:picLocks noChangeAspect="1"/>
          </p:cNvPicPr>
          <p:nvPr/>
        </p:nvPicPr>
        <p:blipFill>
          <a:blip r:embed="rId2"/>
          <a:stretch>
            <a:fillRect/>
          </a:stretch>
        </p:blipFill>
        <p:spPr>
          <a:xfrm>
            <a:off x="3276600" y="5943600"/>
            <a:ext cx="3267075" cy="647700"/>
          </a:xfrm>
          <a:prstGeom prst="rect">
            <a:avLst/>
          </a:prstGeom>
        </p:spPr>
      </p:pic>
    </p:spTree>
    <p:extLst>
      <p:ext uri="{BB962C8B-B14F-4D97-AF65-F5344CB8AC3E}">
        <p14:creationId xmlns:p14="http://schemas.microsoft.com/office/powerpoint/2010/main" val="11114286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0ABC16-2A93-4999-9D08-A623C01125DD}"/>
              </a:ext>
            </a:extLst>
          </p:cNvPr>
          <p:cNvSpPr>
            <a:spLocks noGrp="1"/>
          </p:cNvSpPr>
          <p:nvPr>
            <p:ph type="title"/>
          </p:nvPr>
        </p:nvSpPr>
        <p:spPr/>
        <p:txBody>
          <a:bodyPr/>
          <a:lstStyle/>
          <a:p>
            <a:r>
              <a:rPr lang="en-ID" dirty="0"/>
              <a:t>Linear Regression</a:t>
            </a:r>
          </a:p>
        </p:txBody>
      </p:sp>
      <p:sp>
        <p:nvSpPr>
          <p:cNvPr id="3" name="Content Placeholder 2">
            <a:extLst>
              <a:ext uri="{FF2B5EF4-FFF2-40B4-BE49-F238E27FC236}">
                <a16:creationId xmlns:a16="http://schemas.microsoft.com/office/drawing/2014/main" id="{0E89F9E1-9D4B-41B0-A3C7-05AE84F4B8BC}"/>
              </a:ext>
            </a:extLst>
          </p:cNvPr>
          <p:cNvSpPr>
            <a:spLocks noGrp="1"/>
          </p:cNvSpPr>
          <p:nvPr>
            <p:ph idx="1"/>
          </p:nvPr>
        </p:nvSpPr>
        <p:spPr/>
        <p:txBody>
          <a:bodyPr/>
          <a:lstStyle/>
          <a:p>
            <a:r>
              <a:rPr lang="en-US" dirty="0"/>
              <a:t>In statistics, the term </a:t>
            </a:r>
            <a:r>
              <a:rPr lang="en-US" b="1" dirty="0"/>
              <a:t>regression</a:t>
            </a:r>
            <a:r>
              <a:rPr lang="en-US" dirty="0"/>
              <a:t> was coined to define the task of modeling the relationship of a dependent random variable, </a:t>
            </a:r>
            <a:r>
              <a:rPr lang="en-US" i="1" dirty="0"/>
              <a:t>y</a:t>
            </a:r>
            <a:r>
              <a:rPr lang="en-US" dirty="0"/>
              <a:t>, which is considered to be the response of a system, when this is activated by a set of random variables, </a:t>
            </a:r>
            <a:r>
              <a:rPr lang="en-US" i="1" dirty="0"/>
              <a:t>x</a:t>
            </a:r>
            <a:r>
              <a:rPr lang="en-US" i="1" baseline="-25000" dirty="0"/>
              <a:t>1</a:t>
            </a:r>
            <a:r>
              <a:rPr lang="en-US" i="1" dirty="0"/>
              <a:t>, x</a:t>
            </a:r>
            <a:r>
              <a:rPr lang="en-US" i="1" baseline="-25000" dirty="0"/>
              <a:t>2</a:t>
            </a:r>
            <a:r>
              <a:rPr lang="en-US" i="1" dirty="0"/>
              <a:t>, ... , x</a:t>
            </a:r>
            <a:r>
              <a:rPr lang="en-US" i="1" baseline="-25000" dirty="0"/>
              <a:t>l</a:t>
            </a:r>
            <a:r>
              <a:rPr lang="en-US" dirty="0"/>
              <a:t>, which will be represented as the components of an equivalent random vector</a:t>
            </a:r>
            <a:r>
              <a:rPr lang="en-US" i="1" dirty="0"/>
              <a:t> x</a:t>
            </a:r>
            <a:r>
              <a:rPr lang="en-US" dirty="0"/>
              <a:t>. The relationship is modeled via an additive disturbance or noise term, η (</a:t>
            </a:r>
            <a:r>
              <a:rPr lang="en-ID" dirty="0"/>
              <a:t>unobserved random variable).</a:t>
            </a:r>
            <a:endParaRPr lang="en-US" dirty="0"/>
          </a:p>
          <a:p>
            <a:r>
              <a:rPr lang="en-US" dirty="0"/>
              <a:t>This is the block diagram of the process, which relates the involved variables.</a:t>
            </a:r>
            <a:endParaRPr lang="en-ID" dirty="0"/>
          </a:p>
        </p:txBody>
      </p:sp>
      <p:pic>
        <p:nvPicPr>
          <p:cNvPr id="4" name="Picture 3">
            <a:extLst>
              <a:ext uri="{FF2B5EF4-FFF2-40B4-BE49-F238E27FC236}">
                <a16:creationId xmlns:a16="http://schemas.microsoft.com/office/drawing/2014/main" id="{B436BC78-A591-4CF4-B8F9-5A177687620D}"/>
              </a:ext>
            </a:extLst>
          </p:cNvPr>
          <p:cNvPicPr>
            <a:picLocks noChangeAspect="1"/>
          </p:cNvPicPr>
          <p:nvPr/>
        </p:nvPicPr>
        <p:blipFill>
          <a:blip r:embed="rId2"/>
          <a:stretch>
            <a:fillRect/>
          </a:stretch>
        </p:blipFill>
        <p:spPr>
          <a:xfrm>
            <a:off x="2362200" y="4953000"/>
            <a:ext cx="5486402" cy="1565414"/>
          </a:xfrm>
          <a:prstGeom prst="rect">
            <a:avLst/>
          </a:prstGeom>
        </p:spPr>
      </p:pic>
    </p:spTree>
    <p:extLst>
      <p:ext uri="{BB962C8B-B14F-4D97-AF65-F5344CB8AC3E}">
        <p14:creationId xmlns:p14="http://schemas.microsoft.com/office/powerpoint/2010/main" val="19622690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4DC735-9FA8-4737-B2EA-019A7E13BCE9}"/>
              </a:ext>
            </a:extLst>
          </p:cNvPr>
          <p:cNvSpPr>
            <a:spLocks noGrp="1"/>
          </p:cNvSpPr>
          <p:nvPr>
            <p:ph type="title"/>
          </p:nvPr>
        </p:nvSpPr>
        <p:spPr/>
        <p:txBody>
          <a:bodyPr/>
          <a:lstStyle/>
          <a:p>
            <a:r>
              <a:rPr lang="en-ID" dirty="0"/>
              <a:t>Linear Regression (2)</a:t>
            </a:r>
          </a:p>
        </p:txBody>
      </p:sp>
      <p:sp>
        <p:nvSpPr>
          <p:cNvPr id="3" name="Content Placeholder 2">
            <a:extLst>
              <a:ext uri="{FF2B5EF4-FFF2-40B4-BE49-F238E27FC236}">
                <a16:creationId xmlns:a16="http://schemas.microsoft.com/office/drawing/2014/main" id="{936B1733-8FCE-40C7-BFD1-801494CE2BDC}"/>
              </a:ext>
            </a:extLst>
          </p:cNvPr>
          <p:cNvSpPr>
            <a:spLocks noGrp="1"/>
          </p:cNvSpPr>
          <p:nvPr>
            <p:ph idx="1"/>
          </p:nvPr>
        </p:nvSpPr>
        <p:spPr/>
        <p:txBody>
          <a:bodyPr/>
          <a:lstStyle/>
          <a:p>
            <a:r>
              <a:rPr lang="en-US" dirty="0"/>
              <a:t>The goal of the regression task is to estimate the parameter vector, </a:t>
            </a:r>
            <a:r>
              <a:rPr lang="en-US" i="1" dirty="0"/>
              <a:t>θ</a:t>
            </a:r>
            <a:r>
              <a:rPr lang="en-US" dirty="0"/>
              <a:t>, given a set of measurements, </a:t>
            </a:r>
            <a:r>
              <a:rPr lang="en-US" i="1" dirty="0"/>
              <a:t>(</a:t>
            </a:r>
            <a:r>
              <a:rPr lang="en-US" i="1" dirty="0" err="1"/>
              <a:t>y</a:t>
            </a:r>
            <a:r>
              <a:rPr lang="en-US" i="1" baseline="-25000" dirty="0" err="1"/>
              <a:t>n</a:t>
            </a:r>
            <a:r>
              <a:rPr lang="en-US" i="1" dirty="0"/>
              <a:t>, </a:t>
            </a:r>
            <a:r>
              <a:rPr lang="en-US" i="1" dirty="0" err="1"/>
              <a:t>x</a:t>
            </a:r>
            <a:r>
              <a:rPr lang="en-US" i="1" baseline="-25000" dirty="0" err="1"/>
              <a:t>n</a:t>
            </a:r>
            <a:r>
              <a:rPr lang="en-US" i="1" dirty="0"/>
              <a:t>)</a:t>
            </a:r>
            <a:r>
              <a:rPr lang="en-US" dirty="0"/>
              <a:t>, </a:t>
            </a:r>
            <a:r>
              <a:rPr lang="en-US" i="1" dirty="0"/>
              <a:t>n</a:t>
            </a:r>
            <a:r>
              <a:rPr lang="en-US" dirty="0"/>
              <a:t> = 1, 2, ... , </a:t>
            </a:r>
            <a:r>
              <a:rPr lang="en-US" i="1" dirty="0"/>
              <a:t>N</a:t>
            </a:r>
            <a:r>
              <a:rPr lang="en-US" dirty="0"/>
              <a:t>, that we have at our disposal. This is also known as the </a:t>
            </a:r>
            <a:r>
              <a:rPr lang="en-US" b="1" i="1" dirty="0"/>
              <a:t>training data set</a:t>
            </a:r>
            <a:r>
              <a:rPr lang="en-US" dirty="0"/>
              <a:t>, or the </a:t>
            </a:r>
            <a:r>
              <a:rPr lang="en-US" b="1" i="1" dirty="0"/>
              <a:t>observations</a:t>
            </a:r>
            <a:r>
              <a:rPr lang="en-US" dirty="0"/>
              <a:t>. The dependent variable is usually known as the output variable and the vector </a:t>
            </a:r>
            <a:r>
              <a:rPr lang="en-US" i="1" dirty="0"/>
              <a:t>x</a:t>
            </a:r>
            <a:r>
              <a:rPr lang="en-US" dirty="0"/>
              <a:t> as the input vector or the </a:t>
            </a:r>
            <a:r>
              <a:rPr lang="en-US" b="1" i="1" dirty="0"/>
              <a:t>regressor</a:t>
            </a:r>
            <a:r>
              <a:rPr lang="en-US" dirty="0"/>
              <a:t>. If we model the system as a linear combiner, the dependence relationship is written as </a:t>
            </a:r>
            <a:r>
              <a:rPr lang="el-GR" i="1" dirty="0"/>
              <a:t>y</a:t>
            </a:r>
            <a:r>
              <a:rPr lang="el-GR" dirty="0"/>
              <a:t> = </a:t>
            </a:r>
            <a:r>
              <a:rPr lang="el-GR" i="1" dirty="0"/>
              <a:t>θ</a:t>
            </a:r>
            <a:r>
              <a:rPr lang="el-GR" i="1" baseline="-25000" dirty="0"/>
              <a:t>0</a:t>
            </a:r>
            <a:r>
              <a:rPr lang="el-GR" dirty="0"/>
              <a:t> + </a:t>
            </a:r>
            <a:r>
              <a:rPr lang="el-GR" i="1" dirty="0"/>
              <a:t>θ</a:t>
            </a:r>
            <a:r>
              <a:rPr lang="el-GR" i="1" baseline="-25000" dirty="0"/>
              <a:t>1</a:t>
            </a:r>
            <a:r>
              <a:rPr lang="el-GR" i="1" dirty="0"/>
              <a:t>x</a:t>
            </a:r>
            <a:r>
              <a:rPr lang="el-GR" i="1" baseline="-25000" dirty="0"/>
              <a:t>1</a:t>
            </a:r>
            <a:r>
              <a:rPr lang="el-GR" dirty="0"/>
              <a:t> +···+ </a:t>
            </a:r>
            <a:r>
              <a:rPr lang="el-GR" i="1" dirty="0"/>
              <a:t>θ</a:t>
            </a:r>
            <a:r>
              <a:rPr lang="el-GR" i="1" baseline="-25000" dirty="0"/>
              <a:t>l</a:t>
            </a:r>
            <a:r>
              <a:rPr lang="el-GR" i="1" dirty="0"/>
              <a:t>x</a:t>
            </a:r>
            <a:r>
              <a:rPr lang="el-GR" i="1" baseline="-25000" dirty="0"/>
              <a:t>l</a:t>
            </a:r>
            <a:r>
              <a:rPr lang="el-GR" dirty="0"/>
              <a:t> + η </a:t>
            </a:r>
            <a:r>
              <a:rPr lang="en-ID" dirty="0"/>
              <a:t>    </a:t>
            </a:r>
            <a:r>
              <a:rPr lang="el-GR" dirty="0"/>
              <a:t>= θ</a:t>
            </a:r>
            <a:r>
              <a:rPr lang="el-GR" baseline="-25000" dirty="0"/>
              <a:t>0</a:t>
            </a:r>
            <a:r>
              <a:rPr lang="el-GR" dirty="0"/>
              <a:t> + </a:t>
            </a:r>
            <a:r>
              <a:rPr lang="el-GR" b="1" dirty="0"/>
              <a:t>θ</a:t>
            </a:r>
            <a:r>
              <a:rPr lang="el-GR" b="1" baseline="30000" dirty="0"/>
              <a:t>T</a:t>
            </a:r>
            <a:r>
              <a:rPr lang="el-GR" b="1" dirty="0"/>
              <a:t> x </a:t>
            </a:r>
            <a:r>
              <a:rPr lang="el-GR" dirty="0"/>
              <a:t>+ η</a:t>
            </a:r>
            <a:endParaRPr lang="en-ID" dirty="0"/>
          </a:p>
          <a:p>
            <a:r>
              <a:rPr lang="en-US" dirty="0"/>
              <a:t>The parameter </a:t>
            </a:r>
            <a:r>
              <a:rPr lang="el-GR" i="1" dirty="0"/>
              <a:t>θ</a:t>
            </a:r>
            <a:r>
              <a:rPr lang="el-GR" i="1" baseline="-25000" dirty="0"/>
              <a:t>0</a:t>
            </a:r>
            <a:r>
              <a:rPr lang="en-US" dirty="0"/>
              <a:t> is known as the </a:t>
            </a:r>
            <a:r>
              <a:rPr lang="en-US" b="1" i="1" dirty="0"/>
              <a:t>bias</a:t>
            </a:r>
            <a:r>
              <a:rPr lang="en-US" dirty="0"/>
              <a:t> or the </a:t>
            </a:r>
            <a:r>
              <a:rPr lang="en-US" b="1" i="1" dirty="0"/>
              <a:t>intercept</a:t>
            </a:r>
            <a:r>
              <a:rPr lang="en-US" dirty="0"/>
              <a:t>. Usually, this term is absorbed by the parameter vector </a:t>
            </a:r>
            <a:r>
              <a:rPr lang="en-US" i="1" dirty="0"/>
              <a:t>θ</a:t>
            </a:r>
            <a:r>
              <a:rPr lang="en-US" dirty="0"/>
              <a:t> with a simultaneous increase of the dimension of x by adding the constant 1 as its last element. </a:t>
            </a:r>
            <a:r>
              <a:rPr lang="en-ID" dirty="0"/>
              <a:t>Indeed, we can write:</a:t>
            </a:r>
          </a:p>
        </p:txBody>
      </p:sp>
      <p:pic>
        <p:nvPicPr>
          <p:cNvPr id="4" name="Picture 3">
            <a:extLst>
              <a:ext uri="{FF2B5EF4-FFF2-40B4-BE49-F238E27FC236}">
                <a16:creationId xmlns:a16="http://schemas.microsoft.com/office/drawing/2014/main" id="{6632193D-A8A9-4B74-9016-32E1E4D134F6}"/>
              </a:ext>
            </a:extLst>
          </p:cNvPr>
          <p:cNvPicPr>
            <a:picLocks noChangeAspect="1"/>
          </p:cNvPicPr>
          <p:nvPr/>
        </p:nvPicPr>
        <p:blipFill>
          <a:blip r:embed="rId2"/>
          <a:stretch>
            <a:fillRect/>
          </a:stretch>
        </p:blipFill>
        <p:spPr>
          <a:xfrm>
            <a:off x="3431815" y="5867400"/>
            <a:ext cx="3100388" cy="729503"/>
          </a:xfrm>
          <a:prstGeom prst="rect">
            <a:avLst/>
          </a:prstGeom>
        </p:spPr>
      </p:pic>
    </p:spTree>
    <p:extLst>
      <p:ext uri="{BB962C8B-B14F-4D97-AF65-F5344CB8AC3E}">
        <p14:creationId xmlns:p14="http://schemas.microsoft.com/office/powerpoint/2010/main" val="15330331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930C7C-456C-4424-B627-A509870A7CD0}"/>
              </a:ext>
            </a:extLst>
          </p:cNvPr>
          <p:cNvSpPr>
            <a:spLocks noGrp="1"/>
          </p:cNvSpPr>
          <p:nvPr>
            <p:ph type="title"/>
          </p:nvPr>
        </p:nvSpPr>
        <p:spPr/>
        <p:txBody>
          <a:bodyPr/>
          <a:lstStyle/>
          <a:p>
            <a:r>
              <a:rPr lang="en-ID" dirty="0"/>
              <a:t>Linear Regression (3)</a:t>
            </a:r>
          </a:p>
        </p:txBody>
      </p:sp>
      <p:sp>
        <p:nvSpPr>
          <p:cNvPr id="3" name="Content Placeholder 2">
            <a:extLst>
              <a:ext uri="{FF2B5EF4-FFF2-40B4-BE49-F238E27FC236}">
                <a16:creationId xmlns:a16="http://schemas.microsoft.com/office/drawing/2014/main" id="{09BF1B81-1077-419A-A611-6BD223979584}"/>
              </a:ext>
            </a:extLst>
          </p:cNvPr>
          <p:cNvSpPr>
            <a:spLocks noGrp="1"/>
          </p:cNvSpPr>
          <p:nvPr>
            <p:ph idx="1"/>
          </p:nvPr>
        </p:nvSpPr>
        <p:spPr/>
        <p:txBody>
          <a:bodyPr/>
          <a:lstStyle/>
          <a:p>
            <a:r>
              <a:rPr lang="en-US" dirty="0"/>
              <a:t>the regression model will be written as </a:t>
            </a:r>
            <a:r>
              <a:rPr lang="en-ID" b="1" dirty="0"/>
              <a:t>y = </a:t>
            </a:r>
            <a:r>
              <a:rPr lang="el-GR" b="1" dirty="0"/>
              <a:t>θ</a:t>
            </a:r>
            <a:r>
              <a:rPr lang="en-ID" b="1" baseline="30000" dirty="0"/>
              <a:t>T</a:t>
            </a:r>
            <a:r>
              <a:rPr lang="en-ID" b="1" dirty="0"/>
              <a:t> x + </a:t>
            </a:r>
            <a:r>
              <a:rPr lang="el-GR" b="1" dirty="0"/>
              <a:t>η</a:t>
            </a:r>
            <a:r>
              <a:rPr lang="en-ID" b="1" dirty="0"/>
              <a:t> </a:t>
            </a:r>
            <a:r>
              <a:rPr lang="en-US" dirty="0"/>
              <a:t>and, unless otherwise stated, this notation means that the bias term has been absorbed by </a:t>
            </a:r>
            <a:r>
              <a:rPr lang="en-US" i="1" dirty="0"/>
              <a:t>θ</a:t>
            </a:r>
            <a:r>
              <a:rPr lang="en-US" dirty="0"/>
              <a:t> and </a:t>
            </a:r>
            <a:r>
              <a:rPr lang="en-US" i="1" dirty="0"/>
              <a:t>x</a:t>
            </a:r>
            <a:r>
              <a:rPr lang="en-US" dirty="0"/>
              <a:t> has been extended by adding 1 as an extra component.</a:t>
            </a:r>
          </a:p>
          <a:p>
            <a:r>
              <a:rPr lang="en-US" dirty="0"/>
              <a:t>Because the noise variable is unobserved, we need a model to be able to predict the output value of </a:t>
            </a:r>
            <a:r>
              <a:rPr lang="en-US" i="1" dirty="0"/>
              <a:t>y</a:t>
            </a:r>
            <a:r>
              <a:rPr lang="en-US" dirty="0"/>
              <a:t>, given the value </a:t>
            </a:r>
            <a:r>
              <a:rPr lang="en-US" i="1" dirty="0"/>
              <a:t>x</a:t>
            </a:r>
            <a:r>
              <a:rPr lang="en-US" dirty="0"/>
              <a:t>.</a:t>
            </a:r>
          </a:p>
          <a:p>
            <a:r>
              <a:rPr lang="en-US" dirty="0"/>
              <a:t>In linear regression, we adopt the following prediction model:</a:t>
            </a:r>
          </a:p>
          <a:p>
            <a:endParaRPr lang="en-US" b="1" dirty="0"/>
          </a:p>
          <a:p>
            <a:r>
              <a:rPr lang="en-US" dirty="0"/>
              <a:t>Using the LS loss function, the estimate     is set equal to θ</a:t>
            </a:r>
            <a:r>
              <a:rPr lang="en-US" baseline="-16000" dirty="0"/>
              <a:t>∗</a:t>
            </a:r>
            <a:r>
              <a:rPr lang="en-US" dirty="0"/>
              <a:t>, which minimizes the square difference between     and </a:t>
            </a:r>
            <a:r>
              <a:rPr lang="en-US" dirty="0" err="1"/>
              <a:t>y</a:t>
            </a:r>
            <a:r>
              <a:rPr lang="en-US" baseline="-25000" dirty="0" err="1"/>
              <a:t>n</a:t>
            </a:r>
            <a:r>
              <a:rPr lang="en-US" dirty="0"/>
              <a:t>, over the set of the available observations; that is, by minimizing, with respect to θ, the cost function</a:t>
            </a:r>
            <a:endParaRPr lang="en-ID" b="1" dirty="0"/>
          </a:p>
        </p:txBody>
      </p:sp>
      <p:pic>
        <p:nvPicPr>
          <p:cNvPr id="4" name="Picture 3">
            <a:extLst>
              <a:ext uri="{FF2B5EF4-FFF2-40B4-BE49-F238E27FC236}">
                <a16:creationId xmlns:a16="http://schemas.microsoft.com/office/drawing/2014/main" id="{79A5ECFA-954A-4BDA-8D14-E012D00C9435}"/>
              </a:ext>
            </a:extLst>
          </p:cNvPr>
          <p:cNvPicPr>
            <a:picLocks noChangeAspect="1"/>
          </p:cNvPicPr>
          <p:nvPr/>
        </p:nvPicPr>
        <p:blipFill>
          <a:blip r:embed="rId2"/>
          <a:stretch>
            <a:fillRect/>
          </a:stretch>
        </p:blipFill>
        <p:spPr>
          <a:xfrm>
            <a:off x="2819400" y="4333407"/>
            <a:ext cx="3810000" cy="420530"/>
          </a:xfrm>
          <a:prstGeom prst="rect">
            <a:avLst/>
          </a:prstGeom>
        </p:spPr>
      </p:pic>
      <p:pic>
        <p:nvPicPr>
          <p:cNvPr id="5" name="Picture 4">
            <a:extLst>
              <a:ext uri="{FF2B5EF4-FFF2-40B4-BE49-F238E27FC236}">
                <a16:creationId xmlns:a16="http://schemas.microsoft.com/office/drawing/2014/main" id="{7A99616D-B034-43A4-8AF6-85A7BB8B9F47}"/>
              </a:ext>
            </a:extLst>
          </p:cNvPr>
          <p:cNvPicPr>
            <a:picLocks noChangeAspect="1"/>
          </p:cNvPicPr>
          <p:nvPr/>
        </p:nvPicPr>
        <p:blipFill>
          <a:blip r:embed="rId3"/>
          <a:stretch>
            <a:fillRect/>
          </a:stretch>
        </p:blipFill>
        <p:spPr>
          <a:xfrm>
            <a:off x="6096000" y="4753937"/>
            <a:ext cx="235528" cy="304800"/>
          </a:xfrm>
          <a:prstGeom prst="rect">
            <a:avLst/>
          </a:prstGeom>
        </p:spPr>
      </p:pic>
      <p:pic>
        <p:nvPicPr>
          <p:cNvPr id="6" name="Picture 5">
            <a:extLst>
              <a:ext uri="{FF2B5EF4-FFF2-40B4-BE49-F238E27FC236}">
                <a16:creationId xmlns:a16="http://schemas.microsoft.com/office/drawing/2014/main" id="{94EC9045-BCFC-4E84-BED9-ADA27EA8CABD}"/>
              </a:ext>
            </a:extLst>
          </p:cNvPr>
          <p:cNvPicPr>
            <a:picLocks noChangeAspect="1"/>
          </p:cNvPicPr>
          <p:nvPr/>
        </p:nvPicPr>
        <p:blipFill>
          <a:blip r:embed="rId4"/>
          <a:stretch>
            <a:fillRect/>
          </a:stretch>
        </p:blipFill>
        <p:spPr>
          <a:xfrm>
            <a:off x="7010400" y="5039999"/>
            <a:ext cx="310470" cy="352425"/>
          </a:xfrm>
          <a:prstGeom prst="rect">
            <a:avLst/>
          </a:prstGeom>
        </p:spPr>
      </p:pic>
      <p:pic>
        <p:nvPicPr>
          <p:cNvPr id="7" name="Picture 6">
            <a:extLst>
              <a:ext uri="{FF2B5EF4-FFF2-40B4-BE49-F238E27FC236}">
                <a16:creationId xmlns:a16="http://schemas.microsoft.com/office/drawing/2014/main" id="{00554786-500C-4708-B506-2A5C3EE69177}"/>
              </a:ext>
            </a:extLst>
          </p:cNvPr>
          <p:cNvPicPr>
            <a:picLocks noChangeAspect="1"/>
          </p:cNvPicPr>
          <p:nvPr/>
        </p:nvPicPr>
        <p:blipFill>
          <a:blip r:embed="rId5"/>
          <a:stretch>
            <a:fillRect/>
          </a:stretch>
        </p:blipFill>
        <p:spPr>
          <a:xfrm>
            <a:off x="5822977" y="5732526"/>
            <a:ext cx="2119313" cy="722037"/>
          </a:xfrm>
          <a:prstGeom prst="rect">
            <a:avLst/>
          </a:prstGeom>
        </p:spPr>
      </p:pic>
    </p:spTree>
    <p:extLst>
      <p:ext uri="{BB962C8B-B14F-4D97-AF65-F5344CB8AC3E}">
        <p14:creationId xmlns:p14="http://schemas.microsoft.com/office/powerpoint/2010/main" val="16725646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5DE8B4-315B-4065-9A79-0AB2650718ED}"/>
              </a:ext>
            </a:extLst>
          </p:cNvPr>
          <p:cNvSpPr>
            <a:spLocks noGrp="1"/>
          </p:cNvSpPr>
          <p:nvPr>
            <p:ph type="title"/>
          </p:nvPr>
        </p:nvSpPr>
        <p:spPr/>
        <p:txBody>
          <a:bodyPr/>
          <a:lstStyle/>
          <a:p>
            <a:r>
              <a:rPr lang="en-ID" dirty="0"/>
              <a:t>Linear Regression (4)</a:t>
            </a:r>
          </a:p>
        </p:txBody>
      </p:sp>
      <p:sp>
        <p:nvSpPr>
          <p:cNvPr id="3" name="Content Placeholder 2">
            <a:extLst>
              <a:ext uri="{FF2B5EF4-FFF2-40B4-BE49-F238E27FC236}">
                <a16:creationId xmlns:a16="http://schemas.microsoft.com/office/drawing/2014/main" id="{6DB1534D-6A99-4333-B44D-6EE214DDD479}"/>
              </a:ext>
            </a:extLst>
          </p:cNvPr>
          <p:cNvSpPr>
            <a:spLocks noGrp="1"/>
          </p:cNvSpPr>
          <p:nvPr>
            <p:ph idx="1"/>
          </p:nvPr>
        </p:nvSpPr>
        <p:spPr>
          <a:xfrm>
            <a:off x="1219200" y="2011288"/>
            <a:ext cx="7529265" cy="4770512"/>
          </a:xfrm>
        </p:spPr>
        <p:txBody>
          <a:bodyPr>
            <a:normAutofit/>
          </a:bodyPr>
          <a:lstStyle/>
          <a:p>
            <a:r>
              <a:rPr lang="en-US" dirty="0"/>
              <a:t>Taking the derivative (gradient) with respect to θ and equating to the zero vector, 0, we obtain:</a:t>
            </a:r>
          </a:p>
          <a:p>
            <a:endParaRPr lang="en-US" dirty="0"/>
          </a:p>
          <a:p>
            <a:endParaRPr lang="en-US" dirty="0"/>
          </a:p>
          <a:p>
            <a:pPr lvl="7"/>
            <a:endParaRPr lang="en-US" dirty="0"/>
          </a:p>
          <a:p>
            <a:pPr marL="0" indent="0">
              <a:buNone/>
            </a:pPr>
            <a:endParaRPr lang="en-US" dirty="0"/>
          </a:p>
          <a:p>
            <a:r>
              <a:rPr lang="en-ID" dirty="0"/>
              <a:t>Then, it is straightforward the equation can be written as</a:t>
            </a:r>
          </a:p>
          <a:p>
            <a:pPr marL="0" indent="0">
              <a:buNone/>
            </a:pPr>
            <a:r>
              <a:rPr lang="en-ID" dirty="0"/>
              <a:t>		, where 				 </a:t>
            </a:r>
          </a:p>
          <a:p>
            <a:pPr marL="0" indent="0">
              <a:buNone/>
            </a:pPr>
            <a:r>
              <a:rPr lang="en-ID" dirty="0"/>
              <a:t>    </a:t>
            </a:r>
          </a:p>
          <a:p>
            <a:r>
              <a:rPr lang="en-ID" dirty="0"/>
              <a:t> </a:t>
            </a:r>
            <a:r>
              <a:rPr lang="en-US" dirty="0"/>
              <a:t>and the LS estimate is given by</a:t>
            </a:r>
          </a:p>
          <a:p>
            <a:pPr marL="0" indent="0">
              <a:buNone/>
            </a:pPr>
            <a:endParaRPr lang="en-ID" dirty="0"/>
          </a:p>
          <a:p>
            <a:pPr marL="0" indent="0">
              <a:buNone/>
            </a:pPr>
            <a:endParaRPr lang="en-ID" dirty="0"/>
          </a:p>
          <a:p>
            <a:pPr marL="0" indent="0">
              <a:buNone/>
            </a:pPr>
            <a:r>
              <a:rPr lang="en-ID" dirty="0"/>
              <a:t>      that (X</a:t>
            </a:r>
            <a:r>
              <a:rPr lang="en-ID" baseline="30000" dirty="0"/>
              <a:t>T</a:t>
            </a:r>
            <a:r>
              <a:rPr lang="en-ID" dirty="0"/>
              <a:t>X)</a:t>
            </a:r>
            <a:r>
              <a:rPr lang="en-ID" baseline="30000" dirty="0"/>
              <a:t>−1 </a:t>
            </a:r>
            <a:r>
              <a:rPr lang="en-ID" dirty="0"/>
              <a:t>exists</a:t>
            </a:r>
          </a:p>
        </p:txBody>
      </p:sp>
      <p:pic>
        <p:nvPicPr>
          <p:cNvPr id="4" name="Picture 3">
            <a:extLst>
              <a:ext uri="{FF2B5EF4-FFF2-40B4-BE49-F238E27FC236}">
                <a16:creationId xmlns:a16="http://schemas.microsoft.com/office/drawing/2014/main" id="{0B308184-3D64-45E3-9A2E-6582326C8253}"/>
              </a:ext>
            </a:extLst>
          </p:cNvPr>
          <p:cNvPicPr>
            <a:picLocks noChangeAspect="1"/>
          </p:cNvPicPr>
          <p:nvPr/>
        </p:nvPicPr>
        <p:blipFill>
          <a:blip r:embed="rId2"/>
          <a:stretch>
            <a:fillRect/>
          </a:stretch>
        </p:blipFill>
        <p:spPr>
          <a:xfrm>
            <a:off x="1905000" y="2946732"/>
            <a:ext cx="2352675" cy="788921"/>
          </a:xfrm>
          <a:prstGeom prst="rect">
            <a:avLst/>
          </a:prstGeom>
        </p:spPr>
      </p:pic>
      <p:pic>
        <p:nvPicPr>
          <p:cNvPr id="5" name="Picture 4">
            <a:extLst>
              <a:ext uri="{FF2B5EF4-FFF2-40B4-BE49-F238E27FC236}">
                <a16:creationId xmlns:a16="http://schemas.microsoft.com/office/drawing/2014/main" id="{560D5A96-2AA8-4493-ADAE-6AB2DBFFDDC8}"/>
              </a:ext>
            </a:extLst>
          </p:cNvPr>
          <p:cNvPicPr>
            <a:picLocks noChangeAspect="1"/>
          </p:cNvPicPr>
          <p:nvPr/>
        </p:nvPicPr>
        <p:blipFill>
          <a:blip r:embed="rId3"/>
          <a:stretch>
            <a:fillRect/>
          </a:stretch>
        </p:blipFill>
        <p:spPr>
          <a:xfrm>
            <a:off x="5386466" y="2592102"/>
            <a:ext cx="3026570" cy="1498183"/>
          </a:xfrm>
          <a:prstGeom prst="rect">
            <a:avLst/>
          </a:prstGeom>
        </p:spPr>
      </p:pic>
      <p:pic>
        <p:nvPicPr>
          <p:cNvPr id="6" name="Picture 5">
            <a:extLst>
              <a:ext uri="{FF2B5EF4-FFF2-40B4-BE49-F238E27FC236}">
                <a16:creationId xmlns:a16="http://schemas.microsoft.com/office/drawing/2014/main" id="{BE17CDD2-5F85-4158-AC40-44A94322AB7E}"/>
              </a:ext>
            </a:extLst>
          </p:cNvPr>
          <p:cNvPicPr>
            <a:picLocks noChangeAspect="1"/>
          </p:cNvPicPr>
          <p:nvPr/>
        </p:nvPicPr>
        <p:blipFill>
          <a:blip r:embed="rId4"/>
          <a:stretch>
            <a:fillRect/>
          </a:stretch>
        </p:blipFill>
        <p:spPr>
          <a:xfrm>
            <a:off x="1785937" y="4527741"/>
            <a:ext cx="1295400" cy="362997"/>
          </a:xfrm>
          <a:prstGeom prst="rect">
            <a:avLst/>
          </a:prstGeom>
        </p:spPr>
      </p:pic>
      <p:pic>
        <p:nvPicPr>
          <p:cNvPr id="7" name="Picture 6">
            <a:extLst>
              <a:ext uri="{FF2B5EF4-FFF2-40B4-BE49-F238E27FC236}">
                <a16:creationId xmlns:a16="http://schemas.microsoft.com/office/drawing/2014/main" id="{FD8D6A77-EE84-4E2F-A177-DE4AF983C8CD}"/>
              </a:ext>
            </a:extLst>
          </p:cNvPr>
          <p:cNvPicPr>
            <a:picLocks noChangeAspect="1"/>
          </p:cNvPicPr>
          <p:nvPr/>
        </p:nvPicPr>
        <p:blipFill>
          <a:blip r:embed="rId5"/>
          <a:stretch>
            <a:fillRect/>
          </a:stretch>
        </p:blipFill>
        <p:spPr>
          <a:xfrm>
            <a:off x="4052966" y="4494604"/>
            <a:ext cx="2667000" cy="430161"/>
          </a:xfrm>
          <a:prstGeom prst="rect">
            <a:avLst/>
          </a:prstGeom>
        </p:spPr>
      </p:pic>
      <p:pic>
        <p:nvPicPr>
          <p:cNvPr id="8" name="Picture 7">
            <a:extLst>
              <a:ext uri="{FF2B5EF4-FFF2-40B4-BE49-F238E27FC236}">
                <a16:creationId xmlns:a16="http://schemas.microsoft.com/office/drawing/2014/main" id="{426250C6-7BD7-4F0A-8F0F-87E3055A195E}"/>
              </a:ext>
            </a:extLst>
          </p:cNvPr>
          <p:cNvPicPr>
            <a:picLocks noChangeAspect="1"/>
          </p:cNvPicPr>
          <p:nvPr/>
        </p:nvPicPr>
        <p:blipFill>
          <a:blip r:embed="rId6"/>
          <a:stretch>
            <a:fillRect/>
          </a:stretch>
        </p:blipFill>
        <p:spPr>
          <a:xfrm>
            <a:off x="2867769" y="5613497"/>
            <a:ext cx="4228480" cy="663593"/>
          </a:xfrm>
          <a:prstGeom prst="rect">
            <a:avLst/>
          </a:prstGeom>
        </p:spPr>
      </p:pic>
      <p:sp>
        <p:nvSpPr>
          <p:cNvPr id="9" name="Arrow: Right 8">
            <a:extLst>
              <a:ext uri="{FF2B5EF4-FFF2-40B4-BE49-F238E27FC236}">
                <a16:creationId xmlns:a16="http://schemas.microsoft.com/office/drawing/2014/main" id="{CAED2D94-8B62-4154-906E-4599359930C0}"/>
              </a:ext>
            </a:extLst>
          </p:cNvPr>
          <p:cNvSpPr/>
          <p:nvPr/>
        </p:nvSpPr>
        <p:spPr>
          <a:xfrm>
            <a:off x="4600132" y="3200400"/>
            <a:ext cx="479038"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Tree>
    <p:extLst>
      <p:ext uri="{BB962C8B-B14F-4D97-AF65-F5344CB8AC3E}">
        <p14:creationId xmlns:p14="http://schemas.microsoft.com/office/powerpoint/2010/main" val="42672287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2C9F41-06C5-43B8-A653-431A06DEA97A}"/>
              </a:ext>
            </a:extLst>
          </p:cNvPr>
          <p:cNvSpPr>
            <a:spLocks noGrp="1"/>
          </p:cNvSpPr>
          <p:nvPr>
            <p:ph type="title"/>
          </p:nvPr>
        </p:nvSpPr>
        <p:spPr/>
        <p:txBody>
          <a:bodyPr/>
          <a:lstStyle/>
          <a:p>
            <a:r>
              <a:rPr lang="en-ID" dirty="0"/>
              <a:t>Linear Regression (5)</a:t>
            </a:r>
          </a:p>
        </p:txBody>
      </p:sp>
      <p:sp>
        <p:nvSpPr>
          <p:cNvPr id="3" name="Content Placeholder 2">
            <a:extLst>
              <a:ext uri="{FF2B5EF4-FFF2-40B4-BE49-F238E27FC236}">
                <a16:creationId xmlns:a16="http://schemas.microsoft.com/office/drawing/2014/main" id="{BF41F663-C0AC-4BF3-A14B-A7CD8DCFA99A}"/>
              </a:ext>
            </a:extLst>
          </p:cNvPr>
          <p:cNvSpPr>
            <a:spLocks noGrp="1"/>
          </p:cNvSpPr>
          <p:nvPr>
            <p:ph idx="1"/>
          </p:nvPr>
        </p:nvSpPr>
        <p:spPr/>
        <p:txBody>
          <a:bodyPr>
            <a:normAutofit/>
          </a:bodyPr>
          <a:lstStyle/>
          <a:p>
            <a:r>
              <a:rPr lang="en-US" sz="1800" dirty="0"/>
              <a:t>This is a major advantage of the LS loss function, when applied to a linear model. Moreover, this solution is unique, provided that the </a:t>
            </a:r>
            <a:r>
              <a:rPr lang="en-US" sz="1800" i="1" dirty="0"/>
              <a:t>(l + 1) × (l + 1) </a:t>
            </a:r>
            <a:r>
              <a:rPr lang="en-US" sz="1800" dirty="0"/>
              <a:t>matrix </a:t>
            </a:r>
            <a:r>
              <a:rPr lang="en-US" sz="1800" i="1" dirty="0"/>
              <a:t>X</a:t>
            </a:r>
            <a:r>
              <a:rPr lang="en-US" sz="1800" i="1" baseline="30000" dirty="0"/>
              <a:t>T</a:t>
            </a:r>
            <a:r>
              <a:rPr lang="en-US" sz="1800" i="1" dirty="0"/>
              <a:t>X</a:t>
            </a:r>
            <a:r>
              <a:rPr lang="en-US" sz="1800" dirty="0"/>
              <a:t> is invertible. </a:t>
            </a:r>
          </a:p>
          <a:p>
            <a:r>
              <a:rPr lang="en-US" sz="1800" dirty="0"/>
              <a:t>The uniqueness is due to the parabolic shape of the graph of the LS cost function. The figure below is the illustration of two-</a:t>
            </a:r>
            <a:r>
              <a:rPr lang="en-US" sz="1800" dirty="0" err="1"/>
              <a:t>dimentional</a:t>
            </a:r>
            <a:r>
              <a:rPr lang="en-US" sz="1800" dirty="0"/>
              <a:t> space. The least-squares loss function has a unique minimum at the point θ</a:t>
            </a:r>
            <a:r>
              <a:rPr lang="en-US" sz="1800" baseline="-25000" dirty="0"/>
              <a:t>∗</a:t>
            </a:r>
            <a:endParaRPr lang="en-ID" sz="1800" baseline="-25000" dirty="0"/>
          </a:p>
        </p:txBody>
      </p:sp>
      <p:pic>
        <p:nvPicPr>
          <p:cNvPr id="4" name="Picture 3">
            <a:extLst>
              <a:ext uri="{FF2B5EF4-FFF2-40B4-BE49-F238E27FC236}">
                <a16:creationId xmlns:a16="http://schemas.microsoft.com/office/drawing/2014/main" id="{794F246C-E5A0-4725-90BB-14B7A00A6CF5}"/>
              </a:ext>
            </a:extLst>
          </p:cNvPr>
          <p:cNvPicPr>
            <a:picLocks noChangeAspect="1"/>
          </p:cNvPicPr>
          <p:nvPr/>
        </p:nvPicPr>
        <p:blipFill>
          <a:blip r:embed="rId2"/>
          <a:stretch>
            <a:fillRect/>
          </a:stretch>
        </p:blipFill>
        <p:spPr>
          <a:xfrm>
            <a:off x="3352800" y="3918009"/>
            <a:ext cx="3352800" cy="2563906"/>
          </a:xfrm>
          <a:prstGeom prst="rect">
            <a:avLst/>
          </a:prstGeom>
        </p:spPr>
      </p:pic>
    </p:spTree>
    <p:extLst>
      <p:ext uri="{BB962C8B-B14F-4D97-AF65-F5344CB8AC3E}">
        <p14:creationId xmlns:p14="http://schemas.microsoft.com/office/powerpoint/2010/main" val="24207051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E0B674-1BC2-487A-949A-BD26DC04D2DA}"/>
              </a:ext>
            </a:extLst>
          </p:cNvPr>
          <p:cNvSpPr>
            <a:spLocks noGrp="1"/>
          </p:cNvSpPr>
          <p:nvPr>
            <p:ph type="title"/>
          </p:nvPr>
        </p:nvSpPr>
        <p:spPr/>
        <p:txBody>
          <a:bodyPr/>
          <a:lstStyle/>
          <a:p>
            <a:r>
              <a:rPr lang="en-ID" dirty="0"/>
              <a:t>Classification</a:t>
            </a:r>
          </a:p>
        </p:txBody>
      </p:sp>
      <p:sp>
        <p:nvSpPr>
          <p:cNvPr id="3" name="Content Placeholder 2">
            <a:extLst>
              <a:ext uri="{FF2B5EF4-FFF2-40B4-BE49-F238E27FC236}">
                <a16:creationId xmlns:a16="http://schemas.microsoft.com/office/drawing/2014/main" id="{7FF6A949-0105-4499-A1D6-C8C793D9E5DF}"/>
              </a:ext>
            </a:extLst>
          </p:cNvPr>
          <p:cNvSpPr>
            <a:spLocks noGrp="1"/>
          </p:cNvSpPr>
          <p:nvPr>
            <p:ph idx="1"/>
          </p:nvPr>
        </p:nvSpPr>
        <p:spPr/>
        <p:txBody>
          <a:bodyPr>
            <a:normAutofit lnSpcReduction="10000"/>
          </a:bodyPr>
          <a:lstStyle/>
          <a:p>
            <a:r>
              <a:rPr lang="en-US" dirty="0"/>
              <a:t>Classification is the task of predicting the class to which an object, known as pattern, belongs. The pattern is assumed to belong to one and only one among a number of a priori known classes. </a:t>
            </a:r>
          </a:p>
          <a:p>
            <a:r>
              <a:rPr lang="en-US" dirty="0"/>
              <a:t>Each pattern is uniquely represented by a set of measurements, known as </a:t>
            </a:r>
            <a:r>
              <a:rPr lang="en-US" b="1" dirty="0"/>
              <a:t>features</a:t>
            </a:r>
            <a:r>
              <a:rPr lang="en-US" dirty="0"/>
              <a:t>. One of the early stages in designing a classification system is to select an appropriate set of feature variables. These should “encode” as much class-discriminatory information, so that, by measuring their value for a given pattern, to be able to predict, with high enough probability, the class of the pattern. </a:t>
            </a:r>
          </a:p>
          <a:p>
            <a:r>
              <a:rPr lang="en-US" dirty="0"/>
              <a:t>Selecting the appropriate set of features for each problem is not an easy task and it comprises one of the most important areas within the field of Pattern Recognition</a:t>
            </a:r>
            <a:endParaRPr lang="en-ID" dirty="0"/>
          </a:p>
        </p:txBody>
      </p:sp>
    </p:spTree>
    <p:extLst>
      <p:ext uri="{BB962C8B-B14F-4D97-AF65-F5344CB8AC3E}">
        <p14:creationId xmlns:p14="http://schemas.microsoft.com/office/powerpoint/2010/main" val="8018548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4859D6-9193-4971-80FE-8C4834BD3839}"/>
              </a:ext>
            </a:extLst>
          </p:cNvPr>
          <p:cNvSpPr>
            <a:spLocks noGrp="1"/>
          </p:cNvSpPr>
          <p:nvPr>
            <p:ph type="title"/>
          </p:nvPr>
        </p:nvSpPr>
        <p:spPr/>
        <p:txBody>
          <a:bodyPr/>
          <a:lstStyle/>
          <a:p>
            <a:r>
              <a:rPr lang="en-ID" dirty="0"/>
              <a:t>Classification (2)</a:t>
            </a:r>
          </a:p>
        </p:txBody>
      </p:sp>
      <p:sp>
        <p:nvSpPr>
          <p:cNvPr id="3" name="Content Placeholder 2">
            <a:extLst>
              <a:ext uri="{FF2B5EF4-FFF2-40B4-BE49-F238E27FC236}">
                <a16:creationId xmlns:a16="http://schemas.microsoft.com/office/drawing/2014/main" id="{CC90411C-282F-4DD5-9892-B08099AE2255}"/>
              </a:ext>
            </a:extLst>
          </p:cNvPr>
          <p:cNvSpPr>
            <a:spLocks noGrp="1"/>
          </p:cNvSpPr>
          <p:nvPr>
            <p:ph idx="1"/>
          </p:nvPr>
        </p:nvSpPr>
        <p:spPr/>
        <p:txBody>
          <a:bodyPr/>
          <a:lstStyle/>
          <a:p>
            <a:r>
              <a:rPr lang="en-US" dirty="0"/>
              <a:t>To formulate the task in mathematical terms, each class is represented by the class label variable, </a:t>
            </a:r>
            <a:r>
              <a:rPr lang="en-US" i="1" dirty="0"/>
              <a:t>y</a:t>
            </a:r>
            <a:r>
              <a:rPr lang="en-US" dirty="0"/>
              <a:t>. For the simple two-class classification task, this can take either of two values, depending on the class, e.g., 1, −1, or 1, 0, etc. Then, given the value of </a:t>
            </a:r>
            <a:r>
              <a:rPr lang="en-US" i="1" dirty="0"/>
              <a:t>x</a:t>
            </a:r>
            <a:r>
              <a:rPr lang="en-US" dirty="0"/>
              <a:t>, corresponding to a specific pattern, its class label is predicted according to the rule,</a:t>
            </a:r>
          </a:p>
          <a:p>
            <a:endParaRPr lang="en-US" dirty="0"/>
          </a:p>
          <a:p>
            <a:endParaRPr lang="en-US" dirty="0"/>
          </a:p>
          <a:p>
            <a:r>
              <a:rPr lang="en-US" dirty="0"/>
              <a:t>where         is a nonlinear function that indicates on which side of the decision surface, f(x) = 0, </a:t>
            </a:r>
            <a:r>
              <a:rPr lang="en-US" i="1" dirty="0"/>
              <a:t>x</a:t>
            </a:r>
            <a:r>
              <a:rPr lang="en-US" dirty="0"/>
              <a:t> lies.</a:t>
            </a:r>
            <a:endParaRPr lang="en-ID" dirty="0"/>
          </a:p>
        </p:txBody>
      </p:sp>
      <p:pic>
        <p:nvPicPr>
          <p:cNvPr id="4" name="Picture 3">
            <a:extLst>
              <a:ext uri="{FF2B5EF4-FFF2-40B4-BE49-F238E27FC236}">
                <a16:creationId xmlns:a16="http://schemas.microsoft.com/office/drawing/2014/main" id="{86682509-08E3-4D9F-93BA-162835BBEEC5}"/>
              </a:ext>
            </a:extLst>
          </p:cNvPr>
          <p:cNvPicPr>
            <a:picLocks noChangeAspect="1"/>
          </p:cNvPicPr>
          <p:nvPr/>
        </p:nvPicPr>
        <p:blipFill>
          <a:blip r:embed="rId2"/>
          <a:stretch>
            <a:fillRect/>
          </a:stretch>
        </p:blipFill>
        <p:spPr>
          <a:xfrm>
            <a:off x="3776662" y="3996531"/>
            <a:ext cx="1590675" cy="447675"/>
          </a:xfrm>
          <a:prstGeom prst="rect">
            <a:avLst/>
          </a:prstGeom>
        </p:spPr>
      </p:pic>
      <p:pic>
        <p:nvPicPr>
          <p:cNvPr id="5" name="Picture 4">
            <a:extLst>
              <a:ext uri="{FF2B5EF4-FFF2-40B4-BE49-F238E27FC236}">
                <a16:creationId xmlns:a16="http://schemas.microsoft.com/office/drawing/2014/main" id="{3BB92545-44B5-4AF8-8885-AD1AB37E032A}"/>
              </a:ext>
            </a:extLst>
          </p:cNvPr>
          <p:cNvPicPr>
            <a:picLocks noChangeAspect="1"/>
          </p:cNvPicPr>
          <p:nvPr/>
        </p:nvPicPr>
        <p:blipFill>
          <a:blip r:embed="rId3"/>
          <a:stretch>
            <a:fillRect/>
          </a:stretch>
        </p:blipFill>
        <p:spPr>
          <a:xfrm>
            <a:off x="2438400" y="4648200"/>
            <a:ext cx="447675" cy="288823"/>
          </a:xfrm>
          <a:prstGeom prst="rect">
            <a:avLst/>
          </a:prstGeom>
        </p:spPr>
      </p:pic>
    </p:spTree>
    <p:extLst>
      <p:ext uri="{BB962C8B-B14F-4D97-AF65-F5344CB8AC3E}">
        <p14:creationId xmlns:p14="http://schemas.microsoft.com/office/powerpoint/2010/main" val="18463945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B74FD-E4AA-4A81-A206-DF86450F1DB5}"/>
              </a:ext>
            </a:extLst>
          </p:cNvPr>
          <p:cNvSpPr>
            <a:spLocks noGrp="1"/>
          </p:cNvSpPr>
          <p:nvPr>
            <p:ph type="title"/>
          </p:nvPr>
        </p:nvSpPr>
        <p:spPr/>
        <p:txBody>
          <a:bodyPr/>
          <a:lstStyle/>
          <a:p>
            <a:r>
              <a:rPr lang="en-ID" dirty="0"/>
              <a:t>Classification (3)</a:t>
            </a:r>
          </a:p>
        </p:txBody>
      </p:sp>
      <p:sp>
        <p:nvSpPr>
          <p:cNvPr id="3" name="Content Placeholder 2">
            <a:extLst>
              <a:ext uri="{FF2B5EF4-FFF2-40B4-BE49-F238E27FC236}">
                <a16:creationId xmlns:a16="http://schemas.microsoft.com/office/drawing/2014/main" id="{BA4F4694-D4A8-4106-9443-24158C91051A}"/>
              </a:ext>
            </a:extLst>
          </p:cNvPr>
          <p:cNvSpPr>
            <a:spLocks noGrp="1"/>
          </p:cNvSpPr>
          <p:nvPr>
            <p:ph idx="1"/>
          </p:nvPr>
        </p:nvSpPr>
        <p:spPr/>
        <p:txBody>
          <a:bodyPr/>
          <a:lstStyle/>
          <a:p>
            <a:r>
              <a:rPr lang="en-US" dirty="0"/>
              <a:t>So, is the classification any different from the regression task?</a:t>
            </a:r>
          </a:p>
          <a:p>
            <a:pPr lvl="1"/>
            <a:r>
              <a:rPr lang="en-US" dirty="0"/>
              <a:t>they are similar, yet different</a:t>
            </a:r>
          </a:p>
          <a:p>
            <a:r>
              <a:rPr lang="en-US" dirty="0"/>
              <a:t>Note that in a classification task, the dependent variables are of a discrete nature, in contrast to the regression, where they lie in an interval. This suggests that, in general, different techniques have to be adopted to optimize the parameters. </a:t>
            </a:r>
          </a:p>
          <a:p>
            <a:r>
              <a:rPr lang="en-US" dirty="0"/>
              <a:t>For example, the most obvious choice for a criterion in a classification task is the probability of error. However, in a number of cases, one can attack both tasks using the same type of loss functions. Even if such an approach is adopted, in spite of the similarities in their mathematical formalism, the goals of the two tasks remain different.</a:t>
            </a:r>
            <a:endParaRPr lang="en-ID" dirty="0"/>
          </a:p>
        </p:txBody>
      </p:sp>
    </p:spTree>
    <p:extLst>
      <p:ext uri="{BB962C8B-B14F-4D97-AF65-F5344CB8AC3E}">
        <p14:creationId xmlns:p14="http://schemas.microsoft.com/office/powerpoint/2010/main" val="16828656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88165A-7140-4286-82A2-A9B21B046A30}"/>
              </a:ext>
            </a:extLst>
          </p:cNvPr>
          <p:cNvSpPr>
            <a:spLocks noGrp="1"/>
          </p:cNvSpPr>
          <p:nvPr>
            <p:ph type="title"/>
          </p:nvPr>
        </p:nvSpPr>
        <p:spPr/>
        <p:txBody>
          <a:bodyPr/>
          <a:lstStyle/>
          <a:p>
            <a:r>
              <a:rPr lang="en-ID" dirty="0"/>
              <a:t>Learning Outcome</a:t>
            </a:r>
          </a:p>
        </p:txBody>
      </p:sp>
      <p:sp>
        <p:nvSpPr>
          <p:cNvPr id="3" name="Content Placeholder 2">
            <a:extLst>
              <a:ext uri="{FF2B5EF4-FFF2-40B4-BE49-F238E27FC236}">
                <a16:creationId xmlns:a16="http://schemas.microsoft.com/office/drawing/2014/main" id="{CB7F06CB-2645-43C7-A2F5-795EE955E999}"/>
              </a:ext>
            </a:extLst>
          </p:cNvPr>
          <p:cNvSpPr>
            <a:spLocks noGrp="1"/>
          </p:cNvSpPr>
          <p:nvPr>
            <p:ph idx="1"/>
          </p:nvPr>
        </p:nvSpPr>
        <p:spPr/>
        <p:txBody>
          <a:bodyPr/>
          <a:lstStyle/>
          <a:p>
            <a:r>
              <a:rPr lang="en-ID" dirty="0"/>
              <a:t>LO2: Student be able to </a:t>
            </a:r>
            <a:r>
              <a:rPr lang="en-US" dirty="0"/>
              <a:t>interpret the distribution of dataset using regression method</a:t>
            </a:r>
            <a:endParaRPr lang="en-ID"/>
          </a:p>
          <a:p>
            <a:endParaRPr lang="en-ID" dirty="0"/>
          </a:p>
        </p:txBody>
      </p:sp>
    </p:spTree>
    <p:extLst>
      <p:ext uri="{BB962C8B-B14F-4D97-AF65-F5344CB8AC3E}">
        <p14:creationId xmlns:p14="http://schemas.microsoft.com/office/powerpoint/2010/main" val="6959872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22B61-807C-4FEA-840F-460CD58D1F87}"/>
              </a:ext>
            </a:extLst>
          </p:cNvPr>
          <p:cNvSpPr>
            <a:spLocks noGrp="1"/>
          </p:cNvSpPr>
          <p:nvPr>
            <p:ph type="title"/>
          </p:nvPr>
        </p:nvSpPr>
        <p:spPr/>
        <p:txBody>
          <a:bodyPr/>
          <a:lstStyle/>
          <a:p>
            <a:r>
              <a:rPr lang="en-ID" dirty="0"/>
              <a:t>Classification (4)</a:t>
            </a:r>
          </a:p>
        </p:txBody>
      </p:sp>
      <p:sp>
        <p:nvSpPr>
          <p:cNvPr id="3" name="Content Placeholder 2">
            <a:extLst>
              <a:ext uri="{FF2B5EF4-FFF2-40B4-BE49-F238E27FC236}">
                <a16:creationId xmlns:a16="http://schemas.microsoft.com/office/drawing/2014/main" id="{5C190801-9CA8-405D-956F-F6B771061C98}"/>
              </a:ext>
            </a:extLst>
          </p:cNvPr>
          <p:cNvSpPr>
            <a:spLocks noGrp="1"/>
          </p:cNvSpPr>
          <p:nvPr>
            <p:ph idx="1"/>
          </p:nvPr>
        </p:nvSpPr>
        <p:spPr/>
        <p:txBody>
          <a:bodyPr/>
          <a:lstStyle/>
          <a:p>
            <a:r>
              <a:rPr lang="en-US" dirty="0"/>
              <a:t>In the regression task, the function</a:t>
            </a:r>
            <a:r>
              <a:rPr lang="en-US" i="1" dirty="0"/>
              <a:t> f(·) </a:t>
            </a:r>
            <a:r>
              <a:rPr lang="en-US" dirty="0"/>
              <a:t>has to “explain” the data generation mechanism. The corresponding surface in the </a:t>
            </a:r>
            <a:r>
              <a:rPr lang="en-US" i="1" dirty="0"/>
              <a:t>(y, x) </a:t>
            </a:r>
            <a:r>
              <a:rPr lang="en-US" dirty="0"/>
              <a:t>space          should develop so as to follow the spread of the data in the space, </a:t>
            </a:r>
            <a:r>
              <a:rPr lang="en-US" u="sng" dirty="0"/>
              <a:t>as close as possible</a:t>
            </a:r>
            <a:r>
              <a:rPr lang="en-US" dirty="0"/>
              <a:t>. </a:t>
            </a:r>
          </a:p>
          <a:p>
            <a:r>
              <a:rPr lang="en-US" dirty="0"/>
              <a:t>In contrast, in classification, the goal is to place the corresponding surface </a:t>
            </a:r>
            <a:r>
              <a:rPr lang="en-US" i="1" dirty="0"/>
              <a:t>f(x) = 0</a:t>
            </a:r>
            <a:r>
              <a:rPr lang="en-US" dirty="0"/>
              <a:t>, in     , so as to separate the data that belong to different classes as much as possible. The goal of a classifier is to </a:t>
            </a:r>
            <a:r>
              <a:rPr lang="en-US" u="sng" dirty="0"/>
              <a:t>partition the space </a:t>
            </a:r>
            <a:r>
              <a:rPr lang="en-US" dirty="0"/>
              <a:t>where the features vectors lie into regions and associate </a:t>
            </a:r>
            <a:r>
              <a:rPr lang="en-US" u="sng" dirty="0"/>
              <a:t>each region with a class</a:t>
            </a:r>
            <a:r>
              <a:rPr lang="en-US" dirty="0"/>
              <a:t>.</a:t>
            </a:r>
            <a:endParaRPr lang="en-ID" dirty="0"/>
          </a:p>
        </p:txBody>
      </p:sp>
      <p:pic>
        <p:nvPicPr>
          <p:cNvPr id="4" name="Picture 3">
            <a:extLst>
              <a:ext uri="{FF2B5EF4-FFF2-40B4-BE49-F238E27FC236}">
                <a16:creationId xmlns:a16="http://schemas.microsoft.com/office/drawing/2014/main" id="{72EE629A-A4DF-47FD-8D61-74DC375A3D04}"/>
              </a:ext>
            </a:extLst>
          </p:cNvPr>
          <p:cNvPicPr>
            <a:picLocks noChangeAspect="1"/>
          </p:cNvPicPr>
          <p:nvPr/>
        </p:nvPicPr>
        <p:blipFill>
          <a:blip r:embed="rId2"/>
          <a:stretch>
            <a:fillRect/>
          </a:stretch>
        </p:blipFill>
        <p:spPr>
          <a:xfrm>
            <a:off x="2971800" y="2672105"/>
            <a:ext cx="490538" cy="262541"/>
          </a:xfrm>
          <a:prstGeom prst="rect">
            <a:avLst/>
          </a:prstGeom>
        </p:spPr>
      </p:pic>
      <p:pic>
        <p:nvPicPr>
          <p:cNvPr id="5" name="Picture 4">
            <a:extLst>
              <a:ext uri="{FF2B5EF4-FFF2-40B4-BE49-F238E27FC236}">
                <a16:creationId xmlns:a16="http://schemas.microsoft.com/office/drawing/2014/main" id="{90104E8F-4FE0-46D1-BC6C-618831EEB308}"/>
              </a:ext>
            </a:extLst>
          </p:cNvPr>
          <p:cNvPicPr>
            <a:picLocks noChangeAspect="1"/>
          </p:cNvPicPr>
          <p:nvPr/>
        </p:nvPicPr>
        <p:blipFill>
          <a:blip r:embed="rId3"/>
          <a:stretch>
            <a:fillRect/>
          </a:stretch>
        </p:blipFill>
        <p:spPr>
          <a:xfrm>
            <a:off x="5410200" y="3657600"/>
            <a:ext cx="251599" cy="271462"/>
          </a:xfrm>
          <a:prstGeom prst="rect">
            <a:avLst/>
          </a:prstGeom>
        </p:spPr>
      </p:pic>
    </p:spTree>
    <p:extLst>
      <p:ext uri="{BB962C8B-B14F-4D97-AF65-F5344CB8AC3E}">
        <p14:creationId xmlns:p14="http://schemas.microsoft.com/office/powerpoint/2010/main" val="23337423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21BD7E-2554-457C-87E5-64D8AC9BFBE9}"/>
              </a:ext>
            </a:extLst>
          </p:cNvPr>
          <p:cNvSpPr>
            <a:spLocks noGrp="1"/>
          </p:cNvSpPr>
          <p:nvPr>
            <p:ph type="title"/>
          </p:nvPr>
        </p:nvSpPr>
        <p:spPr/>
        <p:txBody>
          <a:bodyPr/>
          <a:lstStyle/>
          <a:p>
            <a:r>
              <a:rPr lang="en-ID" dirty="0"/>
              <a:t>Classification (5)</a:t>
            </a:r>
          </a:p>
        </p:txBody>
      </p:sp>
      <p:sp>
        <p:nvSpPr>
          <p:cNvPr id="3" name="Content Placeholder 2">
            <a:extLst>
              <a:ext uri="{FF2B5EF4-FFF2-40B4-BE49-F238E27FC236}">
                <a16:creationId xmlns:a16="http://schemas.microsoft.com/office/drawing/2014/main" id="{EB0BB9F9-7B7E-44FC-B15D-B67C95373530}"/>
              </a:ext>
            </a:extLst>
          </p:cNvPr>
          <p:cNvSpPr>
            <a:spLocks noGrp="1"/>
          </p:cNvSpPr>
          <p:nvPr>
            <p:ph idx="1"/>
          </p:nvPr>
        </p:nvSpPr>
        <p:spPr/>
        <p:txBody>
          <a:bodyPr/>
          <a:lstStyle/>
          <a:p>
            <a:r>
              <a:rPr lang="en-US" dirty="0"/>
              <a:t>Example of two cases of classification tasks. The first one is an example of two linearly separable classes, where a straight line can separate the two classes, and the second one of two nonlinearly separable classes, where the use of a linear classifier would have failed to separate the two classes.</a:t>
            </a:r>
          </a:p>
          <a:p>
            <a:endParaRPr lang="en-ID" dirty="0"/>
          </a:p>
        </p:txBody>
      </p:sp>
      <p:pic>
        <p:nvPicPr>
          <p:cNvPr id="4" name="Picture 3">
            <a:extLst>
              <a:ext uri="{FF2B5EF4-FFF2-40B4-BE49-F238E27FC236}">
                <a16:creationId xmlns:a16="http://schemas.microsoft.com/office/drawing/2014/main" id="{A13FA3EC-720C-4314-8869-FF7B7FF0B7C4}"/>
              </a:ext>
            </a:extLst>
          </p:cNvPr>
          <p:cNvPicPr>
            <a:picLocks noChangeAspect="1"/>
          </p:cNvPicPr>
          <p:nvPr/>
        </p:nvPicPr>
        <p:blipFill>
          <a:blip r:embed="rId2"/>
          <a:stretch>
            <a:fillRect/>
          </a:stretch>
        </p:blipFill>
        <p:spPr>
          <a:xfrm>
            <a:off x="2162609" y="3810000"/>
            <a:ext cx="5638800" cy="2479282"/>
          </a:xfrm>
          <a:prstGeom prst="rect">
            <a:avLst/>
          </a:prstGeom>
        </p:spPr>
      </p:pic>
    </p:spTree>
    <p:extLst>
      <p:ext uri="{BB962C8B-B14F-4D97-AF65-F5344CB8AC3E}">
        <p14:creationId xmlns:p14="http://schemas.microsoft.com/office/powerpoint/2010/main" val="32320772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7A9AFB-13FB-4C5E-904B-4524C93EEC15}"/>
              </a:ext>
            </a:extLst>
          </p:cNvPr>
          <p:cNvSpPr>
            <a:spLocks noGrp="1"/>
          </p:cNvSpPr>
          <p:nvPr>
            <p:ph type="title"/>
          </p:nvPr>
        </p:nvSpPr>
        <p:spPr/>
        <p:txBody>
          <a:bodyPr/>
          <a:lstStyle/>
          <a:p>
            <a:r>
              <a:rPr lang="en-ID" dirty="0"/>
              <a:t>Classification (Example)</a:t>
            </a:r>
          </a:p>
        </p:txBody>
      </p:sp>
      <p:sp>
        <p:nvSpPr>
          <p:cNvPr id="3" name="Content Placeholder 2">
            <a:extLst>
              <a:ext uri="{FF2B5EF4-FFF2-40B4-BE49-F238E27FC236}">
                <a16:creationId xmlns:a16="http://schemas.microsoft.com/office/drawing/2014/main" id="{6E8D9E30-0847-4AD5-8591-66AEC84CBC7C}"/>
              </a:ext>
            </a:extLst>
          </p:cNvPr>
          <p:cNvSpPr>
            <a:spLocks noGrp="1"/>
          </p:cNvSpPr>
          <p:nvPr>
            <p:ph idx="1"/>
          </p:nvPr>
        </p:nvSpPr>
        <p:spPr/>
        <p:txBody>
          <a:bodyPr/>
          <a:lstStyle/>
          <a:p>
            <a:r>
              <a:rPr lang="en-US" dirty="0"/>
              <a:t>We are given a set of training patterns, </a:t>
            </a:r>
            <a:r>
              <a:rPr lang="en-US" dirty="0" err="1"/>
              <a:t>x</a:t>
            </a:r>
            <a:r>
              <a:rPr lang="en-US" baseline="-25000" dirty="0" err="1"/>
              <a:t>n</a:t>
            </a:r>
            <a:r>
              <a:rPr lang="en-US" dirty="0"/>
              <a:t> ∈     , n = 1, 2, ... , </a:t>
            </a:r>
            <a:r>
              <a:rPr lang="en-US" i="1" dirty="0"/>
              <a:t>N</a:t>
            </a:r>
            <a:r>
              <a:rPr lang="en-US" dirty="0"/>
              <a:t>, that belong to either of two classes, say </a:t>
            </a:r>
            <a:r>
              <a:rPr lang="en-US" i="1" dirty="0"/>
              <a:t>ω</a:t>
            </a:r>
            <a:r>
              <a:rPr lang="en-US" i="1" baseline="-25000" dirty="0"/>
              <a:t>1</a:t>
            </a:r>
            <a:r>
              <a:rPr lang="en-US" i="1" dirty="0"/>
              <a:t> </a:t>
            </a:r>
            <a:r>
              <a:rPr lang="en-US" dirty="0"/>
              <a:t>and </a:t>
            </a:r>
            <a:r>
              <a:rPr lang="en-US" i="1" dirty="0"/>
              <a:t>ω</a:t>
            </a:r>
            <a:r>
              <a:rPr lang="en-US" i="1" baseline="-25000" dirty="0"/>
              <a:t>2</a:t>
            </a:r>
            <a:r>
              <a:rPr lang="en-US" dirty="0"/>
              <a:t>. The goal is to design a hyperplane </a:t>
            </a:r>
            <a:r>
              <a:rPr lang="en-ID" i="1" dirty="0"/>
              <a:t>f(x) = </a:t>
            </a:r>
            <a:r>
              <a:rPr lang="el-GR" i="1" dirty="0"/>
              <a:t>θ</a:t>
            </a:r>
            <a:r>
              <a:rPr lang="el-GR" i="1" baseline="-25000" dirty="0"/>
              <a:t>0</a:t>
            </a:r>
            <a:r>
              <a:rPr lang="el-GR" i="1" dirty="0"/>
              <a:t> + θ</a:t>
            </a:r>
            <a:r>
              <a:rPr lang="el-GR" i="1" baseline="-25000" dirty="0"/>
              <a:t>1</a:t>
            </a:r>
            <a:r>
              <a:rPr lang="en-ID" i="1" dirty="0"/>
              <a:t>x</a:t>
            </a:r>
            <a:r>
              <a:rPr lang="en-ID" i="1" baseline="-25000" dirty="0"/>
              <a:t>1</a:t>
            </a:r>
            <a:r>
              <a:rPr lang="en-ID" i="1" dirty="0"/>
              <a:t> +···+ </a:t>
            </a:r>
            <a:r>
              <a:rPr lang="el-GR" i="1" dirty="0"/>
              <a:t>θ</a:t>
            </a:r>
            <a:r>
              <a:rPr lang="en-ID" i="1" baseline="-25000" dirty="0" err="1"/>
              <a:t>l</a:t>
            </a:r>
            <a:r>
              <a:rPr lang="en-ID" i="1" dirty="0" err="1"/>
              <a:t>x</a:t>
            </a:r>
            <a:r>
              <a:rPr lang="en-ID" i="1" baseline="-25000" dirty="0" err="1"/>
              <a:t>l</a:t>
            </a:r>
            <a:r>
              <a:rPr lang="en-ID" i="1" dirty="0"/>
              <a:t> = </a:t>
            </a:r>
            <a:r>
              <a:rPr lang="el-GR" b="1" i="1" dirty="0"/>
              <a:t>θ</a:t>
            </a:r>
            <a:r>
              <a:rPr lang="en-ID" b="1" i="1" baseline="30000" dirty="0"/>
              <a:t>T</a:t>
            </a:r>
            <a:r>
              <a:rPr lang="en-ID" b="1" i="1" dirty="0"/>
              <a:t> x  </a:t>
            </a:r>
            <a:r>
              <a:rPr lang="en-US" dirty="0"/>
              <a:t>where we have absorbed the bias </a:t>
            </a:r>
            <a:r>
              <a:rPr lang="el-GR" i="1" dirty="0"/>
              <a:t>θ</a:t>
            </a:r>
            <a:r>
              <a:rPr lang="el-GR" i="1" baseline="-25000" dirty="0"/>
              <a:t>0</a:t>
            </a:r>
            <a:r>
              <a:rPr lang="en-US" dirty="0"/>
              <a:t> in θ and extend the dimension of x</a:t>
            </a:r>
            <a:r>
              <a:rPr lang="en-ID" i="1" dirty="0"/>
              <a:t>= 0. </a:t>
            </a:r>
            <a:r>
              <a:rPr lang="en-US" dirty="0"/>
              <a:t>Our aim is to place this hyperplane in between the two classes.</a:t>
            </a:r>
          </a:p>
          <a:p>
            <a:r>
              <a:rPr lang="en-US" dirty="0"/>
              <a:t>Obviously, any point lying on this hyperplane scores a zero, f(x) = 0, and the points lying on either side of the hyperplane score either a positive (f(x) &gt; 0) or a negative value (f(x) &lt; 0), depending on which side of the hyperplane they lie. Therefore, we should train the classifier so that the points from one class score a positive value and the points of the other a negative one.</a:t>
            </a:r>
            <a:endParaRPr lang="en-ID" i="1" dirty="0"/>
          </a:p>
        </p:txBody>
      </p:sp>
      <p:pic>
        <p:nvPicPr>
          <p:cNvPr id="4" name="Picture 3">
            <a:extLst>
              <a:ext uri="{FF2B5EF4-FFF2-40B4-BE49-F238E27FC236}">
                <a16:creationId xmlns:a16="http://schemas.microsoft.com/office/drawing/2014/main" id="{6A4E3EA8-0B94-47C9-A8BB-E272BCA660F1}"/>
              </a:ext>
            </a:extLst>
          </p:cNvPr>
          <p:cNvPicPr>
            <a:picLocks noChangeAspect="1"/>
          </p:cNvPicPr>
          <p:nvPr/>
        </p:nvPicPr>
        <p:blipFill>
          <a:blip r:embed="rId2"/>
          <a:stretch>
            <a:fillRect/>
          </a:stretch>
        </p:blipFill>
        <p:spPr>
          <a:xfrm>
            <a:off x="6553200" y="2057400"/>
            <a:ext cx="233363" cy="304079"/>
          </a:xfrm>
          <a:prstGeom prst="rect">
            <a:avLst/>
          </a:prstGeom>
        </p:spPr>
      </p:pic>
    </p:spTree>
    <p:extLst>
      <p:ext uri="{BB962C8B-B14F-4D97-AF65-F5344CB8AC3E}">
        <p14:creationId xmlns:p14="http://schemas.microsoft.com/office/powerpoint/2010/main" val="18489946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5948D-D6FD-4063-AE3E-25105CC4F901}"/>
              </a:ext>
            </a:extLst>
          </p:cNvPr>
          <p:cNvSpPr>
            <a:spLocks noGrp="1"/>
          </p:cNvSpPr>
          <p:nvPr>
            <p:ph type="title"/>
          </p:nvPr>
        </p:nvSpPr>
        <p:spPr/>
        <p:txBody>
          <a:bodyPr/>
          <a:lstStyle/>
          <a:p>
            <a:r>
              <a:rPr lang="en-ID" dirty="0"/>
              <a:t>Classification (Example)</a:t>
            </a:r>
          </a:p>
        </p:txBody>
      </p:sp>
      <p:sp>
        <p:nvSpPr>
          <p:cNvPr id="3" name="Content Placeholder 2">
            <a:extLst>
              <a:ext uri="{FF2B5EF4-FFF2-40B4-BE49-F238E27FC236}">
                <a16:creationId xmlns:a16="http://schemas.microsoft.com/office/drawing/2014/main" id="{4BBD56C0-2B50-43F9-B918-674336A6C588}"/>
              </a:ext>
            </a:extLst>
          </p:cNvPr>
          <p:cNvSpPr>
            <a:spLocks noGrp="1"/>
          </p:cNvSpPr>
          <p:nvPr>
            <p:ph idx="1"/>
          </p:nvPr>
        </p:nvSpPr>
        <p:spPr/>
        <p:txBody>
          <a:bodyPr/>
          <a:lstStyle/>
          <a:p>
            <a:r>
              <a:rPr lang="en-US" dirty="0"/>
              <a:t>This can be done, for example, by labeling all the points from class, say </a:t>
            </a:r>
            <a:r>
              <a:rPr lang="en-US" i="1" dirty="0"/>
              <a:t>ω</a:t>
            </a:r>
            <a:r>
              <a:rPr lang="en-US" i="1" baseline="-25000" dirty="0"/>
              <a:t>1</a:t>
            </a:r>
            <a:r>
              <a:rPr lang="en-US" dirty="0"/>
              <a:t>, with </a:t>
            </a:r>
            <a:r>
              <a:rPr lang="en-US" dirty="0" err="1"/>
              <a:t>y</a:t>
            </a:r>
            <a:r>
              <a:rPr lang="en-US" i="1" baseline="-25000" dirty="0" err="1"/>
              <a:t>n</a:t>
            </a:r>
            <a:r>
              <a:rPr lang="en-US" dirty="0"/>
              <a:t> = 1, ∀</a:t>
            </a:r>
            <a:r>
              <a:rPr lang="en-US" i="1" baseline="-25000" dirty="0"/>
              <a:t>n</a:t>
            </a:r>
            <a:r>
              <a:rPr lang="en-US" dirty="0"/>
              <a:t> : </a:t>
            </a:r>
            <a:r>
              <a:rPr lang="en-US" dirty="0" err="1"/>
              <a:t>x</a:t>
            </a:r>
            <a:r>
              <a:rPr lang="en-US" i="1" baseline="-25000" dirty="0" err="1"/>
              <a:t>n</a:t>
            </a:r>
            <a:r>
              <a:rPr lang="en-US" dirty="0"/>
              <a:t> ∈ ω</a:t>
            </a:r>
            <a:r>
              <a:rPr lang="en-US" baseline="-25000" dirty="0"/>
              <a:t>1</a:t>
            </a:r>
            <a:r>
              <a:rPr lang="en-US" dirty="0"/>
              <a:t>, and all the points from class </a:t>
            </a:r>
            <a:r>
              <a:rPr lang="en-US" i="1" dirty="0"/>
              <a:t>ω</a:t>
            </a:r>
            <a:r>
              <a:rPr lang="en-US" i="1" baseline="-25000" dirty="0"/>
              <a:t>2 </a:t>
            </a:r>
            <a:r>
              <a:rPr lang="en-US" dirty="0"/>
              <a:t>with </a:t>
            </a:r>
            <a:r>
              <a:rPr lang="en-US" dirty="0" err="1"/>
              <a:t>y</a:t>
            </a:r>
            <a:r>
              <a:rPr lang="en-US" i="1" baseline="-25000" dirty="0" err="1"/>
              <a:t>n</a:t>
            </a:r>
            <a:r>
              <a:rPr lang="en-US" dirty="0"/>
              <a:t> = −1, ∀</a:t>
            </a:r>
            <a:r>
              <a:rPr lang="en-US" i="1" baseline="-25000" dirty="0"/>
              <a:t>n</a:t>
            </a:r>
            <a:r>
              <a:rPr lang="en-US" dirty="0"/>
              <a:t> : </a:t>
            </a:r>
            <a:r>
              <a:rPr lang="en-US" dirty="0" err="1"/>
              <a:t>x</a:t>
            </a:r>
            <a:r>
              <a:rPr lang="en-US" i="1" baseline="-25000" dirty="0" err="1"/>
              <a:t>n</a:t>
            </a:r>
            <a:r>
              <a:rPr lang="en-US" dirty="0"/>
              <a:t> ∈ ω</a:t>
            </a:r>
            <a:r>
              <a:rPr lang="en-US" i="1" baseline="-25000" dirty="0"/>
              <a:t>2</a:t>
            </a:r>
            <a:r>
              <a:rPr lang="en-US" dirty="0"/>
              <a:t>. Then the LS loss is mobilized to compute θ so as to minimize the cost</a:t>
            </a:r>
          </a:p>
          <a:p>
            <a:endParaRPr lang="en-US" dirty="0"/>
          </a:p>
          <a:p>
            <a:endParaRPr lang="en-US" dirty="0"/>
          </a:p>
          <a:p>
            <a:r>
              <a:rPr lang="en-US" dirty="0"/>
              <a:t>This figure shows the resulting LS classifiers for two cases of data. </a:t>
            </a:r>
          </a:p>
          <a:p>
            <a:endParaRPr lang="en-US" dirty="0"/>
          </a:p>
          <a:p>
            <a:endParaRPr lang="en-ID" dirty="0"/>
          </a:p>
        </p:txBody>
      </p:sp>
      <p:pic>
        <p:nvPicPr>
          <p:cNvPr id="4" name="Picture 3">
            <a:extLst>
              <a:ext uri="{FF2B5EF4-FFF2-40B4-BE49-F238E27FC236}">
                <a16:creationId xmlns:a16="http://schemas.microsoft.com/office/drawing/2014/main" id="{C4ACC368-9762-46BF-A942-F7612E28B7E5}"/>
              </a:ext>
            </a:extLst>
          </p:cNvPr>
          <p:cNvPicPr>
            <a:picLocks noChangeAspect="1"/>
          </p:cNvPicPr>
          <p:nvPr/>
        </p:nvPicPr>
        <p:blipFill>
          <a:blip r:embed="rId2"/>
          <a:stretch>
            <a:fillRect/>
          </a:stretch>
        </p:blipFill>
        <p:spPr>
          <a:xfrm>
            <a:off x="3581400" y="3352800"/>
            <a:ext cx="2290763" cy="700144"/>
          </a:xfrm>
          <a:prstGeom prst="rect">
            <a:avLst/>
          </a:prstGeom>
        </p:spPr>
      </p:pic>
      <p:pic>
        <p:nvPicPr>
          <p:cNvPr id="5" name="Picture 4">
            <a:extLst>
              <a:ext uri="{FF2B5EF4-FFF2-40B4-BE49-F238E27FC236}">
                <a16:creationId xmlns:a16="http://schemas.microsoft.com/office/drawing/2014/main" id="{155FA611-6A46-4BFC-B007-98F40945DE8E}"/>
              </a:ext>
            </a:extLst>
          </p:cNvPr>
          <p:cNvPicPr>
            <a:picLocks noChangeAspect="1"/>
          </p:cNvPicPr>
          <p:nvPr/>
        </p:nvPicPr>
        <p:blipFill>
          <a:blip r:embed="rId3"/>
          <a:stretch>
            <a:fillRect/>
          </a:stretch>
        </p:blipFill>
        <p:spPr>
          <a:xfrm>
            <a:off x="2819400" y="4419600"/>
            <a:ext cx="5486400" cy="2307365"/>
          </a:xfrm>
          <a:prstGeom prst="rect">
            <a:avLst/>
          </a:prstGeom>
        </p:spPr>
      </p:pic>
    </p:spTree>
    <p:extLst>
      <p:ext uri="{BB962C8B-B14F-4D97-AF65-F5344CB8AC3E}">
        <p14:creationId xmlns:p14="http://schemas.microsoft.com/office/powerpoint/2010/main" val="2338873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205A1B-692B-430B-B298-2E8B42BF2230}"/>
              </a:ext>
            </a:extLst>
          </p:cNvPr>
          <p:cNvSpPr>
            <a:spLocks noGrp="1"/>
          </p:cNvSpPr>
          <p:nvPr>
            <p:ph type="title"/>
          </p:nvPr>
        </p:nvSpPr>
        <p:spPr/>
        <p:txBody>
          <a:bodyPr/>
          <a:lstStyle/>
          <a:p>
            <a:r>
              <a:rPr lang="en-ID" dirty="0"/>
              <a:t>Classification (Example)</a:t>
            </a:r>
          </a:p>
        </p:txBody>
      </p:sp>
      <p:sp>
        <p:nvSpPr>
          <p:cNvPr id="3" name="Content Placeholder 2">
            <a:extLst>
              <a:ext uri="{FF2B5EF4-FFF2-40B4-BE49-F238E27FC236}">
                <a16:creationId xmlns:a16="http://schemas.microsoft.com/office/drawing/2014/main" id="{7861C748-6939-4899-BF9A-33A1C0726082}"/>
              </a:ext>
            </a:extLst>
          </p:cNvPr>
          <p:cNvSpPr>
            <a:spLocks noGrp="1"/>
          </p:cNvSpPr>
          <p:nvPr>
            <p:ph idx="1"/>
          </p:nvPr>
        </p:nvSpPr>
        <p:spPr/>
        <p:txBody>
          <a:bodyPr/>
          <a:lstStyle/>
          <a:p>
            <a:r>
              <a:rPr lang="en-US" dirty="0"/>
              <a:t>In case figure (b), the classifier cannot classify correctly all the data points. Our desire to place all the data, which originate from one class, on one side and the rest on the other cannot be satisfied. All that our LS classifier can do is to place the hyperplane so that the sum of squared errors, between the desired (true) values of the labels, </a:t>
            </a:r>
            <a:r>
              <a:rPr lang="en-US" dirty="0" err="1"/>
              <a:t>y</a:t>
            </a:r>
            <a:r>
              <a:rPr lang="en-US" baseline="-25000" dirty="0" err="1"/>
              <a:t>n</a:t>
            </a:r>
            <a:r>
              <a:rPr lang="en-US" dirty="0"/>
              <a:t>, and the predicted outputs, </a:t>
            </a:r>
            <a:r>
              <a:rPr lang="en-US" dirty="0" err="1"/>
              <a:t>θ</a:t>
            </a:r>
            <a:r>
              <a:rPr lang="en-US" baseline="30000" dirty="0" err="1"/>
              <a:t>T</a:t>
            </a:r>
            <a:r>
              <a:rPr lang="en-US" dirty="0"/>
              <a:t> </a:t>
            </a:r>
            <a:r>
              <a:rPr lang="en-US" dirty="0" err="1"/>
              <a:t>x</a:t>
            </a:r>
            <a:r>
              <a:rPr lang="en-US" baseline="-25000" dirty="0" err="1"/>
              <a:t>n</a:t>
            </a:r>
            <a:r>
              <a:rPr lang="en-US" dirty="0"/>
              <a:t>, are a minimum. </a:t>
            </a:r>
          </a:p>
          <a:p>
            <a:r>
              <a:rPr lang="en-US" dirty="0"/>
              <a:t>It is mainly for cases such as overlapping classes, which are usually encountered in practice, where one has to look for an alternative to the LS criteria and methods, in order to serve better the needs and the goals of the classification task. </a:t>
            </a:r>
            <a:endParaRPr lang="en-ID" dirty="0"/>
          </a:p>
          <a:p>
            <a:endParaRPr lang="en-ID" dirty="0"/>
          </a:p>
        </p:txBody>
      </p:sp>
    </p:spTree>
    <p:extLst>
      <p:ext uri="{BB962C8B-B14F-4D97-AF65-F5344CB8AC3E}">
        <p14:creationId xmlns:p14="http://schemas.microsoft.com/office/powerpoint/2010/main" val="20796473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11FC09-7B0D-434F-9894-CC362C5D76B1}"/>
              </a:ext>
            </a:extLst>
          </p:cNvPr>
          <p:cNvSpPr>
            <a:spLocks noGrp="1"/>
          </p:cNvSpPr>
          <p:nvPr>
            <p:ph type="title"/>
          </p:nvPr>
        </p:nvSpPr>
        <p:spPr/>
        <p:txBody>
          <a:bodyPr/>
          <a:lstStyle/>
          <a:p>
            <a:r>
              <a:rPr lang="en-ID" dirty="0"/>
              <a:t>Case Study</a:t>
            </a:r>
          </a:p>
        </p:txBody>
      </p:sp>
      <p:sp>
        <p:nvSpPr>
          <p:cNvPr id="3" name="Content Placeholder 2">
            <a:extLst>
              <a:ext uri="{FF2B5EF4-FFF2-40B4-BE49-F238E27FC236}">
                <a16:creationId xmlns:a16="http://schemas.microsoft.com/office/drawing/2014/main" id="{069B3FA4-34B5-4B61-8388-0B0D743D3211}"/>
              </a:ext>
            </a:extLst>
          </p:cNvPr>
          <p:cNvSpPr>
            <a:spLocks noGrp="1"/>
          </p:cNvSpPr>
          <p:nvPr>
            <p:ph idx="1"/>
          </p:nvPr>
        </p:nvSpPr>
        <p:spPr/>
        <p:txBody>
          <a:bodyPr/>
          <a:lstStyle/>
          <a:p>
            <a:pPr marL="0" indent="0">
              <a:buNone/>
            </a:pPr>
            <a:r>
              <a:rPr lang="en-ID" dirty="0"/>
              <a:t>Given data of Singapore Airbnb which can be downloaded in this link</a:t>
            </a:r>
            <a:endParaRPr lang="en-ID" dirty="0">
              <a:hlinkClick r:id="rId2"/>
            </a:endParaRPr>
          </a:p>
          <a:p>
            <a:pPr marL="0" indent="0">
              <a:buNone/>
            </a:pPr>
            <a:r>
              <a:rPr lang="en-ID" dirty="0">
                <a:hlinkClick r:id="rId2"/>
              </a:rPr>
              <a:t>https://www.kaggle.com/jojoker/singapore-airbnb</a:t>
            </a:r>
            <a:endParaRPr lang="en-ID" dirty="0"/>
          </a:p>
          <a:p>
            <a:endParaRPr lang="en-ID" dirty="0"/>
          </a:p>
          <a:p>
            <a:r>
              <a:rPr lang="en-ID" dirty="0"/>
              <a:t>By using the data from the link above, you can simulate linear regression and classification. You can try and choose the attributes yourself. </a:t>
            </a:r>
          </a:p>
        </p:txBody>
      </p:sp>
    </p:spTree>
    <p:extLst>
      <p:ext uri="{BB962C8B-B14F-4D97-AF65-F5344CB8AC3E}">
        <p14:creationId xmlns:p14="http://schemas.microsoft.com/office/powerpoint/2010/main" val="36947049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74EDC5-4A17-416C-AD03-F55F1E5D92C7}"/>
              </a:ext>
            </a:extLst>
          </p:cNvPr>
          <p:cNvSpPr>
            <a:spLocks noGrp="1"/>
          </p:cNvSpPr>
          <p:nvPr>
            <p:ph type="title"/>
          </p:nvPr>
        </p:nvSpPr>
        <p:spPr/>
        <p:txBody>
          <a:bodyPr/>
          <a:lstStyle/>
          <a:p>
            <a:r>
              <a:rPr lang="en-ID" dirty="0"/>
              <a:t>End of Session 08 &amp; 09</a:t>
            </a:r>
          </a:p>
        </p:txBody>
      </p:sp>
    </p:spTree>
    <p:extLst>
      <p:ext uri="{BB962C8B-B14F-4D97-AF65-F5344CB8AC3E}">
        <p14:creationId xmlns:p14="http://schemas.microsoft.com/office/powerpoint/2010/main" val="7581157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18CD6-323B-4930-AA81-6EAFCD70847E}"/>
              </a:ext>
            </a:extLst>
          </p:cNvPr>
          <p:cNvSpPr>
            <a:spLocks noGrp="1"/>
          </p:cNvSpPr>
          <p:nvPr>
            <p:ph type="title"/>
          </p:nvPr>
        </p:nvSpPr>
        <p:spPr/>
        <p:txBody>
          <a:bodyPr/>
          <a:lstStyle/>
          <a:p>
            <a:r>
              <a:rPr lang="en-ID" dirty="0"/>
              <a:t>References</a:t>
            </a:r>
          </a:p>
        </p:txBody>
      </p:sp>
      <p:sp>
        <p:nvSpPr>
          <p:cNvPr id="3" name="Content Placeholder 2">
            <a:extLst>
              <a:ext uri="{FF2B5EF4-FFF2-40B4-BE49-F238E27FC236}">
                <a16:creationId xmlns:a16="http://schemas.microsoft.com/office/drawing/2014/main" id="{FC239D97-661E-456E-B579-C16336C57E9B}"/>
              </a:ext>
            </a:extLst>
          </p:cNvPr>
          <p:cNvSpPr>
            <a:spLocks noGrp="1"/>
          </p:cNvSpPr>
          <p:nvPr>
            <p:ph idx="1"/>
          </p:nvPr>
        </p:nvSpPr>
        <p:spPr/>
        <p:txBody>
          <a:bodyPr/>
          <a:lstStyle/>
          <a:p>
            <a:pPr lvl="0"/>
            <a:r>
              <a:rPr lang="en-ID" dirty="0" err="1"/>
              <a:t>Sergios</a:t>
            </a:r>
            <a:r>
              <a:rPr lang="en-ID" dirty="0"/>
              <a:t> </a:t>
            </a:r>
            <a:r>
              <a:rPr lang="en-ID" dirty="0" err="1"/>
              <a:t>Theodoridis</a:t>
            </a:r>
            <a:r>
              <a:rPr lang="en-ID" dirty="0"/>
              <a:t>. (2015). </a:t>
            </a:r>
            <a:r>
              <a:rPr lang="en-ID" i="1" dirty="0"/>
              <a:t>Machine Learning: a Bayesian and Optimization Perspective</a:t>
            </a:r>
            <a:r>
              <a:rPr lang="en-ID" dirty="0"/>
              <a:t>. Jonathan Simpson. ISBN: 978-0-12-801522-3. Chapter 3. </a:t>
            </a:r>
          </a:p>
          <a:p>
            <a:r>
              <a:rPr lang="en-ID" dirty="0" err="1"/>
              <a:t>Aurélien</a:t>
            </a:r>
            <a:r>
              <a:rPr lang="en-ID" dirty="0"/>
              <a:t> </a:t>
            </a:r>
            <a:r>
              <a:rPr lang="en-ID" dirty="0" err="1"/>
              <a:t>Géron</a:t>
            </a:r>
            <a:r>
              <a:rPr lang="en-ID" dirty="0"/>
              <a:t>. (2017). 01. </a:t>
            </a:r>
            <a:r>
              <a:rPr lang="en-ID" i="1" dirty="0"/>
              <a:t>Hands-on Machine Learning with </a:t>
            </a:r>
            <a:r>
              <a:rPr lang="en-ID" i="1" dirty="0" err="1"/>
              <a:t>Scikit</a:t>
            </a:r>
            <a:r>
              <a:rPr lang="en-ID" i="1" dirty="0"/>
              <a:t>-Learn and </a:t>
            </a:r>
            <a:r>
              <a:rPr lang="en-ID" i="1" dirty="0" err="1"/>
              <a:t>Tensorflow</a:t>
            </a:r>
            <a:r>
              <a:rPr lang="en-ID" dirty="0"/>
              <a:t>. O’Reilly Media, </a:t>
            </a:r>
            <a:r>
              <a:rPr lang="en-ID" dirty="0" err="1"/>
              <a:t>Inc..LSI</a:t>
            </a:r>
            <a:r>
              <a:rPr lang="en-ID" dirty="0"/>
              <a:t>: 978-1-491-96229-9. Chapter 3.</a:t>
            </a:r>
          </a:p>
          <a:p>
            <a:pPr lvl="0"/>
            <a:r>
              <a:rPr lang="en-ID" u="sng" dirty="0">
                <a:hlinkClick r:id="rId2"/>
              </a:rPr>
              <a:t>https://www.kaggle.com/jojoker/singapore-airbnb</a:t>
            </a:r>
            <a:endParaRPr lang="en-ID" dirty="0"/>
          </a:p>
          <a:p>
            <a:endParaRPr lang="en-ID" dirty="0"/>
          </a:p>
        </p:txBody>
      </p:sp>
    </p:spTree>
    <p:extLst>
      <p:ext uri="{BB962C8B-B14F-4D97-AF65-F5344CB8AC3E}">
        <p14:creationId xmlns:p14="http://schemas.microsoft.com/office/powerpoint/2010/main" val="34213581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85A1AC-B38C-4B57-8378-ECD0630F02C6}"/>
              </a:ext>
            </a:extLst>
          </p:cNvPr>
          <p:cNvSpPr>
            <a:spLocks noGrp="1"/>
          </p:cNvSpPr>
          <p:nvPr>
            <p:ph type="title"/>
          </p:nvPr>
        </p:nvSpPr>
        <p:spPr/>
        <p:txBody>
          <a:bodyPr/>
          <a:lstStyle/>
          <a:p>
            <a:r>
              <a:rPr lang="en-ID" dirty="0"/>
              <a:t>Outline</a:t>
            </a:r>
          </a:p>
        </p:txBody>
      </p:sp>
      <p:sp>
        <p:nvSpPr>
          <p:cNvPr id="3" name="Content Placeholder 2">
            <a:extLst>
              <a:ext uri="{FF2B5EF4-FFF2-40B4-BE49-F238E27FC236}">
                <a16:creationId xmlns:a16="http://schemas.microsoft.com/office/drawing/2014/main" id="{380E19D7-B913-46A8-AC98-364EB73534DA}"/>
              </a:ext>
            </a:extLst>
          </p:cNvPr>
          <p:cNvSpPr>
            <a:spLocks noGrp="1"/>
          </p:cNvSpPr>
          <p:nvPr>
            <p:ph idx="1"/>
          </p:nvPr>
        </p:nvSpPr>
        <p:spPr/>
        <p:txBody>
          <a:bodyPr/>
          <a:lstStyle/>
          <a:p>
            <a:r>
              <a:rPr lang="en-ID" dirty="0"/>
              <a:t>Parametric </a:t>
            </a:r>
            <a:r>
              <a:rPr lang="en-ID" dirty="0" err="1"/>
              <a:t>Modeling</a:t>
            </a:r>
            <a:endParaRPr lang="en-ID" dirty="0"/>
          </a:p>
          <a:p>
            <a:r>
              <a:rPr lang="en-ID" dirty="0"/>
              <a:t>Parameter estimation</a:t>
            </a:r>
          </a:p>
          <a:p>
            <a:r>
              <a:rPr lang="en-ID" dirty="0"/>
              <a:t>Linear regression</a:t>
            </a:r>
          </a:p>
          <a:p>
            <a:r>
              <a:rPr lang="en-ID" dirty="0"/>
              <a:t>Classification</a:t>
            </a:r>
          </a:p>
          <a:p>
            <a:r>
              <a:rPr lang="en-ID" dirty="0"/>
              <a:t>Case Study</a:t>
            </a:r>
          </a:p>
          <a:p>
            <a:endParaRPr lang="en-ID" dirty="0"/>
          </a:p>
        </p:txBody>
      </p:sp>
    </p:spTree>
    <p:extLst>
      <p:ext uri="{BB962C8B-B14F-4D97-AF65-F5344CB8AC3E}">
        <p14:creationId xmlns:p14="http://schemas.microsoft.com/office/powerpoint/2010/main" val="5886860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9B2E91-CECE-448C-A7D1-53D5E9E3990C}"/>
              </a:ext>
            </a:extLst>
          </p:cNvPr>
          <p:cNvSpPr>
            <a:spLocks noGrp="1"/>
          </p:cNvSpPr>
          <p:nvPr>
            <p:ph type="title"/>
          </p:nvPr>
        </p:nvSpPr>
        <p:spPr/>
        <p:txBody>
          <a:bodyPr/>
          <a:lstStyle/>
          <a:p>
            <a:r>
              <a:rPr lang="en-ID" dirty="0"/>
              <a:t>Parametric </a:t>
            </a:r>
            <a:r>
              <a:rPr lang="en-ID" dirty="0" err="1"/>
              <a:t>Modeling</a:t>
            </a:r>
            <a:endParaRPr lang="en-ID" dirty="0"/>
          </a:p>
        </p:txBody>
      </p:sp>
      <p:sp>
        <p:nvSpPr>
          <p:cNvPr id="3" name="Content Placeholder 2">
            <a:extLst>
              <a:ext uri="{FF2B5EF4-FFF2-40B4-BE49-F238E27FC236}">
                <a16:creationId xmlns:a16="http://schemas.microsoft.com/office/drawing/2014/main" id="{42196610-A6BF-4671-94DC-6F5BB6481BBC}"/>
              </a:ext>
            </a:extLst>
          </p:cNvPr>
          <p:cNvSpPr>
            <a:spLocks noGrp="1"/>
          </p:cNvSpPr>
          <p:nvPr>
            <p:ph idx="1"/>
          </p:nvPr>
        </p:nvSpPr>
        <p:spPr>
          <a:xfrm>
            <a:off x="1219199" y="2011288"/>
            <a:ext cx="7529265" cy="4694312"/>
          </a:xfrm>
        </p:spPr>
        <p:txBody>
          <a:bodyPr>
            <a:normAutofit lnSpcReduction="10000"/>
          </a:bodyPr>
          <a:lstStyle/>
          <a:p>
            <a:r>
              <a:rPr lang="en-US" dirty="0"/>
              <a:t>Parametric models are mobilized to describe the available data.</a:t>
            </a:r>
          </a:p>
          <a:p>
            <a:r>
              <a:rPr lang="en-US" dirty="0"/>
              <a:t>In parametric modeling, the aforementioned functional dependence is defined via a set of unknown parameters, whose number is fixed. In contrast (non-parametric methods),  unknown parameters may still be involved, yet their number depends on the size of the data set.</a:t>
            </a:r>
          </a:p>
          <a:p>
            <a:r>
              <a:rPr lang="en-US" dirty="0"/>
              <a:t>In parametric modeling, there are two possible paths to deal with the uncertainty imposed by the unknown values of the parameters. According to the first one, specific values are obtained and assigned to the unknown parameters. In the other approach, which has a stronger statistical flavor, parametric models are adopted in order to describe the underlying probability distributions, which describe the input and output variables, without it being necessary to obtain specific values for the unknown parameters</a:t>
            </a:r>
            <a:endParaRPr lang="en-ID" dirty="0"/>
          </a:p>
        </p:txBody>
      </p:sp>
    </p:spTree>
    <p:extLst>
      <p:ext uri="{BB962C8B-B14F-4D97-AF65-F5344CB8AC3E}">
        <p14:creationId xmlns:p14="http://schemas.microsoft.com/office/powerpoint/2010/main" val="20116355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C614B7-DF4C-40BC-9C23-C686E7001620}"/>
              </a:ext>
            </a:extLst>
          </p:cNvPr>
          <p:cNvSpPr>
            <a:spLocks noGrp="1"/>
          </p:cNvSpPr>
          <p:nvPr>
            <p:ph type="title"/>
          </p:nvPr>
        </p:nvSpPr>
        <p:spPr/>
        <p:txBody>
          <a:bodyPr/>
          <a:lstStyle/>
          <a:p>
            <a:r>
              <a:rPr lang="en-ID" dirty="0"/>
              <a:t>Parameter Estimation</a:t>
            </a:r>
          </a:p>
        </p:txBody>
      </p:sp>
      <p:sp>
        <p:nvSpPr>
          <p:cNvPr id="3" name="Content Placeholder 2">
            <a:extLst>
              <a:ext uri="{FF2B5EF4-FFF2-40B4-BE49-F238E27FC236}">
                <a16:creationId xmlns:a16="http://schemas.microsoft.com/office/drawing/2014/main" id="{7005399F-3CEF-48C7-8C18-BC9B133B2317}"/>
              </a:ext>
            </a:extLst>
          </p:cNvPr>
          <p:cNvSpPr>
            <a:spLocks noGrp="1"/>
          </p:cNvSpPr>
          <p:nvPr>
            <p:ph idx="1"/>
          </p:nvPr>
        </p:nvSpPr>
        <p:spPr/>
        <p:txBody>
          <a:bodyPr/>
          <a:lstStyle/>
          <a:p>
            <a:r>
              <a:rPr lang="en-US" dirty="0"/>
              <a:t>The task of estimating the value of an unknown parameter vector, θ, has been at the center of interest in a number of application areas.</a:t>
            </a:r>
          </a:p>
          <a:p>
            <a:r>
              <a:rPr lang="en-ID" dirty="0"/>
              <a:t>For example: </a:t>
            </a:r>
          </a:p>
          <a:p>
            <a:pPr lvl="1"/>
            <a:r>
              <a:rPr lang="en-US" dirty="0"/>
              <a:t>Given a set of data points, one must find a curve or a surface that “fits” the data. The usual path to follow is to adopt a functional form, such as a linear function or a quadratic one, and try to estimate the associated unknown coefficients so that the graph of the function “passes through” the data and follows their deployment in space as close as possible.</a:t>
            </a:r>
            <a:endParaRPr lang="en-ID" dirty="0"/>
          </a:p>
        </p:txBody>
      </p:sp>
    </p:spTree>
    <p:extLst>
      <p:ext uri="{BB962C8B-B14F-4D97-AF65-F5344CB8AC3E}">
        <p14:creationId xmlns:p14="http://schemas.microsoft.com/office/powerpoint/2010/main" val="17749706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5A9E7C-F939-431A-B8ED-CABE828EA54C}"/>
              </a:ext>
            </a:extLst>
          </p:cNvPr>
          <p:cNvSpPr>
            <a:spLocks noGrp="1"/>
          </p:cNvSpPr>
          <p:nvPr>
            <p:ph type="title"/>
          </p:nvPr>
        </p:nvSpPr>
        <p:spPr/>
        <p:txBody>
          <a:bodyPr/>
          <a:lstStyle/>
          <a:p>
            <a:r>
              <a:rPr lang="en-ID" dirty="0"/>
              <a:t>Parameter Estimation (2)</a:t>
            </a:r>
          </a:p>
        </p:txBody>
      </p:sp>
      <p:sp>
        <p:nvSpPr>
          <p:cNvPr id="3" name="Content Placeholder 2">
            <a:extLst>
              <a:ext uri="{FF2B5EF4-FFF2-40B4-BE49-F238E27FC236}">
                <a16:creationId xmlns:a16="http://schemas.microsoft.com/office/drawing/2014/main" id="{E1627382-A643-47BD-9CE0-F40762E21E26}"/>
              </a:ext>
            </a:extLst>
          </p:cNvPr>
          <p:cNvSpPr>
            <a:spLocks noGrp="1"/>
          </p:cNvSpPr>
          <p:nvPr>
            <p:ph idx="1"/>
          </p:nvPr>
        </p:nvSpPr>
        <p:spPr/>
        <p:txBody>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Fitting (a) a linear function and (b) a quadratic one. The red lines are the optimized ones.</a:t>
            </a:r>
            <a:endParaRPr lang="en-ID" dirty="0"/>
          </a:p>
        </p:txBody>
      </p:sp>
      <p:pic>
        <p:nvPicPr>
          <p:cNvPr id="4" name="Picture 3">
            <a:extLst>
              <a:ext uri="{FF2B5EF4-FFF2-40B4-BE49-F238E27FC236}">
                <a16:creationId xmlns:a16="http://schemas.microsoft.com/office/drawing/2014/main" id="{2A5A9488-3A50-4850-A4B7-423D4DE1A0E8}"/>
              </a:ext>
            </a:extLst>
          </p:cNvPr>
          <p:cNvPicPr>
            <a:picLocks noChangeAspect="1"/>
          </p:cNvPicPr>
          <p:nvPr/>
        </p:nvPicPr>
        <p:blipFill>
          <a:blip r:embed="rId2"/>
          <a:stretch>
            <a:fillRect/>
          </a:stretch>
        </p:blipFill>
        <p:spPr>
          <a:xfrm>
            <a:off x="1676400" y="2057400"/>
            <a:ext cx="6477000" cy="3144836"/>
          </a:xfrm>
          <a:prstGeom prst="rect">
            <a:avLst/>
          </a:prstGeom>
        </p:spPr>
      </p:pic>
    </p:spTree>
    <p:extLst>
      <p:ext uri="{BB962C8B-B14F-4D97-AF65-F5344CB8AC3E}">
        <p14:creationId xmlns:p14="http://schemas.microsoft.com/office/powerpoint/2010/main" val="17925575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7D9A2B-7553-4C23-8313-029A08188B46}"/>
              </a:ext>
            </a:extLst>
          </p:cNvPr>
          <p:cNvSpPr>
            <a:spLocks noGrp="1"/>
          </p:cNvSpPr>
          <p:nvPr>
            <p:ph type="title"/>
          </p:nvPr>
        </p:nvSpPr>
        <p:spPr/>
        <p:txBody>
          <a:bodyPr/>
          <a:lstStyle/>
          <a:p>
            <a:r>
              <a:rPr lang="en-ID" dirty="0"/>
              <a:t>Parameter Estimation (3)</a:t>
            </a:r>
          </a:p>
        </p:txBody>
      </p:sp>
      <p:sp>
        <p:nvSpPr>
          <p:cNvPr id="3" name="Content Placeholder 2">
            <a:extLst>
              <a:ext uri="{FF2B5EF4-FFF2-40B4-BE49-F238E27FC236}">
                <a16:creationId xmlns:a16="http://schemas.microsoft.com/office/drawing/2014/main" id="{183A5CC1-C8BD-4982-808C-FF270DC09F49}"/>
              </a:ext>
            </a:extLst>
          </p:cNvPr>
          <p:cNvSpPr>
            <a:spLocks noGrp="1"/>
          </p:cNvSpPr>
          <p:nvPr>
            <p:ph idx="1"/>
          </p:nvPr>
        </p:nvSpPr>
        <p:spPr/>
        <p:txBody>
          <a:bodyPr/>
          <a:lstStyle/>
          <a:p>
            <a:r>
              <a:rPr lang="en-US" dirty="0"/>
              <a:t>The data lie in the      space and are given to us as a set of points </a:t>
            </a:r>
            <a:r>
              <a:rPr lang="en-US" i="1" dirty="0"/>
              <a:t>(</a:t>
            </a:r>
            <a:r>
              <a:rPr lang="en-US" i="1" dirty="0" err="1"/>
              <a:t>y</a:t>
            </a:r>
            <a:r>
              <a:rPr lang="en-US" i="1" baseline="-25000" dirty="0" err="1"/>
              <a:t>n</a:t>
            </a:r>
            <a:r>
              <a:rPr lang="en-US" i="1" dirty="0"/>
              <a:t>, </a:t>
            </a:r>
            <a:r>
              <a:rPr lang="en-US" i="1" dirty="0" err="1"/>
              <a:t>x</a:t>
            </a:r>
            <a:r>
              <a:rPr lang="en-US" i="1" baseline="-25000" dirty="0" err="1"/>
              <a:t>n</a:t>
            </a:r>
            <a:r>
              <a:rPr lang="en-US" i="1" dirty="0"/>
              <a:t>)</a:t>
            </a:r>
            <a:r>
              <a:rPr lang="en-US" dirty="0"/>
              <a:t>, </a:t>
            </a:r>
            <a:r>
              <a:rPr lang="en-US" i="1" dirty="0"/>
              <a:t>n</a:t>
            </a:r>
            <a:r>
              <a:rPr lang="en-US" dirty="0"/>
              <a:t> = 1, 2, ... , </a:t>
            </a:r>
            <a:r>
              <a:rPr lang="en-US" i="1" dirty="0"/>
              <a:t>N</a:t>
            </a:r>
            <a:r>
              <a:rPr lang="en-US" dirty="0"/>
              <a:t>. The adopted functional form for the curve corresponding to the figure (a) before is:</a:t>
            </a:r>
          </a:p>
          <a:p>
            <a:pPr marL="457200" lvl="1" indent="0">
              <a:buNone/>
            </a:pPr>
            <a:r>
              <a:rPr lang="es-ES" dirty="0"/>
              <a:t>		y = </a:t>
            </a:r>
            <a:r>
              <a:rPr lang="es-ES" dirty="0" err="1"/>
              <a:t>f</a:t>
            </a:r>
            <a:r>
              <a:rPr lang="es-ES" baseline="-25000" dirty="0" err="1"/>
              <a:t>θ</a:t>
            </a:r>
            <a:r>
              <a:rPr lang="es-ES" dirty="0"/>
              <a:t> (x) = θ</a:t>
            </a:r>
            <a:r>
              <a:rPr lang="es-ES" baseline="-25000" dirty="0"/>
              <a:t>0</a:t>
            </a:r>
            <a:r>
              <a:rPr lang="es-ES" dirty="0"/>
              <a:t> + θ</a:t>
            </a:r>
            <a:r>
              <a:rPr lang="es-ES" baseline="-25000" dirty="0"/>
              <a:t>1</a:t>
            </a:r>
            <a:r>
              <a:rPr lang="es-ES" dirty="0"/>
              <a:t>x</a:t>
            </a:r>
          </a:p>
          <a:p>
            <a:endParaRPr lang="en-US" dirty="0"/>
          </a:p>
          <a:p>
            <a:r>
              <a:rPr lang="en-US" dirty="0"/>
              <a:t>and for the case of figure (b) is:</a:t>
            </a:r>
          </a:p>
          <a:p>
            <a:pPr marL="0" indent="0">
              <a:buNone/>
            </a:pPr>
            <a:r>
              <a:rPr lang="en-US" dirty="0"/>
              <a:t>		</a:t>
            </a:r>
            <a:r>
              <a:rPr lang="es-ES" dirty="0"/>
              <a:t>y = </a:t>
            </a:r>
            <a:r>
              <a:rPr lang="es-ES" dirty="0" err="1"/>
              <a:t>f</a:t>
            </a:r>
            <a:r>
              <a:rPr lang="es-ES" baseline="-25000" dirty="0" err="1"/>
              <a:t>θ</a:t>
            </a:r>
            <a:r>
              <a:rPr lang="es-ES" dirty="0"/>
              <a:t> (x) = θ</a:t>
            </a:r>
            <a:r>
              <a:rPr lang="es-ES" baseline="-25000" dirty="0"/>
              <a:t>0</a:t>
            </a:r>
            <a:r>
              <a:rPr lang="es-ES" dirty="0"/>
              <a:t> + θ</a:t>
            </a:r>
            <a:r>
              <a:rPr lang="es-ES" baseline="-25000" dirty="0"/>
              <a:t>1</a:t>
            </a:r>
            <a:r>
              <a:rPr lang="es-ES" dirty="0"/>
              <a:t>x + θ</a:t>
            </a:r>
            <a:r>
              <a:rPr lang="es-ES" baseline="-25000" dirty="0"/>
              <a:t>2</a:t>
            </a:r>
            <a:r>
              <a:rPr lang="es-ES" dirty="0"/>
              <a:t>x</a:t>
            </a:r>
            <a:r>
              <a:rPr lang="es-ES" baseline="30000" dirty="0"/>
              <a:t>2</a:t>
            </a:r>
          </a:p>
          <a:p>
            <a:pPr marL="0" indent="0">
              <a:buNone/>
            </a:pPr>
            <a:endParaRPr lang="es-ES" baseline="30000" dirty="0"/>
          </a:p>
          <a:p>
            <a:r>
              <a:rPr lang="en-US" dirty="0"/>
              <a:t>The unknown parameter vectors are θ = [</a:t>
            </a:r>
            <a:r>
              <a:rPr lang="es-ES" dirty="0"/>
              <a:t>θ</a:t>
            </a:r>
            <a:r>
              <a:rPr lang="es-ES" baseline="-25000" dirty="0"/>
              <a:t>0 </a:t>
            </a:r>
            <a:r>
              <a:rPr lang="en-US" dirty="0"/>
              <a:t>, </a:t>
            </a:r>
            <a:r>
              <a:rPr lang="es-ES" dirty="0"/>
              <a:t>θ</a:t>
            </a:r>
            <a:r>
              <a:rPr lang="es-ES" baseline="-25000" dirty="0"/>
              <a:t>1</a:t>
            </a:r>
            <a:r>
              <a:rPr lang="en-US" dirty="0"/>
              <a:t>]</a:t>
            </a:r>
            <a:r>
              <a:rPr lang="en-US" baseline="30000" dirty="0"/>
              <a:t>T</a:t>
            </a:r>
            <a:r>
              <a:rPr lang="en-US" dirty="0"/>
              <a:t> and θ = [</a:t>
            </a:r>
            <a:r>
              <a:rPr lang="es-ES" dirty="0"/>
              <a:t>θ</a:t>
            </a:r>
            <a:r>
              <a:rPr lang="es-ES" baseline="-25000" dirty="0"/>
              <a:t>0 </a:t>
            </a:r>
            <a:r>
              <a:rPr lang="en-US" dirty="0"/>
              <a:t>, </a:t>
            </a:r>
            <a:r>
              <a:rPr lang="es-ES" dirty="0"/>
              <a:t>θ</a:t>
            </a:r>
            <a:r>
              <a:rPr lang="es-ES" baseline="-25000" dirty="0"/>
              <a:t>1</a:t>
            </a:r>
            <a:r>
              <a:rPr lang="en-US" dirty="0"/>
              <a:t>, </a:t>
            </a:r>
            <a:r>
              <a:rPr lang="es-ES" dirty="0"/>
              <a:t>θ</a:t>
            </a:r>
            <a:r>
              <a:rPr lang="es-ES" baseline="-25000" dirty="0"/>
              <a:t>2</a:t>
            </a:r>
            <a:r>
              <a:rPr lang="en-US" dirty="0"/>
              <a:t>]</a:t>
            </a:r>
            <a:r>
              <a:rPr lang="en-US" baseline="30000" dirty="0"/>
              <a:t>T</a:t>
            </a:r>
            <a:r>
              <a:rPr lang="en-US" dirty="0"/>
              <a:t> , respectively. In both cases, the parameter values, which define the curves drawn by the red lines, provide a much better fit compared to the values associated with the black ones.</a:t>
            </a:r>
            <a:endParaRPr lang="en-ID" dirty="0"/>
          </a:p>
        </p:txBody>
      </p:sp>
      <p:pic>
        <p:nvPicPr>
          <p:cNvPr id="4" name="Picture 3">
            <a:extLst>
              <a:ext uri="{FF2B5EF4-FFF2-40B4-BE49-F238E27FC236}">
                <a16:creationId xmlns:a16="http://schemas.microsoft.com/office/drawing/2014/main" id="{DE18B748-76E1-4D87-9533-AAB720681D58}"/>
              </a:ext>
            </a:extLst>
          </p:cNvPr>
          <p:cNvPicPr>
            <a:picLocks noChangeAspect="1"/>
          </p:cNvPicPr>
          <p:nvPr/>
        </p:nvPicPr>
        <p:blipFill>
          <a:blip r:embed="rId2"/>
          <a:stretch>
            <a:fillRect/>
          </a:stretch>
        </p:blipFill>
        <p:spPr>
          <a:xfrm>
            <a:off x="3733800" y="2057400"/>
            <a:ext cx="337705" cy="285750"/>
          </a:xfrm>
          <a:prstGeom prst="rect">
            <a:avLst/>
          </a:prstGeom>
        </p:spPr>
      </p:pic>
    </p:spTree>
    <p:extLst>
      <p:ext uri="{BB962C8B-B14F-4D97-AF65-F5344CB8AC3E}">
        <p14:creationId xmlns:p14="http://schemas.microsoft.com/office/powerpoint/2010/main" val="25997936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BF3D53-F8CE-4E1E-88B6-F8B1E011340A}"/>
              </a:ext>
            </a:extLst>
          </p:cNvPr>
          <p:cNvSpPr>
            <a:spLocks noGrp="1"/>
          </p:cNvSpPr>
          <p:nvPr>
            <p:ph type="title"/>
          </p:nvPr>
        </p:nvSpPr>
        <p:spPr/>
        <p:txBody>
          <a:bodyPr/>
          <a:lstStyle/>
          <a:p>
            <a:r>
              <a:rPr lang="en-ID" dirty="0"/>
              <a:t>Parameter Estimation (4)</a:t>
            </a:r>
          </a:p>
        </p:txBody>
      </p:sp>
      <p:sp>
        <p:nvSpPr>
          <p:cNvPr id="3" name="Content Placeholder 2">
            <a:extLst>
              <a:ext uri="{FF2B5EF4-FFF2-40B4-BE49-F238E27FC236}">
                <a16:creationId xmlns:a16="http://schemas.microsoft.com/office/drawing/2014/main" id="{AAF42B13-98F1-4C6D-A841-338981CBC2DB}"/>
              </a:ext>
            </a:extLst>
          </p:cNvPr>
          <p:cNvSpPr>
            <a:spLocks noGrp="1"/>
          </p:cNvSpPr>
          <p:nvPr>
            <p:ph idx="1"/>
          </p:nvPr>
        </p:nvSpPr>
        <p:spPr/>
        <p:txBody>
          <a:bodyPr/>
          <a:lstStyle/>
          <a:p>
            <a:r>
              <a:rPr lang="en-US" dirty="0"/>
              <a:t>In both cases, the task comprises two steps:</a:t>
            </a:r>
          </a:p>
          <a:p>
            <a:pPr lvl="1"/>
            <a:r>
              <a:rPr lang="en-US" dirty="0"/>
              <a:t>Adopt a specific parametric functional form, which we reckon to be more appropriate for the data at hand.</a:t>
            </a:r>
          </a:p>
          <a:p>
            <a:pPr lvl="1"/>
            <a:r>
              <a:rPr lang="en-US" dirty="0"/>
              <a:t>estimate the values of the unknown parameters in order to obtain a “good” fit.</a:t>
            </a:r>
          </a:p>
          <a:p>
            <a:r>
              <a:rPr lang="en-US" dirty="0"/>
              <a:t>The task can be defined as follows:</a:t>
            </a:r>
          </a:p>
          <a:p>
            <a:r>
              <a:rPr lang="en-US" dirty="0"/>
              <a:t>Given a set of data points, (</a:t>
            </a:r>
            <a:r>
              <a:rPr lang="en-US" dirty="0" err="1"/>
              <a:t>y</a:t>
            </a:r>
            <a:r>
              <a:rPr lang="en-US" baseline="-25000" dirty="0" err="1"/>
              <a:t>n</a:t>
            </a:r>
            <a:r>
              <a:rPr lang="en-US" dirty="0"/>
              <a:t>, </a:t>
            </a:r>
            <a:r>
              <a:rPr lang="en-US" dirty="0" err="1"/>
              <a:t>x</a:t>
            </a:r>
            <a:r>
              <a:rPr lang="en-US" baseline="-25000" dirty="0" err="1"/>
              <a:t>n</a:t>
            </a:r>
            <a:r>
              <a:rPr lang="en-US" dirty="0"/>
              <a:t>), </a:t>
            </a:r>
            <a:r>
              <a:rPr lang="en-US" dirty="0" err="1"/>
              <a:t>y</a:t>
            </a:r>
            <a:r>
              <a:rPr lang="en-US" baseline="-25000" dirty="0" err="1"/>
              <a:t>n</a:t>
            </a:r>
            <a:r>
              <a:rPr lang="en-US" dirty="0"/>
              <a:t> ∈      , </a:t>
            </a:r>
            <a:r>
              <a:rPr lang="en-US" dirty="0" err="1"/>
              <a:t>x</a:t>
            </a:r>
            <a:r>
              <a:rPr lang="en-US" baseline="-25000" dirty="0" err="1"/>
              <a:t>n</a:t>
            </a:r>
            <a:r>
              <a:rPr lang="en-US" dirty="0"/>
              <a:t> ∈       , n = 1, 2, ... , </a:t>
            </a:r>
            <a:r>
              <a:rPr lang="en-US" i="1" dirty="0"/>
              <a:t>N</a:t>
            </a:r>
            <a:r>
              <a:rPr lang="en-US" dirty="0"/>
              <a:t>, and a parametric set of functions, find a function in       , which will be denoted as </a:t>
            </a:r>
            <a:r>
              <a:rPr lang="en-US" i="1" dirty="0"/>
              <a:t>f(·) := </a:t>
            </a:r>
            <a:r>
              <a:rPr lang="en-US" i="1" dirty="0" err="1"/>
              <a:t>f</a:t>
            </a:r>
            <a:r>
              <a:rPr lang="en-US" i="1" baseline="-25000" dirty="0" err="1"/>
              <a:t>θ</a:t>
            </a:r>
            <a:r>
              <a:rPr lang="en-US" i="1" baseline="-30000" dirty="0"/>
              <a:t>∗</a:t>
            </a:r>
            <a:r>
              <a:rPr lang="en-US" i="1" dirty="0"/>
              <a:t> (·)</a:t>
            </a:r>
            <a:r>
              <a:rPr lang="en-US" dirty="0"/>
              <a:t>, such that given a value of x ∈      , </a:t>
            </a:r>
            <a:r>
              <a:rPr lang="en-US" i="1" dirty="0"/>
              <a:t>f(x) </a:t>
            </a:r>
            <a:r>
              <a:rPr lang="en-US" dirty="0"/>
              <a:t>best approximates the corresponding value y ∈ </a:t>
            </a:r>
            <a:endParaRPr lang="en-ID" dirty="0"/>
          </a:p>
        </p:txBody>
      </p:sp>
      <p:pic>
        <p:nvPicPr>
          <p:cNvPr id="4" name="Picture 3">
            <a:extLst>
              <a:ext uri="{FF2B5EF4-FFF2-40B4-BE49-F238E27FC236}">
                <a16:creationId xmlns:a16="http://schemas.microsoft.com/office/drawing/2014/main" id="{776A0E44-9108-48BF-90C5-DD617C1A89D9}"/>
              </a:ext>
            </a:extLst>
          </p:cNvPr>
          <p:cNvPicPr>
            <a:picLocks noChangeAspect="1"/>
          </p:cNvPicPr>
          <p:nvPr/>
        </p:nvPicPr>
        <p:blipFill rotWithShape="1">
          <a:blip r:embed="rId2"/>
          <a:srcRect l="19737"/>
          <a:stretch/>
        </p:blipFill>
        <p:spPr>
          <a:xfrm>
            <a:off x="5943600" y="4119795"/>
            <a:ext cx="304802" cy="299805"/>
          </a:xfrm>
          <a:prstGeom prst="rect">
            <a:avLst/>
          </a:prstGeom>
        </p:spPr>
      </p:pic>
      <p:pic>
        <p:nvPicPr>
          <p:cNvPr id="6" name="Picture 5">
            <a:extLst>
              <a:ext uri="{FF2B5EF4-FFF2-40B4-BE49-F238E27FC236}">
                <a16:creationId xmlns:a16="http://schemas.microsoft.com/office/drawing/2014/main" id="{3F6297EA-D672-4C63-A80E-F6E489D20F13}"/>
              </a:ext>
            </a:extLst>
          </p:cNvPr>
          <p:cNvPicPr>
            <a:picLocks noChangeAspect="1"/>
          </p:cNvPicPr>
          <p:nvPr/>
        </p:nvPicPr>
        <p:blipFill>
          <a:blip r:embed="rId3"/>
          <a:stretch>
            <a:fillRect/>
          </a:stretch>
        </p:blipFill>
        <p:spPr>
          <a:xfrm>
            <a:off x="7012939" y="4131038"/>
            <a:ext cx="304801" cy="304801"/>
          </a:xfrm>
          <a:prstGeom prst="rect">
            <a:avLst/>
          </a:prstGeom>
        </p:spPr>
      </p:pic>
      <p:pic>
        <p:nvPicPr>
          <p:cNvPr id="7" name="Picture 6">
            <a:extLst>
              <a:ext uri="{FF2B5EF4-FFF2-40B4-BE49-F238E27FC236}">
                <a16:creationId xmlns:a16="http://schemas.microsoft.com/office/drawing/2014/main" id="{0EF44E28-58D4-4685-82FB-AF657B50C612}"/>
              </a:ext>
            </a:extLst>
          </p:cNvPr>
          <p:cNvPicPr>
            <a:picLocks noChangeAspect="1"/>
          </p:cNvPicPr>
          <p:nvPr/>
        </p:nvPicPr>
        <p:blipFill>
          <a:blip r:embed="rId4"/>
          <a:stretch>
            <a:fillRect/>
          </a:stretch>
        </p:blipFill>
        <p:spPr>
          <a:xfrm>
            <a:off x="3429000" y="5638800"/>
            <a:ext cx="3048000" cy="584000"/>
          </a:xfrm>
          <a:prstGeom prst="rect">
            <a:avLst/>
          </a:prstGeom>
        </p:spPr>
      </p:pic>
      <p:pic>
        <p:nvPicPr>
          <p:cNvPr id="8" name="Picture 7">
            <a:extLst>
              <a:ext uri="{FF2B5EF4-FFF2-40B4-BE49-F238E27FC236}">
                <a16:creationId xmlns:a16="http://schemas.microsoft.com/office/drawing/2014/main" id="{9409776F-7DDD-4B4F-B5A5-373A26D17FC3}"/>
              </a:ext>
            </a:extLst>
          </p:cNvPr>
          <p:cNvPicPr>
            <a:picLocks noChangeAspect="1"/>
          </p:cNvPicPr>
          <p:nvPr/>
        </p:nvPicPr>
        <p:blipFill>
          <a:blip r:embed="rId5"/>
          <a:stretch>
            <a:fillRect/>
          </a:stretch>
        </p:blipFill>
        <p:spPr>
          <a:xfrm>
            <a:off x="8077200" y="4419600"/>
            <a:ext cx="381000" cy="352425"/>
          </a:xfrm>
          <a:prstGeom prst="rect">
            <a:avLst/>
          </a:prstGeom>
        </p:spPr>
      </p:pic>
      <p:pic>
        <p:nvPicPr>
          <p:cNvPr id="9" name="Picture 8">
            <a:extLst>
              <a:ext uri="{FF2B5EF4-FFF2-40B4-BE49-F238E27FC236}">
                <a16:creationId xmlns:a16="http://schemas.microsoft.com/office/drawing/2014/main" id="{EA27ABF1-58C5-4610-BB51-F531C45EF7A7}"/>
              </a:ext>
            </a:extLst>
          </p:cNvPr>
          <p:cNvPicPr>
            <a:picLocks noChangeAspect="1"/>
          </p:cNvPicPr>
          <p:nvPr/>
        </p:nvPicPr>
        <p:blipFill>
          <a:blip r:embed="rId3"/>
          <a:stretch>
            <a:fillRect/>
          </a:stretch>
        </p:blipFill>
        <p:spPr>
          <a:xfrm>
            <a:off x="2362201" y="5029201"/>
            <a:ext cx="304800" cy="304800"/>
          </a:xfrm>
          <a:prstGeom prst="rect">
            <a:avLst/>
          </a:prstGeom>
        </p:spPr>
      </p:pic>
      <p:pic>
        <p:nvPicPr>
          <p:cNvPr id="10" name="Picture 9">
            <a:extLst>
              <a:ext uri="{FF2B5EF4-FFF2-40B4-BE49-F238E27FC236}">
                <a16:creationId xmlns:a16="http://schemas.microsoft.com/office/drawing/2014/main" id="{FF7C75FE-B536-4339-8B5E-5D69DDB90C56}"/>
              </a:ext>
            </a:extLst>
          </p:cNvPr>
          <p:cNvPicPr>
            <a:picLocks noChangeAspect="1"/>
          </p:cNvPicPr>
          <p:nvPr/>
        </p:nvPicPr>
        <p:blipFill rotWithShape="1">
          <a:blip r:embed="rId2"/>
          <a:srcRect l="19737"/>
          <a:stretch/>
        </p:blipFill>
        <p:spPr>
          <a:xfrm>
            <a:off x="8534400" y="5029201"/>
            <a:ext cx="304802" cy="299805"/>
          </a:xfrm>
          <a:prstGeom prst="rect">
            <a:avLst/>
          </a:prstGeom>
        </p:spPr>
      </p:pic>
    </p:spTree>
    <p:extLst>
      <p:ext uri="{BB962C8B-B14F-4D97-AF65-F5344CB8AC3E}">
        <p14:creationId xmlns:p14="http://schemas.microsoft.com/office/powerpoint/2010/main" val="20802573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84024A-9633-4E7D-87CC-26283BD89C15}"/>
              </a:ext>
            </a:extLst>
          </p:cNvPr>
          <p:cNvSpPr>
            <a:spLocks noGrp="1"/>
          </p:cNvSpPr>
          <p:nvPr>
            <p:ph type="title"/>
          </p:nvPr>
        </p:nvSpPr>
        <p:spPr/>
        <p:txBody>
          <a:bodyPr/>
          <a:lstStyle/>
          <a:p>
            <a:r>
              <a:rPr lang="en-ID" dirty="0"/>
              <a:t>Parameter Estimation (5)</a:t>
            </a:r>
          </a:p>
        </p:txBody>
      </p:sp>
      <p:sp>
        <p:nvSpPr>
          <p:cNvPr id="3" name="Content Placeholder 2">
            <a:extLst>
              <a:ext uri="{FF2B5EF4-FFF2-40B4-BE49-F238E27FC236}">
                <a16:creationId xmlns:a16="http://schemas.microsoft.com/office/drawing/2014/main" id="{96730AF2-F725-4A1B-B749-DD077C75DF8B}"/>
              </a:ext>
            </a:extLst>
          </p:cNvPr>
          <p:cNvSpPr>
            <a:spLocks noGrp="1"/>
          </p:cNvSpPr>
          <p:nvPr>
            <p:ph idx="1"/>
          </p:nvPr>
        </p:nvSpPr>
        <p:spPr/>
        <p:txBody>
          <a:bodyPr/>
          <a:lstStyle/>
          <a:p>
            <a:r>
              <a:rPr lang="en-US" dirty="0"/>
              <a:t>The value θ</a:t>
            </a:r>
            <a:r>
              <a:rPr lang="en-US" baseline="-14000" dirty="0"/>
              <a:t>∗</a:t>
            </a:r>
            <a:r>
              <a:rPr lang="en-US" dirty="0"/>
              <a:t> is the value that results from the estimation procedure. The values of θ</a:t>
            </a:r>
            <a:r>
              <a:rPr lang="en-US" baseline="-14000" dirty="0"/>
              <a:t>∗</a:t>
            </a:r>
            <a:r>
              <a:rPr lang="en-US" baseline="-25000" dirty="0"/>
              <a:t> </a:t>
            </a:r>
            <a:r>
              <a:rPr lang="en-US" dirty="0"/>
              <a:t>that define the red line curves in Figures (a) and (b) in previous slides are:</a:t>
            </a:r>
          </a:p>
          <a:p>
            <a:pPr marL="0" indent="0">
              <a:buNone/>
            </a:pPr>
            <a:r>
              <a:rPr lang="en-US" dirty="0"/>
              <a:t>		θ</a:t>
            </a:r>
            <a:r>
              <a:rPr lang="en-US" baseline="-14000" dirty="0"/>
              <a:t>∗</a:t>
            </a:r>
            <a:r>
              <a:rPr lang="en-US" dirty="0"/>
              <a:t> </a:t>
            </a:r>
            <a:r>
              <a:rPr lang="el-GR" dirty="0"/>
              <a:t>= [−0.5, 1]</a:t>
            </a:r>
            <a:r>
              <a:rPr lang="en-ID" baseline="30000" dirty="0"/>
              <a:t>T</a:t>
            </a:r>
            <a:r>
              <a:rPr lang="en-ID" dirty="0"/>
              <a:t> , </a:t>
            </a:r>
            <a:r>
              <a:rPr lang="en-US" dirty="0"/>
              <a:t>θ</a:t>
            </a:r>
            <a:r>
              <a:rPr lang="en-US" baseline="-14000" dirty="0"/>
              <a:t>∗</a:t>
            </a:r>
            <a:r>
              <a:rPr lang="en-US" dirty="0"/>
              <a:t> </a:t>
            </a:r>
            <a:r>
              <a:rPr lang="el-GR" dirty="0"/>
              <a:t>= [−3, −2, 1]</a:t>
            </a:r>
            <a:r>
              <a:rPr lang="en-ID" baseline="30000" dirty="0"/>
              <a:t>T</a:t>
            </a:r>
          </a:p>
          <a:p>
            <a:pPr marL="0" indent="0">
              <a:buNone/>
            </a:pPr>
            <a:endParaRPr lang="en-ID" baseline="30000" dirty="0"/>
          </a:p>
          <a:p>
            <a:r>
              <a:rPr lang="en-US" dirty="0"/>
              <a:t>Having adopted a parametric family of functions,      , one has to get an estimate for the unknown set of parameters. To this end, a measure of fitness has to be adopted. The more classical approach is to adopt a </a:t>
            </a:r>
            <a:r>
              <a:rPr lang="en-US" b="1" dirty="0"/>
              <a:t>loss function</a:t>
            </a:r>
            <a:r>
              <a:rPr lang="en-US" dirty="0"/>
              <a:t>, which quantifies the deviation/error between the measured value of </a:t>
            </a:r>
            <a:r>
              <a:rPr lang="en-US" i="1" dirty="0"/>
              <a:t>y</a:t>
            </a:r>
            <a:r>
              <a:rPr lang="en-US" dirty="0"/>
              <a:t> and the predicted one using the corresponding measurements </a:t>
            </a:r>
            <a:r>
              <a:rPr lang="en-US" i="1" dirty="0"/>
              <a:t>x</a:t>
            </a:r>
            <a:r>
              <a:rPr lang="en-US" dirty="0"/>
              <a:t>, as in </a:t>
            </a:r>
            <a:r>
              <a:rPr lang="en-US" i="1" dirty="0" err="1"/>
              <a:t>f</a:t>
            </a:r>
            <a:r>
              <a:rPr lang="en-US" i="1" baseline="-25000" dirty="0" err="1"/>
              <a:t>θ</a:t>
            </a:r>
            <a:r>
              <a:rPr lang="en-US" i="1" dirty="0"/>
              <a:t>(x). </a:t>
            </a:r>
            <a:endParaRPr lang="en-ID" dirty="0"/>
          </a:p>
        </p:txBody>
      </p:sp>
      <p:pic>
        <p:nvPicPr>
          <p:cNvPr id="4" name="Picture 3">
            <a:extLst>
              <a:ext uri="{FF2B5EF4-FFF2-40B4-BE49-F238E27FC236}">
                <a16:creationId xmlns:a16="http://schemas.microsoft.com/office/drawing/2014/main" id="{C72925A7-CD85-47F2-BCD4-CEA4B104BF88}"/>
              </a:ext>
            </a:extLst>
          </p:cNvPr>
          <p:cNvPicPr>
            <a:picLocks noChangeAspect="1"/>
          </p:cNvPicPr>
          <p:nvPr/>
        </p:nvPicPr>
        <p:blipFill>
          <a:blip r:embed="rId2"/>
          <a:stretch>
            <a:fillRect/>
          </a:stretch>
        </p:blipFill>
        <p:spPr>
          <a:xfrm>
            <a:off x="7162800" y="3657600"/>
            <a:ext cx="304800" cy="281940"/>
          </a:xfrm>
          <a:prstGeom prst="rect">
            <a:avLst/>
          </a:prstGeom>
        </p:spPr>
      </p:pic>
    </p:spTree>
    <p:extLst>
      <p:ext uri="{BB962C8B-B14F-4D97-AF65-F5344CB8AC3E}">
        <p14:creationId xmlns:p14="http://schemas.microsoft.com/office/powerpoint/2010/main" val="1726256501"/>
      </p:ext>
    </p:extLst>
  </p:cSld>
  <p:clrMapOvr>
    <a:masterClrMapping/>
  </p:clrMapOvr>
</p:sld>
</file>

<file path=ppt/theme/theme1.xml><?xml version="1.0" encoding="utf-8"?>
<a:theme xmlns:a="http://schemas.openxmlformats.org/drawingml/2006/main" name="Template PPT 2015">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Template PPT 2015</Template>
  <TotalTime>173</TotalTime>
  <Words>2365</Words>
  <Application>Microsoft Office PowerPoint</Application>
  <PresentationFormat>On-screen Show (4:3)</PresentationFormat>
  <Paragraphs>131</Paragraphs>
  <Slides>27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Arial</vt:lpstr>
      <vt:lpstr>Calibri</vt:lpstr>
      <vt:lpstr>Open Sans</vt:lpstr>
      <vt:lpstr>Tahoma</vt:lpstr>
      <vt:lpstr>Template PPT 2015</vt:lpstr>
      <vt:lpstr>Learning in Parametric Modeling 1  Session  08 &amp; 09</vt:lpstr>
      <vt:lpstr>Learning Outcome</vt:lpstr>
      <vt:lpstr>Outline</vt:lpstr>
      <vt:lpstr>Parametric Modeling</vt:lpstr>
      <vt:lpstr>Parameter Estimation</vt:lpstr>
      <vt:lpstr>Parameter Estimation (2)</vt:lpstr>
      <vt:lpstr>Parameter Estimation (3)</vt:lpstr>
      <vt:lpstr>Parameter Estimation (4)</vt:lpstr>
      <vt:lpstr>Parameter Estimation (5)</vt:lpstr>
      <vt:lpstr>Parameter Estimation (6)</vt:lpstr>
      <vt:lpstr>LS Loss Function</vt:lpstr>
      <vt:lpstr>Linear Regression</vt:lpstr>
      <vt:lpstr>Linear Regression (2)</vt:lpstr>
      <vt:lpstr>Linear Regression (3)</vt:lpstr>
      <vt:lpstr>Linear Regression (4)</vt:lpstr>
      <vt:lpstr>Linear Regression (5)</vt:lpstr>
      <vt:lpstr>Classification</vt:lpstr>
      <vt:lpstr>Classification (2)</vt:lpstr>
      <vt:lpstr>Classification (3)</vt:lpstr>
      <vt:lpstr>Classification (4)</vt:lpstr>
      <vt:lpstr>Classification (5)</vt:lpstr>
      <vt:lpstr>Classification (Example)</vt:lpstr>
      <vt:lpstr>Classification (Example)</vt:lpstr>
      <vt:lpstr>Classification (Example)</vt:lpstr>
      <vt:lpstr>Case Study</vt:lpstr>
      <vt:lpstr>End of Session 08 &amp; 09</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TOPIC  Session  #</dc:title>
  <dc:creator>Yulia</dc:creator>
  <cp:lastModifiedBy>Novita Hanafiah</cp:lastModifiedBy>
  <cp:revision>39</cp:revision>
  <dcterms:created xsi:type="dcterms:W3CDTF">2015-05-04T03:33:03Z</dcterms:created>
  <dcterms:modified xsi:type="dcterms:W3CDTF">2019-12-19T03:10:49Z</dcterms:modified>
</cp:coreProperties>
</file>