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262" r:id="rId38"/>
    <p:sldId id="259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REFERENCE" id="{82098E28-DACF-4424-86A1-E861B2DCC6FF}">
          <p14:sldIdLst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  <dgm:t>
        <a:bodyPr/>
        <a:lstStyle/>
        <a:p>
          <a:endParaRPr 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DD067E05-1672-42B1-BAFD-EF335803BF75}" type="presOf" srcId="{6BAC6641-6F16-42C7-9628-222D46D6B99E}" destId="{396D247C-7331-400F-88B3-FB5C75DEFBD2}" srcOrd="0" destOrd="0" presId="urn:microsoft.com/office/officeart/2005/8/layout/cycle5"/>
    <dgm:cxn modelId="{6F95ED18-FE11-4F1F-A94D-66B3F82BB379}" type="presOf" srcId="{26B28433-06D5-4A6C-A5BD-D422E2368D1C}" destId="{780DDDCB-B12F-428D-A586-90FD6F79F55C}" srcOrd="0" destOrd="0" presId="urn:microsoft.com/office/officeart/2005/8/layout/cycle5"/>
    <dgm:cxn modelId="{190CC4D4-5B3B-4957-A60C-453A1A2F0896}" type="presOf" srcId="{CC63CE4D-9440-4F4D-8A92-796B92B85288}" destId="{D2CA6A8E-22C6-4F9F-B88D-7C12E5956E50}" srcOrd="0" destOrd="0" presId="urn:microsoft.com/office/officeart/2005/8/layout/cycle5"/>
    <dgm:cxn modelId="{FEF463C9-D108-46B9-8861-2E72232B242D}" type="presOf" srcId="{B1E169FA-2675-4029-A163-F457E76F545E}" destId="{498F4E31-E423-4928-A28F-F71BD81A544F}" srcOrd="0" destOrd="0" presId="urn:microsoft.com/office/officeart/2005/8/layout/cycle5"/>
    <dgm:cxn modelId="{1D4702DE-0BFF-422A-B24D-C80EA8878D92}" type="presOf" srcId="{C80A8738-ACA8-4E35-A7C5-DA04AA9E6147}" destId="{28358C13-D8CC-4AD2-A7BF-1189D1A964E3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BAA64D0F-A200-4029-8730-CF530E343FC0}" type="presOf" srcId="{8B338C84-75DE-490B-B7BD-E14CF644700D}" destId="{E5B85177-67DC-46B9-9178-4FD74108A018}" srcOrd="0" destOrd="0" presId="urn:microsoft.com/office/officeart/2005/8/layout/cycle5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6C4CF554-4A65-44E0-A551-FCEE7D34B34A}" type="presOf" srcId="{746407FD-1023-4207-8A6F-8D6782650E11}" destId="{256E3A91-2E2F-4ED9-A28A-3DA97D5742E3}" srcOrd="0" destOrd="0" presId="urn:microsoft.com/office/officeart/2005/8/layout/cycle5"/>
    <dgm:cxn modelId="{D1092004-B99D-4AB0-B224-72DC0D5B0322}" type="presOf" srcId="{5E05B78C-094A-4509-9654-09D2F26F3FFD}" destId="{47F33915-6B3B-401C-B50F-B22A754E2EF7}" srcOrd="0" destOrd="0" presId="urn:microsoft.com/office/officeart/2005/8/layout/cycle5"/>
    <dgm:cxn modelId="{945B3338-7A8D-48AF-A419-43B26E523AE5}" type="presOf" srcId="{98110A4D-3F5E-4135-8A9F-CAF8BD865382}" destId="{0A3A9FBE-F7C6-41D0-A2A8-F50B183ED97D}" srcOrd="0" destOrd="0" presId="urn:microsoft.com/office/officeart/2005/8/layout/cycle5"/>
    <dgm:cxn modelId="{3844469C-905D-4B8D-B308-74C55C5BA74E}" type="presParOf" srcId="{0A3A9FBE-F7C6-41D0-A2A8-F50B183ED97D}" destId="{256E3A91-2E2F-4ED9-A28A-3DA97D5742E3}" srcOrd="0" destOrd="0" presId="urn:microsoft.com/office/officeart/2005/8/layout/cycle5"/>
    <dgm:cxn modelId="{643D0BE1-0453-4FE4-B6E3-8E8802A189C8}" type="presParOf" srcId="{0A3A9FBE-F7C6-41D0-A2A8-F50B183ED97D}" destId="{8B1A1E44-0CA3-47B4-B36D-323702FD4456}" srcOrd="1" destOrd="0" presId="urn:microsoft.com/office/officeart/2005/8/layout/cycle5"/>
    <dgm:cxn modelId="{657A1D33-E3B0-4D6E-9530-0931A4771868}" type="presParOf" srcId="{0A3A9FBE-F7C6-41D0-A2A8-F50B183ED97D}" destId="{47F33915-6B3B-401C-B50F-B22A754E2EF7}" srcOrd="2" destOrd="0" presId="urn:microsoft.com/office/officeart/2005/8/layout/cycle5"/>
    <dgm:cxn modelId="{B2D47868-C0AE-48F0-ADA2-F07FEEE6A619}" type="presParOf" srcId="{0A3A9FBE-F7C6-41D0-A2A8-F50B183ED97D}" destId="{28358C13-D8CC-4AD2-A7BF-1189D1A964E3}" srcOrd="3" destOrd="0" presId="urn:microsoft.com/office/officeart/2005/8/layout/cycle5"/>
    <dgm:cxn modelId="{83A73B69-8CE4-419E-8ACD-6C902A0DD5AC}" type="presParOf" srcId="{0A3A9FBE-F7C6-41D0-A2A8-F50B183ED97D}" destId="{7A773DDB-9EA6-40D0-908C-5A4C420FC715}" srcOrd="4" destOrd="0" presId="urn:microsoft.com/office/officeart/2005/8/layout/cycle5"/>
    <dgm:cxn modelId="{58039BE6-1345-4224-A299-FD1A1855AFBC}" type="presParOf" srcId="{0A3A9FBE-F7C6-41D0-A2A8-F50B183ED97D}" destId="{396D247C-7331-400F-88B3-FB5C75DEFBD2}" srcOrd="5" destOrd="0" presId="urn:microsoft.com/office/officeart/2005/8/layout/cycle5"/>
    <dgm:cxn modelId="{269F26AF-6BCD-4F5E-923B-80B744E2D8FB}" type="presParOf" srcId="{0A3A9FBE-F7C6-41D0-A2A8-F50B183ED97D}" destId="{E5B85177-67DC-46B9-9178-4FD74108A018}" srcOrd="6" destOrd="0" presId="urn:microsoft.com/office/officeart/2005/8/layout/cycle5"/>
    <dgm:cxn modelId="{85461612-FFDF-4923-9EAB-680FCBE36A29}" type="presParOf" srcId="{0A3A9FBE-F7C6-41D0-A2A8-F50B183ED97D}" destId="{35D7A730-924C-49C3-A7BA-CD89FCBCE1AC}" srcOrd="7" destOrd="0" presId="urn:microsoft.com/office/officeart/2005/8/layout/cycle5"/>
    <dgm:cxn modelId="{C0B95277-F606-41CC-8BEC-247E654BBC8C}" type="presParOf" srcId="{0A3A9FBE-F7C6-41D0-A2A8-F50B183ED97D}" destId="{D2CA6A8E-22C6-4F9F-B88D-7C12E5956E50}" srcOrd="8" destOrd="0" presId="urn:microsoft.com/office/officeart/2005/8/layout/cycle5"/>
    <dgm:cxn modelId="{C7E4EB20-BE3B-4B8A-8C05-FCC220CF38B9}" type="presParOf" srcId="{0A3A9FBE-F7C6-41D0-A2A8-F50B183ED97D}" destId="{780DDDCB-B12F-428D-A586-90FD6F79F55C}" srcOrd="9" destOrd="0" presId="urn:microsoft.com/office/officeart/2005/8/layout/cycle5"/>
    <dgm:cxn modelId="{8F0FCE7F-42C7-4966-9F0F-15F1ADCFAB55}" type="presParOf" srcId="{0A3A9FBE-F7C6-41D0-A2A8-F50B183ED97D}" destId="{27501DD9-B23B-4A6C-B19F-BEDC210774CB}" srcOrd="10" destOrd="0" presId="urn:microsoft.com/office/officeart/2005/8/layout/cycle5"/>
    <dgm:cxn modelId="{39489321-A3DE-4A3A-92D0-B1A675EE7A21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6F8B16-5AF6-4961-88E0-1A5542324C2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9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6C3E2-AFE7-46E4-9585-CDBBAA01B46D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A398-1778-4FB9-ABE1-140DE889359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22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2E0C3C-2480-46EB-837C-C2A0CFCE1EC7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8AF399-FBD6-416F-8713-2003C2CF96FF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F0545-600F-404A-AB75-274544CA47EC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2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en-US" sz="500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04F0FC-8501-404B-A0C2-AAF5A9C50E74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9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1200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1AE263-C8B3-4F1B-AFD8-C8AF445DAE07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B5A9DA-EC54-4E37-AE12-421E964129D7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7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F9BC98-BA20-4BCB-9440-2810AF693018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3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C8B06-35E8-4F7F-B8E4-311633ABECE5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0D9C23-8670-4187-BD16-38B4ACF3009E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40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F25F02-6241-42DB-BF13-619F685C4971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0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200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51F8B0-03F4-412B-B464-C70759313E7F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BE6854-E5E7-45C0-BBDF-26BE0010ECD2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6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4A1ADA-BD7B-4320-A76E-7A7969D2FF67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300C8-90B7-4C96-BA61-7E938CD94FE0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8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2EC911-5956-47B2-8DB1-4F8EDB493CB7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4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0DB123-C693-4EAC-A7B4-86591C4C3AEA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3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0FD92D-047E-4AB0-B29F-E008BEEC3449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7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ktailsoftheworld.com/uploads/pics/Jtho.jpe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#</a:t>
            </a:r>
            <a:r>
              <a:rPr lang="id-ID" sz="2800" dirty="0" smtClean="0">
                <a:solidFill>
                  <a:schemeClr val="bg1"/>
                </a:solidFill>
              </a:rPr>
              <a:t>1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748558" y="685800"/>
            <a:ext cx="5938242" cy="71884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SDLC: The Planning Phase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671094" y="1828354"/>
            <a:ext cx="4432473" cy="3429000"/>
          </a:xfrm>
        </p:spPr>
        <p:txBody>
          <a:bodyPr/>
          <a:lstStyle/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Project Initiation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Develop/receive a system request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Conduct a feasibility analysis</a:t>
            </a:r>
          </a:p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Project Management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Develop the work plan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Staff the project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Monitor &amp; control the project</a:t>
            </a:r>
          </a:p>
        </p:txBody>
      </p:sp>
    </p:spTree>
    <p:extLst>
      <p:ext uri="{BB962C8B-B14F-4D97-AF65-F5344CB8AC3E}">
        <p14:creationId xmlns:p14="http://schemas.microsoft.com/office/powerpoint/2010/main" val="30716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SDLC: The Analysis Phase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375298" y="2035969"/>
            <a:ext cx="4822031" cy="3482579"/>
          </a:xfrm>
        </p:spPr>
        <p:txBody>
          <a:bodyPr/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Develop an analysis strategy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Model the current system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Formulate the new system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Gather the requirements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Develop a system concept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Create a business model to represent: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data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processes</a:t>
            </a:r>
            <a:endParaRPr lang="en-US" altLang="en-US" sz="1829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 dirty="0">
                <a:ea typeface="ＭＳ Ｐゴシック" panose="020B0600070205080204" pitchFamily="34" charset="-128"/>
              </a:rPr>
              <a:t>Develop a 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34498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24472" y="9906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SDLC: The Design Phase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46673" y="2196704"/>
            <a:ext cx="5464969" cy="2678906"/>
          </a:xfrm>
        </p:spPr>
        <p:txBody>
          <a:bodyPr>
            <a:normAutofit lnSpcReduction="10000"/>
          </a:bodyPr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a design strategy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Design architecture and interfaces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databases and file specifications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110">
                <a:ea typeface="ＭＳ Ｐゴシック" panose="020B0600070205080204" pitchFamily="34" charset="-128"/>
              </a:rPr>
              <a:t>Develop the program design to specify: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>
                <a:ea typeface="ＭＳ Ｐゴシック" panose="020B0600070205080204" pitchFamily="34" charset="-128"/>
              </a:rPr>
              <a:t>What programs to write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>
                <a:ea typeface="ＭＳ Ｐゴシック" panose="020B0600070205080204" pitchFamily="34" charset="-128"/>
              </a:rPr>
              <a:t>What each program will do</a:t>
            </a:r>
          </a:p>
        </p:txBody>
      </p:sp>
    </p:spTree>
    <p:extLst>
      <p:ext uri="{BB962C8B-B14F-4D97-AF65-F5344CB8AC3E}">
        <p14:creationId xmlns:p14="http://schemas.microsoft.com/office/powerpoint/2010/main" val="3143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25204" y="1502829"/>
            <a:ext cx="5938242" cy="10023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SDLC: The Implementation Phase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428876" y="2303860"/>
            <a:ext cx="4822031" cy="2750344"/>
          </a:xfrm>
        </p:spPr>
        <p:txBody>
          <a:bodyPr/>
          <a:lstStyle/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Construct the system</a:t>
            </a:r>
          </a:p>
          <a:p>
            <a:pPr marL="631775" lvl="1" indent="-381744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Build it (write the programming code)</a:t>
            </a:r>
          </a:p>
          <a:p>
            <a:pPr marL="631775" lvl="1" indent="-381744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Test it</a:t>
            </a:r>
          </a:p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Install system</a:t>
            </a:r>
          </a:p>
          <a:p>
            <a:pPr lvl="1">
              <a:spcBef>
                <a:spcPts val="704"/>
              </a:spcBef>
              <a:defRPr/>
            </a:pPr>
            <a:r>
              <a:rPr lang="en-US" sz="1758" dirty="0">
                <a:ea typeface="ＭＳ Ｐゴシック" charset="-128"/>
              </a:rPr>
              <a:t>Train the users</a:t>
            </a:r>
          </a:p>
          <a:p>
            <a:pPr marL="381744" indent="-381744">
              <a:spcBef>
                <a:spcPts val="704"/>
              </a:spcBef>
              <a:buFont typeface="Calibri" pitchFamily="34" charset="0"/>
              <a:buAutoNum type="arabicPeriod"/>
              <a:defRPr/>
            </a:pPr>
            <a:r>
              <a:rPr lang="en-US" sz="2110" dirty="0">
                <a:ea typeface="ＭＳ Ｐゴシック" charset="-128"/>
              </a:rPr>
              <a:t>Support the system (maintenance)</a:t>
            </a:r>
          </a:p>
        </p:txBody>
      </p:sp>
    </p:spTree>
    <p:extLst>
      <p:ext uri="{BB962C8B-B14F-4D97-AF65-F5344CB8AC3E}">
        <p14:creationId xmlns:p14="http://schemas.microsoft.com/office/powerpoint/2010/main" val="3494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1000593"/>
            <a:ext cx="8229600" cy="5405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SDLC: Methodologies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68141" y="2035969"/>
            <a:ext cx="5113363" cy="3407792"/>
          </a:xfrm>
        </p:spPr>
        <p:txBody>
          <a:bodyPr/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Methodology: a formalized approach to implementing the SDLC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Categories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Process oriented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Data centered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Object-oriented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Structured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Rapid action development</a:t>
            </a:r>
          </a:p>
          <a:p>
            <a:pPr lvl="1"/>
            <a:r>
              <a:rPr lang="en-US" altLang="en-US" sz="1969">
                <a:ea typeface="ＭＳ Ｐゴシック" panose="020B0600070205080204" pitchFamily="34" charset="-128"/>
              </a:rPr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8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72358" y="976834"/>
            <a:ext cx="5938242" cy="77576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Classes of Methodologies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26904" y="2057178"/>
            <a:ext cx="4969296" cy="330063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10" dirty="0">
                <a:ea typeface="ＭＳ Ｐゴシック" panose="020B0600070205080204" pitchFamily="34" charset="-128"/>
              </a:rPr>
              <a:t>Structured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Parallel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10" dirty="0">
                <a:ea typeface="ＭＳ Ｐゴシック" panose="020B0600070205080204" pitchFamily="34" charset="-128"/>
              </a:rPr>
              <a:t>Rapid Application Developmen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Phased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10" dirty="0">
                <a:ea typeface="ＭＳ Ｐゴシック" panose="020B0600070205080204" pitchFamily="34" charset="-128"/>
              </a:rPr>
              <a:t>Agile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eXtreme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SCRUM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95872" y="1143000"/>
            <a:ext cx="7067128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Which Methodology to 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750" t="53704" r="29167" b="22592"/>
          <a:stretch/>
        </p:blipFill>
        <p:spPr>
          <a:xfrm>
            <a:off x="1273318" y="2357438"/>
            <a:ext cx="6595133" cy="20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672358" y="609600"/>
            <a:ext cx="5938242" cy="100235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Systems Analyst: Skills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601764" y="1660923"/>
            <a:ext cx="6024190" cy="3514948"/>
          </a:xfrm>
        </p:spPr>
        <p:txBody>
          <a:bodyPr>
            <a:normAutofit fontScale="92500"/>
          </a:bodyPr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Agents of change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Identify ways to improve the organization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Motivate &amp; train others</a:t>
            </a:r>
          </a:p>
          <a:p>
            <a:r>
              <a:rPr lang="en-US" altLang="en-US" sz="2110" dirty="0">
                <a:ea typeface="ＭＳ Ｐゴシック" panose="020B0600070205080204" pitchFamily="34" charset="-128"/>
              </a:rPr>
              <a:t>Skills needed: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Technical: must understand the technology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Business: must know the business processes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Analytical: must be able to solve problems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Communications: technical &amp; non-technical audiences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Interpersonal: leadership &amp; management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Ethics: deal fairly and protect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59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358" y="609600"/>
            <a:ext cx="5938242" cy="6016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Systems Analyst</a:t>
            </a:r>
            <a:r>
              <a:rPr lang="en-US" dirty="0"/>
              <a:t>: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781" y="1607344"/>
            <a:ext cx="5938242" cy="3876863"/>
          </a:xfrm>
        </p:spPr>
        <p:txBody>
          <a:bodyPr/>
          <a:lstStyle/>
          <a:p>
            <a:r>
              <a:rPr lang="en-US" sz="1688" dirty="0"/>
              <a:t>Business Analyst</a:t>
            </a:r>
          </a:p>
          <a:p>
            <a:pPr lvl="1"/>
            <a:r>
              <a:rPr lang="en-US" sz="1547" dirty="0"/>
              <a:t>Focuses on the business issues </a:t>
            </a:r>
          </a:p>
          <a:p>
            <a:r>
              <a:rPr lang="en-US" sz="1688" dirty="0"/>
              <a:t>Systems Analyst</a:t>
            </a:r>
          </a:p>
          <a:p>
            <a:pPr lvl="1"/>
            <a:r>
              <a:rPr lang="en-US" i="1" dirty="0"/>
              <a:t> </a:t>
            </a:r>
            <a:r>
              <a:rPr lang="en-US" sz="1547" dirty="0"/>
              <a:t>Focuses on the IS issues </a:t>
            </a:r>
          </a:p>
          <a:p>
            <a:r>
              <a:rPr lang="en-US" sz="1688" dirty="0"/>
              <a:t>Infrastructure Analyst</a:t>
            </a:r>
          </a:p>
          <a:p>
            <a:pPr lvl="1"/>
            <a:r>
              <a:rPr lang="en-US" sz="1547" dirty="0"/>
              <a:t>Focuses on the technical issues </a:t>
            </a:r>
          </a:p>
          <a:p>
            <a:r>
              <a:rPr lang="en-US" sz="1688" dirty="0"/>
              <a:t>Change Management Analyst</a:t>
            </a:r>
          </a:p>
          <a:p>
            <a:pPr lvl="1"/>
            <a:r>
              <a:rPr lang="en-US" dirty="0" smtClean="0"/>
              <a:t> </a:t>
            </a:r>
            <a:r>
              <a:rPr lang="en-US" sz="1547" dirty="0"/>
              <a:t>Focuses on the people and management issues</a:t>
            </a:r>
          </a:p>
          <a:p>
            <a:r>
              <a:rPr lang="en-US" sz="1688" dirty="0"/>
              <a:t>Project Manager</a:t>
            </a:r>
          </a:p>
          <a:p>
            <a:pPr lvl="1"/>
            <a:r>
              <a:rPr lang="en-US" sz="1547" dirty="0"/>
              <a:t>Ensures that the project is completed on time and within budget</a:t>
            </a:r>
          </a:p>
        </p:txBody>
      </p:sp>
    </p:spTree>
    <p:extLst>
      <p:ext uri="{BB962C8B-B14F-4D97-AF65-F5344CB8AC3E}">
        <p14:creationId xmlns:p14="http://schemas.microsoft.com/office/powerpoint/2010/main" val="33004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25204" y="1071563"/>
            <a:ext cx="5938242" cy="10023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Object-Oriented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Systems Analysis &amp;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21260" y="2346277"/>
            <a:ext cx="5557615" cy="274364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Attempts to balance data and process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Utilizes the Unified Modeling Language (UML) and the Unified Process 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Characteristics of OOAD: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Use-case Driven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Architecture Centric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Iterative and Incremental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Databases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867595" y="922473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Characteristics of Object-Oriented Systems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Classes &amp; Objects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Object (instance): instantiation of a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Attributes: information that describes the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State: describes its values and relationships at a point in time</a:t>
            </a:r>
          </a:p>
          <a:p>
            <a:r>
              <a:rPr lang="en-US" altLang="en-US" sz="1898" dirty="0">
                <a:ea typeface="ＭＳ Ｐゴシック" panose="020B0600070205080204" pitchFamily="34" charset="-128"/>
              </a:rPr>
              <a:t>Methods &amp; Messages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Methods: the behavior of a class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Messages: information sent to an object to trigger a method (procedure call)</a:t>
            </a:r>
          </a:p>
        </p:txBody>
      </p:sp>
    </p:spTree>
    <p:extLst>
      <p:ext uri="{BB962C8B-B14F-4D97-AF65-F5344CB8AC3E}">
        <p14:creationId xmlns:p14="http://schemas.microsoft.com/office/powerpoint/2010/main" val="6687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857656" y="1125141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01763" y="2250282"/>
            <a:ext cx="5938242" cy="2893219"/>
          </a:xfrm>
        </p:spPr>
        <p:txBody>
          <a:bodyPr/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Encapsulation &amp; information hiding</a:t>
            </a:r>
          </a:p>
          <a:p>
            <a:pPr lvl="1"/>
            <a:r>
              <a:rPr lang="en-US" altLang="en-US" sz="1758">
                <a:ea typeface="ＭＳ Ｐゴシック" panose="020B0600070205080204" pitchFamily="34" charset="-128"/>
              </a:rPr>
              <a:t>Encapsulation: combination of process &amp; data</a:t>
            </a:r>
          </a:p>
          <a:p>
            <a:pPr lvl="1"/>
            <a:r>
              <a:rPr lang="en-US" altLang="en-US" sz="1758">
                <a:ea typeface="ＭＳ Ｐゴシック" panose="020B0600070205080204" pitchFamily="34" charset="-128"/>
              </a:rPr>
              <a:t>Information hiding: functionality is hidden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Inheritance</a:t>
            </a:r>
          </a:p>
          <a:p>
            <a:pPr lvl="1"/>
            <a:r>
              <a:rPr lang="en-US" altLang="en-US" sz="1758">
                <a:ea typeface="ＭＳ Ｐゴシック" panose="020B0600070205080204" pitchFamily="34" charset="-128"/>
              </a:rPr>
              <a:t>General classes are created (superclasses)</a:t>
            </a:r>
          </a:p>
          <a:p>
            <a:pPr lvl="1"/>
            <a:r>
              <a:rPr lang="en-US" altLang="en-US" sz="1758">
                <a:ea typeface="ＭＳ Ｐゴシック" panose="020B0600070205080204" pitchFamily="34" charset="-128"/>
              </a:rPr>
              <a:t>Subclasses can inherit data and methods from a superclass</a:t>
            </a:r>
          </a:p>
        </p:txBody>
      </p:sp>
    </p:spTree>
    <p:extLst>
      <p:ext uri="{BB962C8B-B14F-4D97-AF65-F5344CB8AC3E}">
        <p14:creationId xmlns:p14="http://schemas.microsoft.com/office/powerpoint/2010/main" val="28446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00958" y="685800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sz="3797" dirty="0">
                <a:ea typeface="ＭＳ Ｐゴシック" panose="020B0600070205080204" pitchFamily="34" charset="-128"/>
              </a:rPr>
              <a:t/>
            </a:r>
            <a:br>
              <a:rPr lang="en-US" altLang="en-US" sz="3797" dirty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Characteristics of Object-Oriented Systems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01763" y="2196703"/>
            <a:ext cx="5938242" cy="2839641"/>
          </a:xfrm>
        </p:spPr>
        <p:txBody>
          <a:bodyPr/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Polymorphism &amp; dynamic binding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Polymorphism: the same message can have different meanings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Dynamic binding: type of object is not determined until run-time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Contrast with static binding</a:t>
            </a:r>
          </a:p>
        </p:txBody>
      </p:sp>
    </p:spTree>
    <p:extLst>
      <p:ext uri="{BB962C8B-B14F-4D97-AF65-F5344CB8AC3E}">
        <p14:creationId xmlns:p14="http://schemas.microsoft.com/office/powerpoint/2010/main" val="306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Object-Oriented Systems Analysis &amp; Design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Use-case driven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Use-cases define the behavior of a system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Each use-case focuses on one business process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Architecture centric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Functional (external) view: focuses on the user’s perspective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Static (structural) view: focuses on attributes, methods, classes &amp; relationships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Dynamic (behavioral) view: focuses on messages between classes and resulting behaviors</a:t>
            </a:r>
          </a:p>
        </p:txBody>
      </p:sp>
    </p:spTree>
    <p:extLst>
      <p:ext uri="{BB962C8B-B14F-4D97-AF65-F5344CB8AC3E}">
        <p14:creationId xmlns:p14="http://schemas.microsoft.com/office/powerpoint/2010/main" val="983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Object-Oriented Systems Analysis &amp; Design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Iterative &amp; incremental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Undergoes continuous testing &amp; refinement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The analyst understands the system better over time</a:t>
            </a:r>
          </a:p>
          <a:p>
            <a:r>
              <a:rPr lang="en-US" altLang="en-US" sz="2110" dirty="0">
                <a:ea typeface="ＭＳ Ｐゴシック" panose="020B0600070205080204" pitchFamily="34" charset="-128"/>
              </a:rPr>
              <a:t>Benefits of OOSAD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Break a complex system into smaller, more manageable modules</a:t>
            </a:r>
          </a:p>
          <a:p>
            <a:pPr lvl="1"/>
            <a:r>
              <a:rPr lang="en-US" altLang="en-US" sz="1758" dirty="0">
                <a:ea typeface="ＭＳ Ｐゴシック" panose="020B0600070205080204" pitchFamily="34" charset="-128"/>
              </a:rPr>
              <a:t>Work on modules individually</a:t>
            </a:r>
          </a:p>
        </p:txBody>
      </p:sp>
    </p:spTree>
    <p:extLst>
      <p:ext uri="{BB962C8B-B14F-4D97-AF65-F5344CB8AC3E}">
        <p14:creationId xmlns:p14="http://schemas.microsoft.com/office/powerpoint/2010/main" val="13427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Unified Process</a:t>
            </a:r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specific methodology that maps out when and how to use the various UML techniques for object-oriented analysis and design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two-dimensional process consisting of phases and workflows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Phases are time periods in development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Workflows are the tasks that occur in each phase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Activities in both phases &amp; workflows will overlap</a:t>
            </a:r>
          </a:p>
        </p:txBody>
      </p:sp>
    </p:spTree>
    <p:extLst>
      <p:ext uri="{BB962C8B-B14F-4D97-AF65-F5344CB8AC3E}">
        <p14:creationId xmlns:p14="http://schemas.microsoft.com/office/powerpoint/2010/main" val="16755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763" y="938735"/>
            <a:ext cx="5938242" cy="61503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Unified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46" t="28652" r="28327" b="14416"/>
          <a:stretch/>
        </p:blipFill>
        <p:spPr>
          <a:xfrm>
            <a:off x="2268141" y="1625690"/>
            <a:ext cx="5128431" cy="37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00672" y="7620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Unified Process Phases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459831" y="2133600"/>
            <a:ext cx="5464969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Inception</a:t>
            </a:r>
          </a:p>
          <a:p>
            <a:pPr lvl="1" eaLnBrk="1" hangingPunct="1"/>
            <a:r>
              <a:rPr lang="en-US" altLang="en-US" sz="1758" dirty="0">
                <a:ea typeface="ＭＳ Ｐゴシック" panose="020B0600070205080204" pitchFamily="34" charset="-128"/>
              </a:rPr>
              <a:t>Feasibility analyses performed</a:t>
            </a:r>
          </a:p>
          <a:p>
            <a:pPr lvl="1" eaLnBrk="1" hangingPunct="1"/>
            <a:r>
              <a:rPr lang="en-US" altLang="en-US" sz="1758" dirty="0">
                <a:ea typeface="ＭＳ Ｐゴシック" panose="020B0600070205080204" pitchFamily="34" charset="-128"/>
              </a:rPr>
              <a:t>Workflows vary but focus is on business modeling &amp; requirements gathering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Elaboration</a:t>
            </a:r>
          </a:p>
          <a:p>
            <a:pPr lvl="1">
              <a:spcBef>
                <a:spcPts val="42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Heavy focus on analysis &amp; design</a:t>
            </a:r>
          </a:p>
          <a:p>
            <a:pPr lvl="1">
              <a:spcBef>
                <a:spcPts val="42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Other workflows may be included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Construction: Focus on programming (implementation)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Transition--Focus on testing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30661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72072" y="9906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Engineering Workflows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120926" y="2271490"/>
            <a:ext cx="3508473" cy="2764854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Business modeling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Requirements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Analysis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Design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Implementation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Testing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43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48272" y="914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Supporting Workflows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558356" y="2271490"/>
            <a:ext cx="5518844" cy="3086323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Project management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Configuration and change management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Environment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Operations and support*</a:t>
            </a:r>
          </a:p>
          <a:p>
            <a:pPr>
              <a:spcBef>
                <a:spcPts val="704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Infrastructure management*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* Part of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enhanced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11383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dirty="0"/>
              <a:t> </a:t>
            </a:r>
          </a:p>
          <a:p>
            <a:pPr eaLnBrk="1" hangingPunct="1">
              <a:buFontTx/>
              <a:buNone/>
            </a:pPr>
            <a:endParaRPr lang="en-US" sz="2100" dirty="0"/>
          </a:p>
          <a:p>
            <a:pPr eaLnBrk="1" hangingPunct="1">
              <a:buFontTx/>
              <a:buNone/>
            </a:pPr>
            <a:r>
              <a:rPr lang="en-US" sz="2100" dirty="0"/>
              <a:t>LO1: </a:t>
            </a:r>
          </a:p>
          <a:p>
            <a:pPr eaLnBrk="1" hangingPunct="1">
              <a:buFontTx/>
              <a:buNone/>
            </a:pPr>
            <a:r>
              <a:rPr lang="en-US" sz="2100" dirty="0"/>
              <a:t>    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537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91358" y="1207442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Extensions to the Unified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07407" y="2271490"/>
            <a:ext cx="5250656" cy="24969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The Unified Process does not include: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Staffing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Budgeting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Contract management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Maintenance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Support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Cross- or inter-project issues</a:t>
            </a:r>
          </a:p>
        </p:txBody>
      </p:sp>
    </p:spTree>
    <p:extLst>
      <p:ext uri="{BB962C8B-B14F-4D97-AF65-F5344CB8AC3E}">
        <p14:creationId xmlns:p14="http://schemas.microsoft.com/office/powerpoint/2010/main" val="37015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900958" y="533400"/>
            <a:ext cx="5938242" cy="100235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Extensions to the Unified Process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893094" y="1875235"/>
            <a:ext cx="5488409" cy="340779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10" dirty="0">
                <a:ea typeface="ＭＳ Ｐゴシック" panose="020B0600070205080204" pitchFamily="34" charset="-128"/>
              </a:rPr>
              <a:t>Add a Production Phase to address issues after the product has been deployed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New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Operations &amp; Support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Infrastructure management</a:t>
            </a:r>
          </a:p>
          <a:p>
            <a:pPr>
              <a:spcBef>
                <a:spcPts val="42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Modifications to existing workflows: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Test workflow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Deployment workflow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Environment workflow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Project Management workflow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Configuration &amp; change management workflow</a:t>
            </a:r>
          </a:p>
        </p:txBody>
      </p:sp>
    </p:spTree>
    <p:extLst>
      <p:ext uri="{BB962C8B-B14F-4D97-AF65-F5344CB8AC3E}">
        <p14:creationId xmlns:p14="http://schemas.microsoft.com/office/powerpoint/2010/main" val="16044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Unified Modeling Language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Provides a common vocabulary of object-oriented terms and diagramming techniques rich enough to model any systems development project from analysis through implementation</a:t>
            </a:r>
          </a:p>
          <a:p>
            <a:pPr eaLnBrk="1" hangingPunct="1"/>
            <a:r>
              <a:rPr lang="en-US" altLang="en-US" sz="2110" dirty="0">
                <a:ea typeface="ＭＳ Ｐゴシック" panose="020B0600070205080204" pitchFamily="34" charset="-128"/>
              </a:rPr>
              <a:t>Version 2.5 has 15 diagrams in 2 major groups: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Structure diagrams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Behavior diagrams</a:t>
            </a:r>
          </a:p>
        </p:txBody>
      </p:sp>
    </p:spTree>
    <p:extLst>
      <p:ext uri="{BB962C8B-B14F-4D97-AF65-F5344CB8AC3E}">
        <p14:creationId xmlns:p14="http://schemas.microsoft.com/office/powerpoint/2010/main" val="30675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UML Structure Diagrams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Represent the data and static relationships in an information system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Class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Object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Package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Deployment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Component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Composite structure</a:t>
            </a:r>
          </a:p>
        </p:txBody>
      </p:sp>
    </p:spTree>
    <p:extLst>
      <p:ext uri="{BB962C8B-B14F-4D97-AF65-F5344CB8AC3E}">
        <p14:creationId xmlns:p14="http://schemas.microsoft.com/office/powerpoint/2010/main" val="2276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596158" y="762000"/>
            <a:ext cx="5938242" cy="100235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UML Behavior Diagrams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1533675" y="2057178"/>
            <a:ext cx="6076652" cy="1371823"/>
          </a:xfrm>
        </p:spPr>
        <p:txBody>
          <a:bodyPr/>
          <a:lstStyle/>
          <a:p>
            <a:pPr>
              <a:spcBef>
                <a:spcPts val="1187"/>
              </a:spcBef>
            </a:pPr>
            <a:r>
              <a:rPr lang="en-US" altLang="en-US" sz="2180">
                <a:ea typeface="ＭＳ Ｐゴシック" panose="020B0600070205080204" pitchFamily="34" charset="-128"/>
              </a:rPr>
              <a:t>Depict the dynamic relationships among the instances or objects that represent the business information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121" y="3200402"/>
            <a:ext cx="6075760" cy="2114549"/>
          </a:xfrm>
          <a:ln>
            <a:miter lim="800000"/>
            <a:headEnd/>
            <a:tailEnd/>
          </a:ln>
        </p:spPr>
        <p:txBody>
          <a:bodyPr numCol="2" rtlCol="0">
            <a:noAutofit/>
          </a:bodyPr>
          <a:lstStyle/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 overview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Timing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Behavior state machine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Protocol state machine,</a:t>
            </a:r>
          </a:p>
          <a:p>
            <a:pPr marL="509737" lvl="1" indent="-250149">
              <a:spcBef>
                <a:spcPts val="446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175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Use-case diagrams</a:t>
            </a:r>
          </a:p>
          <a:p>
            <a:pPr marL="259589" indent="-259589"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39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2934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All systems development projects follow essentially the same process, called the system development life cycle (SDLC)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System development methodologies are formalized approaches to implementing SDLCs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The systems analyst needs a variety of skills and plays a number of different roles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110" dirty="0">
                <a:ea typeface="ＭＳ Ｐゴシック" charset="-128"/>
              </a:rPr>
              <a:t>Object-oriented systems differ from traditional systems </a:t>
            </a:r>
          </a:p>
        </p:txBody>
      </p:sp>
    </p:spTree>
    <p:extLst>
      <p:ext uri="{BB962C8B-B14F-4D97-AF65-F5344CB8AC3E}">
        <p14:creationId xmlns:p14="http://schemas.microsoft.com/office/powerpoint/2010/main" val="31621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8292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Summary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(cont’d)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601763" y="1928814"/>
            <a:ext cx="5938242" cy="338658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Object-Oriented Systems Analysis and Design (OOSAD) uses a use-case-driven, architecture-centric, iterative, and incremental information systems development approach</a:t>
            </a:r>
          </a:p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The Unified Process is a two-dimensional systems development process described with a set of phases and workflows</a:t>
            </a:r>
          </a:p>
          <a:p>
            <a:pPr eaLnBrk="1" hangingPunct="1"/>
            <a:r>
              <a:rPr lang="en-US" altLang="en-US" sz="2110">
                <a:ea typeface="ＭＳ Ｐゴシック" panose="020B0600070205080204" pitchFamily="34" charset="-128"/>
              </a:rPr>
              <a:t>The Unified Modeling Language, or UML, is a standard set of diagramming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7008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4808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References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19812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772400" cy="792088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important notes in developing presentation file for online resources: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14600"/>
            <a:ext cx="7543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Please complete each presentation files with Learning Objectives information.</a:t>
            </a:r>
          </a:p>
          <a:p>
            <a:r>
              <a:rPr lang="en-US" sz="2400" dirty="0" smtClean="0"/>
              <a:t>Please make sure to make Acknowledgement slide if you are using PowerPoint slides from textbook or the content of the slides are mainly adopted from the textbook.</a:t>
            </a:r>
          </a:p>
          <a:p>
            <a:r>
              <a:rPr lang="en-US" sz="2400" dirty="0" smtClean="0"/>
              <a:t>If you are adding picture or information from other sources, please give reference footnote on the slide.</a:t>
            </a:r>
          </a:p>
          <a:p>
            <a:r>
              <a:rPr lang="en-US" sz="2400" dirty="0" smtClean="0"/>
              <a:t>URL of the reference must be written in complete format, e.g. </a:t>
            </a:r>
            <a:r>
              <a:rPr lang="en-US" sz="2400" u="sng" dirty="0" smtClean="0">
                <a:hlinkClick r:id="rId2"/>
              </a:rPr>
              <a:t>http://www.cocktailsoftheworld.com/uploads/pics/Jtho.jpeg</a:t>
            </a:r>
            <a:endParaRPr lang="en-US" sz="2400" dirty="0" smtClean="0"/>
          </a:p>
          <a:p>
            <a:r>
              <a:rPr lang="en-US" sz="2400" dirty="0" smtClean="0"/>
              <a:t>References slide must contain all references that have been used in the slides.</a:t>
            </a:r>
          </a:p>
          <a:p>
            <a:endParaRPr lang="en-US" sz="2400" dirty="0" smtClean="0"/>
          </a:p>
          <a:p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Important Notes</a:t>
            </a:r>
          </a:p>
        </p:txBody>
      </p:sp>
    </p:spTree>
    <p:extLst>
      <p:ext uri="{BB962C8B-B14F-4D97-AF65-F5344CB8AC3E}">
        <p14:creationId xmlns:p14="http://schemas.microsoft.com/office/powerpoint/2010/main" val="25169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690937"/>
            <a:ext cx="6781800" cy="1643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Chapter 1:</a:t>
            </a:r>
            <a:br>
              <a:rPr lang="en-US" dirty="0" smtClean="0"/>
            </a:br>
            <a:r>
              <a:rPr lang="en-US" dirty="0" smtClean="0"/>
              <a:t>Introduction to Systems</a:t>
            </a:r>
            <a:br>
              <a:rPr lang="en-US" dirty="0" smtClean="0"/>
            </a:br>
            <a:r>
              <a:rPr lang="en-US" dirty="0" smtClean="0"/>
              <a:t>Analysis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21261" y="2286001"/>
            <a:ext cx="5107781" cy="280392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Systems development life cycle</a:t>
            </a:r>
          </a:p>
          <a:p>
            <a:pPr lvl="1"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Identify the four phases</a:t>
            </a:r>
          </a:p>
          <a:p>
            <a:pPr lvl="1"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How it came about</a:t>
            </a:r>
          </a:p>
          <a:p>
            <a:pPr lvl="1"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Methodology alternatives</a:t>
            </a:r>
          </a:p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Team roles &amp; skill sets</a:t>
            </a:r>
          </a:p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systems characteristics</a:t>
            </a:r>
          </a:p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systems analysis &amp; design</a:t>
            </a:r>
          </a:p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The Unified Process &amp; its extensions</a:t>
            </a:r>
          </a:p>
          <a:p>
            <a:pPr>
              <a:spcBef>
                <a:spcPts val="352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The Unified Modeling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10546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601763" y="938734"/>
            <a:ext cx="5938242" cy="88292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459014" y="1928813"/>
            <a:ext cx="4524002" cy="319347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Why do we need a formal process?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Failures occur (too) often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Creating systems is not intuitive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Projects are late, over budget or delivered with fewer features than planned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System Analyst is the key person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Designs a system to add value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Must understand the business processes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Job is rewarding, yet challenging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Requires specific skill sets</a:t>
            </a:r>
          </a:p>
        </p:txBody>
      </p:sp>
    </p:spTree>
    <p:extLst>
      <p:ext uri="{BB962C8B-B14F-4D97-AF65-F5344CB8AC3E}">
        <p14:creationId xmlns:p14="http://schemas.microsoft.com/office/powerpoint/2010/main" val="409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23">
                <a:ea typeface="ＭＳ Ｐゴシック" panose="020B0600070205080204" pitchFamily="34" charset="-128"/>
              </a:rPr>
              <a:t>Systems Development </a:t>
            </a:r>
            <a:br>
              <a:rPr lang="en-US" altLang="en-US" sz="3023">
                <a:ea typeface="ＭＳ Ｐゴシック" panose="020B0600070205080204" pitchFamily="34" charset="-128"/>
              </a:rPr>
            </a:br>
            <a:r>
              <a:rPr lang="en-US" altLang="en-US" sz="3023">
                <a:ea typeface="ＭＳ Ｐゴシック" panose="020B0600070205080204" pitchFamily="34" charset="-128"/>
              </a:rPr>
              <a:t>Life Cycle (SDLC)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602099" y="2560320"/>
          <a:ext cx="5937461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94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SDLC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46671" y="2303860"/>
            <a:ext cx="5434832" cy="2786063"/>
          </a:xfrm>
        </p:spPr>
        <p:txBody>
          <a:bodyPr/>
          <a:lstStyle/>
          <a:p>
            <a:r>
              <a:rPr lang="en-US" altLang="en-US" sz="2110">
                <a:ea typeface="ＭＳ Ｐゴシック" panose="020B0600070205080204" pitchFamily="34" charset="-128"/>
              </a:rPr>
              <a:t>The process consists of four phases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Each phase consists of a series of steps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Each phase is documented (deliverables)</a:t>
            </a:r>
          </a:p>
          <a:p>
            <a:r>
              <a:rPr lang="en-US" altLang="en-US" sz="2110">
                <a:ea typeface="ＭＳ Ｐゴシック" panose="020B0600070205080204" pitchFamily="34" charset="-128"/>
              </a:rPr>
              <a:t>Phases are executed sequentially, incrementally, iteratively or in some other pattern</a:t>
            </a:r>
          </a:p>
        </p:txBody>
      </p:sp>
    </p:spTree>
    <p:extLst>
      <p:ext uri="{BB962C8B-B14F-4D97-AF65-F5344CB8AC3E}">
        <p14:creationId xmlns:p14="http://schemas.microsoft.com/office/powerpoint/2010/main" val="14710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48272" y="10668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Questions to be Answered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967633" y="2362200"/>
            <a:ext cx="4652367" cy="3396630"/>
          </a:xfrm>
        </p:spPr>
        <p:txBody>
          <a:bodyPr/>
          <a:lstStyle/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Planning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Why should we build this system?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value does it provide?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How long will it take to build?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Where &amp; when will it be used?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ea typeface="ＭＳ Ｐゴシック" panose="020B0600070205080204" pitchFamily="34" charset="-128"/>
              </a:rPr>
              <a:t>Design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How should we build it?</a:t>
            </a:r>
          </a:p>
        </p:txBody>
      </p:sp>
    </p:spTree>
    <p:extLst>
      <p:ext uri="{BB962C8B-B14F-4D97-AF65-F5344CB8AC3E}">
        <p14:creationId xmlns:p14="http://schemas.microsoft.com/office/powerpoint/2010/main" val="1830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335</TotalTime>
  <Words>1348</Words>
  <Application>Microsoft Office PowerPoint</Application>
  <PresentationFormat>On-screen Show (4:3)</PresentationFormat>
  <Paragraphs>279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Template PPT 2015</vt:lpstr>
      <vt:lpstr>COMP6115  Object Oriented Analysis and Design    Session  #1</vt:lpstr>
      <vt:lpstr>Introduction to Object Databases </vt:lpstr>
      <vt:lpstr>Learning Outcomes</vt:lpstr>
      <vt:lpstr>Chapter 1: Introduction to Systems Analysis and Design</vt:lpstr>
      <vt:lpstr>Learning Objectives</vt:lpstr>
      <vt:lpstr>Introduction</vt:lpstr>
      <vt:lpstr>Systems Development  Life Cycle (SDLC)</vt:lpstr>
      <vt:lpstr>The SDLC Process</vt:lpstr>
      <vt:lpstr>Questions to be Answered</vt:lpstr>
      <vt:lpstr>SDLC: The Planning Phase</vt:lpstr>
      <vt:lpstr>SDLC: The Analysis Phase</vt:lpstr>
      <vt:lpstr>SDLC: The Design Phase</vt:lpstr>
      <vt:lpstr>SDLC: The Implementation Phase</vt:lpstr>
      <vt:lpstr>SDLC: Methodologies</vt:lpstr>
      <vt:lpstr>Classes of Methodologies</vt:lpstr>
      <vt:lpstr>Which Methodology to Use?</vt:lpstr>
      <vt:lpstr>The Systems Analyst: Skills</vt:lpstr>
      <vt:lpstr>The Systems Analyst: Roles</vt:lpstr>
      <vt:lpstr>Object-Oriented  Systems Analysis &amp; Design</vt:lpstr>
      <vt:lpstr>Characteristics of Object-Oriented Systems</vt:lpstr>
      <vt:lpstr>Characteristics of Object-Oriented Systems (cont.)</vt:lpstr>
      <vt:lpstr> Characteristics of Object-Oriented Systems (cont.)</vt:lpstr>
      <vt:lpstr>Object-Oriented Systems Analysis &amp; Design</vt:lpstr>
      <vt:lpstr>Object-Oriented Systems Analysis &amp; Design (cont.)</vt:lpstr>
      <vt:lpstr>The Unified Process</vt:lpstr>
      <vt:lpstr>The Unified Process</vt:lpstr>
      <vt:lpstr>Unified Process Phases</vt:lpstr>
      <vt:lpstr>Engineering Workflows</vt:lpstr>
      <vt:lpstr>Supporting Workflows</vt:lpstr>
      <vt:lpstr>Extensions to the Unified Process</vt:lpstr>
      <vt:lpstr>Extensions to the Unified Process (cont.)</vt:lpstr>
      <vt:lpstr>Unified Modeling Language</vt:lpstr>
      <vt:lpstr>UML Structure Diagrams</vt:lpstr>
      <vt:lpstr>UML Behavior Diagrams</vt:lpstr>
      <vt:lpstr>Summary</vt:lpstr>
      <vt:lpstr>Summary (cont’d)</vt:lpstr>
      <vt:lpstr>PowerPoint Presentation</vt:lpstr>
      <vt:lpstr>Some important notes in developing presentation file for online resources: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105</cp:revision>
  <dcterms:created xsi:type="dcterms:W3CDTF">2015-05-04T03:33:03Z</dcterms:created>
  <dcterms:modified xsi:type="dcterms:W3CDTF">2019-07-20T14:00:46Z</dcterms:modified>
</cp:coreProperties>
</file>