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2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7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lvl="1" indent="-22860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C15E6-FCA7-B84A-8A9C-A725711E17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#</a:t>
            </a:r>
            <a:r>
              <a:rPr lang="en-US" sz="2800" dirty="0"/>
              <a:t>2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619672" y="914400"/>
            <a:ext cx="7067128" cy="11430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2286000" y="2228850"/>
            <a:ext cx="4629150" cy="29648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this project feasible?</a:t>
            </a:r>
          </a:p>
          <a:p>
            <a:pPr lvl="1"/>
            <a:r>
              <a:rPr lang="en-US" dirty="0" smtClean="0"/>
              <a:t>What are the risks?</a:t>
            </a:r>
          </a:p>
          <a:p>
            <a:pPr lvl="1"/>
            <a:r>
              <a:rPr lang="en-US" dirty="0" smtClean="0"/>
              <a:t>Can these risks be overcome?</a:t>
            </a:r>
          </a:p>
          <a:p>
            <a:r>
              <a:rPr lang="en-US" dirty="0" smtClean="0"/>
              <a:t>Major </a:t>
            </a:r>
            <a:r>
              <a:rPr lang="en-US" dirty="0"/>
              <a:t>components:</a:t>
            </a:r>
          </a:p>
          <a:p>
            <a:pPr lvl="1"/>
            <a:r>
              <a:rPr lang="en-US" dirty="0"/>
              <a:t>Technical </a:t>
            </a:r>
            <a:r>
              <a:rPr lang="en-US" dirty="0" smtClean="0"/>
              <a:t>feasibility (Can we build it?)</a:t>
            </a:r>
            <a:endParaRPr lang="en-US" dirty="0"/>
          </a:p>
          <a:p>
            <a:pPr lvl="1"/>
            <a:r>
              <a:rPr lang="en-US" dirty="0"/>
              <a:t>Economic </a:t>
            </a:r>
            <a:r>
              <a:rPr lang="en-US" dirty="0" smtClean="0"/>
              <a:t>feasibility (Should we build it?)</a:t>
            </a:r>
            <a:endParaRPr lang="en-US" dirty="0"/>
          </a:p>
          <a:p>
            <a:pPr lvl="1"/>
            <a:r>
              <a:rPr lang="en-US" dirty="0"/>
              <a:t>Organizational </a:t>
            </a:r>
            <a:r>
              <a:rPr lang="en-US" dirty="0" smtClean="0"/>
              <a:t>feasibility (Will they use it?)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19672" y="1219200"/>
            <a:ext cx="7067128" cy="1143000"/>
          </a:xfrm>
        </p:spPr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00200" y="2286000"/>
            <a:ext cx="5943600" cy="3143250"/>
          </a:xfrm>
        </p:spPr>
        <p:txBody>
          <a:bodyPr>
            <a:normAutofit/>
          </a:bodyPr>
          <a:lstStyle/>
          <a:p>
            <a:r>
              <a:rPr lang="en-US" dirty="0"/>
              <a:t>Identify risks in the following areas:</a:t>
            </a:r>
          </a:p>
          <a:p>
            <a:pPr lvl="1"/>
            <a:r>
              <a:rPr lang="en-US" sz="1950" dirty="0"/>
              <a:t>The functional area: Are analysts familiar with this portion of the business?</a:t>
            </a:r>
            <a:endParaRPr lang="en-US" sz="1350" dirty="0"/>
          </a:p>
          <a:p>
            <a:pPr lvl="1"/>
            <a:r>
              <a:rPr lang="en-US" sz="1950" dirty="0"/>
              <a:t>The technology: Less familiarity generates more risk</a:t>
            </a:r>
          </a:p>
          <a:p>
            <a:pPr lvl="1"/>
            <a:r>
              <a:rPr lang="en-US" sz="1950" dirty="0"/>
              <a:t>Project size: Large projects have more risk</a:t>
            </a:r>
          </a:p>
          <a:p>
            <a:pPr lvl="1"/>
            <a:r>
              <a:rPr lang="en-US" sz="1950" dirty="0"/>
              <a:t>Compatibility: Difficult integration increases the risk</a:t>
            </a:r>
          </a:p>
        </p:txBody>
      </p:sp>
    </p:spTree>
    <p:extLst>
      <p:ext uri="{BB962C8B-B14F-4D97-AF65-F5344CB8AC3E}">
        <p14:creationId xmlns:p14="http://schemas.microsoft.com/office/powerpoint/2010/main" val="188388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72072" y="838200"/>
            <a:ext cx="7067128" cy="1143000"/>
          </a:xfrm>
        </p:spPr>
        <p:txBody>
          <a:bodyPr/>
          <a:lstStyle/>
          <a:p>
            <a:r>
              <a:rPr lang="en-US" dirty="0"/>
              <a:t>Economic </a:t>
            </a:r>
            <a:r>
              <a:rPr lang="en-US" dirty="0" smtClean="0"/>
              <a:t>Feasibility </a:t>
            </a:r>
            <a:br>
              <a:rPr lang="en-US" dirty="0" smtClean="0"/>
            </a:br>
            <a:r>
              <a:rPr lang="en-US" dirty="0" smtClean="0"/>
              <a:t>(Cost-Benefit Analysis)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000250" y="2171701"/>
            <a:ext cx="5474834" cy="251482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 smtClean="0"/>
              <a:t>Identify the costs and the benefits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Assign values to the costs and benefits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Determine the cash flow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Determine the value using one or more methods:</a:t>
            </a:r>
          </a:p>
          <a:p>
            <a:pPr lvl="1"/>
            <a:r>
              <a:rPr lang="en-US" dirty="0" smtClean="0"/>
              <a:t>Net present value (NPV)</a:t>
            </a:r>
          </a:p>
          <a:p>
            <a:pPr lvl="1"/>
            <a:r>
              <a:rPr lang="en-US" dirty="0" smtClean="0"/>
              <a:t>Return on investment (ROI)</a:t>
            </a:r>
          </a:p>
          <a:p>
            <a:pPr lvl="1"/>
            <a:r>
              <a:rPr lang="en-US" dirty="0" smtClean="0"/>
              <a:t>Break-even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619672" y="1219200"/>
            <a:ext cx="7067128" cy="1143000"/>
          </a:xfrm>
        </p:spPr>
        <p:txBody>
          <a:bodyPr/>
          <a:lstStyle/>
          <a:p>
            <a:r>
              <a:rPr lang="en-US" dirty="0" smtClean="0"/>
              <a:t>Formulas for Determining Value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5315" y="2131561"/>
            <a:ext cx="603099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915072" y="457200"/>
            <a:ext cx="6152728" cy="1143000"/>
          </a:xfrm>
        </p:spPr>
        <p:txBody>
          <a:bodyPr/>
          <a:lstStyle/>
          <a:p>
            <a:r>
              <a:rPr lang="en-US" dirty="0" smtClean="0"/>
              <a:t>Example Cost-Benefit </a:t>
            </a:r>
            <a:r>
              <a:rPr lang="en-US" dirty="0"/>
              <a:t>Analysis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8864" y="2006816"/>
            <a:ext cx="4250537" cy="3422435"/>
          </a:xfrm>
          <a:ln>
            <a:solidFill>
              <a:schemeClr val="tx1"/>
            </a:solidFill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Break-Even </a:t>
            </a:r>
            <a:r>
              <a:rPr lang="en-US" dirty="0"/>
              <a:t>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05" t="59010" r="30289" b="15548"/>
          <a:stretch/>
        </p:blipFill>
        <p:spPr>
          <a:xfrm>
            <a:off x="1657350" y="2171700"/>
            <a:ext cx="59912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4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Feasibility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the users accept the system?</a:t>
            </a:r>
          </a:p>
          <a:p>
            <a:r>
              <a:rPr lang="en-US" dirty="0" smtClean="0"/>
              <a:t>Is the project strategically aligned with the business?</a:t>
            </a:r>
          </a:p>
          <a:p>
            <a:r>
              <a:rPr lang="en-US" dirty="0" smtClean="0"/>
              <a:t>Conduct a stakeholder analysis</a:t>
            </a:r>
            <a:endParaRPr lang="en-US" dirty="0"/>
          </a:p>
          <a:p>
            <a:pPr lvl="1"/>
            <a:r>
              <a:rPr lang="en-US" dirty="0"/>
              <a:t>Project champion(s)</a:t>
            </a:r>
          </a:p>
          <a:p>
            <a:pPr lvl="1"/>
            <a:r>
              <a:rPr lang="en-US" dirty="0" smtClean="0"/>
              <a:t>Organizational management</a:t>
            </a:r>
            <a:endParaRPr lang="en-US" dirty="0"/>
          </a:p>
          <a:p>
            <a:pPr lvl="1"/>
            <a:r>
              <a:rPr lang="en-US" dirty="0" smtClean="0"/>
              <a:t>System users</a:t>
            </a:r>
            <a:endParaRPr lang="en-US" dirty="0"/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5900" y="1097280"/>
            <a:ext cx="542925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Selection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485900" y="1771650"/>
            <a:ext cx="5429250" cy="363474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Projects are approved, declined or delayed based on value added vs. risks</a:t>
            </a:r>
          </a:p>
          <a:p>
            <a:r>
              <a:rPr lang="en-US" dirty="0" smtClean="0"/>
              <a:t>Project </a:t>
            </a:r>
            <a:r>
              <a:rPr lang="en-US" dirty="0"/>
              <a:t>portfolio management</a:t>
            </a:r>
            <a:endParaRPr lang="en-US" dirty="0" smtClean="0"/>
          </a:p>
          <a:p>
            <a:pPr lvl="1"/>
            <a:r>
              <a:rPr lang="en-US" dirty="0" smtClean="0"/>
              <a:t>Goals:</a:t>
            </a:r>
          </a:p>
          <a:p>
            <a:pPr lvl="2"/>
            <a:r>
              <a:rPr lang="en-US" dirty="0" smtClean="0"/>
              <a:t>Maximize cost/benefit ratio</a:t>
            </a:r>
          </a:p>
          <a:p>
            <a:pPr lvl="2"/>
            <a:r>
              <a:rPr lang="en-US" dirty="0" smtClean="0"/>
              <a:t>Maintain an optimal mix of projects based on:</a:t>
            </a:r>
          </a:p>
          <a:p>
            <a:pPr lvl="3"/>
            <a:r>
              <a:rPr lang="en-US" dirty="0" smtClean="0"/>
              <a:t>Risk</a:t>
            </a:r>
          </a:p>
          <a:p>
            <a:pPr lvl="3"/>
            <a:r>
              <a:rPr lang="en-US" dirty="0" smtClean="0"/>
              <a:t>Size, cost &amp; length of time to complete</a:t>
            </a:r>
          </a:p>
          <a:p>
            <a:pPr lvl="3"/>
            <a:r>
              <a:rPr lang="en-US" dirty="0" smtClean="0"/>
              <a:t>Purpose, scope &amp; business value</a:t>
            </a:r>
          </a:p>
          <a:p>
            <a:pPr lvl="1"/>
            <a:r>
              <a:rPr lang="en-US" dirty="0" smtClean="0"/>
              <a:t>Limited resources require trade-offs</a:t>
            </a:r>
          </a:p>
          <a:p>
            <a:r>
              <a:rPr lang="en-US" dirty="0" smtClean="0"/>
              <a:t>Selected </a:t>
            </a:r>
            <a:r>
              <a:rPr lang="en-US" dirty="0"/>
              <a:t>projects enter the project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303311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990600"/>
            <a:ext cx="7067128" cy="1143000"/>
          </a:xfrm>
        </p:spPr>
        <p:txBody>
          <a:bodyPr/>
          <a:lstStyle/>
          <a:p>
            <a:r>
              <a:rPr lang="en-US" dirty="0" smtClean="0"/>
              <a:t>Project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2000251"/>
            <a:ext cx="6032500" cy="34863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Aids in creating </a:t>
            </a:r>
            <a:r>
              <a:rPr lang="en-US" dirty="0" err="1" smtClean="0"/>
              <a:t>workplans</a:t>
            </a:r>
            <a:endParaRPr lang="en-US" dirty="0" smtClean="0"/>
          </a:p>
          <a:p>
            <a:pPr>
              <a:spcBef>
                <a:spcPts val="450"/>
              </a:spcBef>
            </a:pPr>
            <a:r>
              <a:rPr lang="en-US" dirty="0" smtClean="0"/>
              <a:t>Identify all tasks, their sequence and estimate the time to complete each one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Work breakdown structures (WBS): a hierarchy of tasks to identify:	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Duration of each task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Current status of each task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Task dependencies (shows which tasks must be completed before others can begin)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Gantt charts: horizontal bar chart that shows the WBS graphically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Network diagrams: PERT and CPM </a:t>
            </a:r>
          </a:p>
        </p:txBody>
      </p:sp>
    </p:spTree>
    <p:extLst>
      <p:ext uri="{BB962C8B-B14F-4D97-AF65-F5344CB8AC3E}">
        <p14:creationId xmlns:p14="http://schemas.microsoft.com/office/powerpoint/2010/main" val="101472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Effort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dirty="0" smtClean="0"/>
              <a:t>Estimation involves trade-offs between functionality, time and cost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It is the process of assigning projected values for time and effort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Most accurate estimates come from experience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Use-case point method; based on: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Technical complexity factors (13)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Environmental factors (8)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 &amp; Use-cases: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750" t="27519" r="29167" b="42248"/>
          <a:stretch/>
        </p:blipFill>
        <p:spPr>
          <a:xfrm>
            <a:off x="1388783" y="2457562"/>
            <a:ext cx="6364166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complexity factors: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8750" t="57754" r="28961" b="6587"/>
          <a:stretch/>
        </p:blipFill>
        <p:spPr>
          <a:xfrm>
            <a:off x="1600201" y="2457450"/>
            <a:ext cx="580027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9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Estimation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Environmental factors &amp; final estimate: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750" t="37597" r="29167" b="31395"/>
          <a:stretch/>
        </p:blipFill>
        <p:spPr>
          <a:xfrm>
            <a:off x="1314451" y="2400300"/>
            <a:ext cx="64936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3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072" y="1066800"/>
            <a:ext cx="7067128" cy="1143000"/>
          </a:xfrm>
        </p:spPr>
        <p:txBody>
          <a:bodyPr/>
          <a:lstStyle/>
          <a:p>
            <a:r>
              <a:rPr lang="en-US" dirty="0" smtClean="0"/>
              <a:t>Creating &amp; Managing the </a:t>
            </a:r>
            <a:r>
              <a:rPr lang="en-US" dirty="0" err="1" smtClean="0"/>
              <a:t>Workplan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2057178"/>
            <a:ext cx="6032500" cy="337207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Workplan</a:t>
            </a:r>
            <a:r>
              <a:rPr lang="en-US" dirty="0" smtClean="0"/>
              <a:t>: a dynamic and sequential list of all tasks needed to complete a project</a:t>
            </a:r>
          </a:p>
          <a:p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Modify existing or completed projects</a:t>
            </a:r>
          </a:p>
          <a:p>
            <a:pPr lvl="1"/>
            <a:r>
              <a:rPr lang="en-US" dirty="0" smtClean="0"/>
              <a:t>Derive the tasks from the methodology being used</a:t>
            </a:r>
          </a:p>
          <a:p>
            <a:r>
              <a:rPr lang="en-US" dirty="0" smtClean="0"/>
              <a:t>Unified Process:</a:t>
            </a:r>
          </a:p>
          <a:p>
            <a:pPr lvl="1"/>
            <a:r>
              <a:rPr lang="en-US" dirty="0" smtClean="0"/>
              <a:t>Iterative &amp; incremental</a:t>
            </a:r>
          </a:p>
          <a:p>
            <a:pPr lvl="1"/>
            <a:r>
              <a:rPr lang="en-US" dirty="0" err="1" smtClean="0"/>
              <a:t>Workplan</a:t>
            </a:r>
            <a:r>
              <a:rPr lang="en-US" dirty="0" smtClean="0"/>
              <a:t> is also iterative &amp; incremental</a:t>
            </a:r>
          </a:p>
          <a:p>
            <a:pPr lvl="2"/>
            <a:r>
              <a:rPr lang="en-US" dirty="0" smtClean="0"/>
              <a:t>Tasks and time intervals follow the phases</a:t>
            </a:r>
          </a:p>
          <a:p>
            <a:pPr lvl="2"/>
            <a:r>
              <a:rPr lang="en-US" dirty="0" smtClean="0"/>
              <a:t>Different tasks executed for each workflow</a:t>
            </a:r>
          </a:p>
        </p:txBody>
      </p:sp>
    </p:spTree>
    <p:extLst>
      <p:ext uri="{BB962C8B-B14F-4D97-AF65-F5344CB8AC3E}">
        <p14:creationId xmlns:p14="http://schemas.microsoft.com/office/powerpoint/2010/main" val="15395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</a:t>
            </a:r>
            <a:br>
              <a:rPr lang="en-US" dirty="0" smtClean="0"/>
            </a:br>
            <a:r>
              <a:rPr lang="en-US" dirty="0" smtClean="0"/>
              <a:t>Work Breakdown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in a standard manner across all projects</a:t>
            </a:r>
          </a:p>
          <a:p>
            <a:r>
              <a:rPr lang="en-US" dirty="0" smtClean="0"/>
              <a:t>Created in an incremental &amp; iterative manner</a:t>
            </a:r>
          </a:p>
          <a:p>
            <a:r>
              <a:rPr lang="en-US" dirty="0" smtClean="0"/>
              <a:t>Generality supports learning from past mistakes and successes</a:t>
            </a:r>
          </a:p>
          <a:p>
            <a:r>
              <a:rPr lang="en-US" dirty="0" smtClean="0"/>
              <a:t>Unified Process:</a:t>
            </a:r>
          </a:p>
          <a:p>
            <a:pPr lvl="1"/>
            <a:r>
              <a:rPr lang="en-US" dirty="0" smtClean="0"/>
              <a:t>Workflows are the major divisions</a:t>
            </a:r>
          </a:p>
          <a:p>
            <a:pPr lvl="1"/>
            <a:r>
              <a:rPr lang="en-US" dirty="0" smtClean="0"/>
              <a:t>Workflows are decomposed along the phases</a:t>
            </a:r>
          </a:p>
          <a:p>
            <a:pPr lvl="1"/>
            <a:r>
              <a:rPr lang="en-US" dirty="0" smtClean="0"/>
              <a:t>Phases are decomposed along the required tasks</a:t>
            </a:r>
          </a:p>
          <a:p>
            <a:pPr lvl="1"/>
            <a:r>
              <a:rPr lang="en-US" dirty="0" smtClean="0"/>
              <a:t>Tasks are added as each iteration is completed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890066"/>
          </a:xfrm>
        </p:spPr>
        <p:txBody>
          <a:bodyPr/>
          <a:lstStyle/>
          <a:p>
            <a:r>
              <a:rPr lang="en-US" dirty="0" smtClean="0"/>
              <a:t>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943101"/>
            <a:ext cx="6032500" cy="3543300"/>
          </a:xfrm>
        </p:spPr>
        <p:txBody>
          <a:bodyPr/>
          <a:lstStyle/>
          <a:p>
            <a:r>
              <a:rPr lang="en-US" dirty="0" smtClean="0"/>
              <a:t>Scope “creep” </a:t>
            </a:r>
          </a:p>
          <a:p>
            <a:pPr lvl="1"/>
            <a:r>
              <a:rPr lang="en-US" sz="1500" dirty="0"/>
              <a:t>Occurs after the project is underway</a:t>
            </a:r>
          </a:p>
          <a:p>
            <a:pPr lvl="1"/>
            <a:r>
              <a:rPr lang="en-US" sz="1500" dirty="0"/>
              <a:t>Results from adding new requirements to the project</a:t>
            </a:r>
          </a:p>
          <a:p>
            <a:pPr lvl="1"/>
            <a:r>
              <a:rPr lang="en-US" sz="1500" dirty="0"/>
              <a:t>Can have a deleterious effect on the schedule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Techniques to manage the project scope:</a:t>
            </a:r>
          </a:p>
          <a:p>
            <a:pPr lvl="1"/>
            <a:r>
              <a:rPr lang="en-US" sz="1500" dirty="0"/>
              <a:t>Identify all requirements at the outset</a:t>
            </a:r>
          </a:p>
          <a:p>
            <a:pPr lvl="1"/>
            <a:r>
              <a:rPr lang="en-US" sz="1500" dirty="0"/>
              <a:t>Allow only those changes deemed absolutely necessary</a:t>
            </a:r>
          </a:p>
          <a:p>
            <a:pPr lvl="1"/>
            <a:r>
              <a:rPr lang="en-US" sz="1500" dirty="0"/>
              <a:t>Carefully examine the impact of suggested changes</a:t>
            </a:r>
          </a:p>
          <a:p>
            <a:pPr lvl="1"/>
            <a:r>
              <a:rPr lang="en-US" sz="1500" dirty="0"/>
              <a:t>Delay some changes for “future enhancements”</a:t>
            </a:r>
          </a:p>
          <a:p>
            <a:pPr lvl="1"/>
            <a:r>
              <a:rPr lang="en-US" sz="1500" dirty="0"/>
              <a:t>Time boxing</a:t>
            </a:r>
          </a:p>
        </p:txBody>
      </p:sp>
    </p:spTree>
    <p:extLst>
      <p:ext uri="{BB962C8B-B14F-4D97-AF65-F5344CB8AC3E}">
        <p14:creationId xmlns:p14="http://schemas.microsoft.com/office/powerpoint/2010/main" val="52723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Determine how many people are required</a:t>
            </a:r>
          </a:p>
          <a:p>
            <a:pPr lvl="1"/>
            <a:r>
              <a:rPr lang="en-US" dirty="0" smtClean="0"/>
              <a:t>Match skill sets to required activities</a:t>
            </a:r>
          </a:p>
          <a:p>
            <a:pPr lvl="1"/>
            <a:r>
              <a:rPr lang="en-US" dirty="0" smtClean="0"/>
              <a:t>Motivate the team to meet the objectives</a:t>
            </a:r>
          </a:p>
          <a:p>
            <a:pPr lvl="1"/>
            <a:r>
              <a:rPr lang="en-US" dirty="0" smtClean="0"/>
              <a:t>Minimize conflicts</a:t>
            </a:r>
          </a:p>
          <a:p>
            <a:r>
              <a:rPr lang="en-US" dirty="0" smtClean="0"/>
              <a:t>Deliverable—The staffing plan, which includes:</a:t>
            </a:r>
          </a:p>
          <a:p>
            <a:pPr lvl="1"/>
            <a:r>
              <a:rPr lang="en-US" dirty="0" smtClean="0"/>
              <a:t>Number &amp; kind of people assigned</a:t>
            </a:r>
          </a:p>
          <a:p>
            <a:pPr lvl="1"/>
            <a:r>
              <a:rPr lang="en-US" dirty="0" smtClean="0"/>
              <a:t>Overall reporting structure</a:t>
            </a:r>
          </a:p>
          <a:p>
            <a:pPr lvl="1"/>
            <a:r>
              <a:rPr lang="en-US" dirty="0" smtClean="0"/>
              <a:t>The project charter (describes the project’s objectives and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24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“Jelled”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of people so strongly knit that the whole is greater than the sum of its parts</a:t>
            </a:r>
          </a:p>
          <a:p>
            <a:r>
              <a:rPr lang="en-US" dirty="0" smtClean="0"/>
              <a:t>Characteristics of a jelled team:</a:t>
            </a:r>
          </a:p>
          <a:p>
            <a:pPr lvl="1"/>
            <a:r>
              <a:rPr lang="en-US" dirty="0" smtClean="0"/>
              <a:t>Very low turnover rate</a:t>
            </a:r>
          </a:p>
          <a:p>
            <a:pPr lvl="1"/>
            <a:r>
              <a:rPr lang="en-US" dirty="0" smtClean="0"/>
              <a:t>Strong sense of identity</a:t>
            </a:r>
          </a:p>
          <a:p>
            <a:pPr lvl="1"/>
            <a:r>
              <a:rPr lang="en-US" dirty="0" smtClean="0"/>
              <a:t>A feeling of </a:t>
            </a:r>
            <a:r>
              <a:rPr lang="en-US" dirty="0" err="1" smtClean="0"/>
              <a:t>eliteness</a:t>
            </a:r>
            <a:endParaRPr lang="en-US" dirty="0" smtClean="0"/>
          </a:p>
          <a:p>
            <a:pPr lvl="1"/>
            <a:r>
              <a:rPr lang="en-US" dirty="0" smtClean="0"/>
              <a:t>Team vs. individual ownership of the project</a:t>
            </a:r>
          </a:p>
          <a:p>
            <a:pPr lvl="1"/>
            <a:r>
              <a:rPr lang="en-US" dirty="0" smtClean="0"/>
              <a:t>Team members enjoy their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0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832916"/>
          </a:xfrm>
        </p:spPr>
        <p:txBody>
          <a:bodyPr/>
          <a:lstStyle/>
          <a:p>
            <a:r>
              <a:rPr lang="en-US" dirty="0" smtClean="0"/>
              <a:t>The Staffing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885951"/>
            <a:ext cx="6032500" cy="35432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 the number of people needed:</a:t>
            </a:r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Lines of communication increase exponentially as people are added to a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Create a reporting structure for projects with large numbers of people assigned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Form sub-teams as necessary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Assign the Project Manager, Functional lead &amp; Technical lead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Pay attention to technical and interpersonal skills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228850"/>
            <a:ext cx="5186363" cy="571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20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 is the greatest influence on performance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Monetary rewards usually do not motivate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Suggested motivating techniques: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20% time rule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Peer-to-peer recognition awards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Team ownership (refer to the team as “we”)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Allow members to focus on what interests them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Utilize equitable compensation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Encourage group ownership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Provide for autonomy, but trust the team to deliver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9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dirty="0"/>
              <a:t> 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</a:t>
            </a:r>
            <a:r>
              <a:rPr lang="en-US" sz="2100"/>
              <a:t>Modelling Language</a:t>
            </a:r>
            <a:endParaRPr lang="en-US" sz="2100" dirty="0"/>
          </a:p>
          <a:p>
            <a:pPr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2298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6032500" cy="1002358"/>
          </a:xfrm>
        </p:spPr>
        <p:txBody>
          <a:bodyPr/>
          <a:lstStyle/>
          <a:p>
            <a:r>
              <a:rPr lang="en-US" dirty="0" smtClean="0"/>
              <a:t>Handling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00201"/>
            <a:ext cx="6032500" cy="32582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Preventing or mitigating conflict:</a:t>
            </a:r>
          </a:p>
          <a:p>
            <a:pPr lvl="1"/>
            <a:r>
              <a:rPr lang="en-US" sz="1500" dirty="0"/>
              <a:t>Cohesiveness has the greatest effect</a:t>
            </a:r>
          </a:p>
          <a:p>
            <a:pPr lvl="1"/>
            <a:r>
              <a:rPr lang="en-US" sz="1500" dirty="0"/>
              <a:t>Clearly defining roles and holding team members accountable</a:t>
            </a:r>
          </a:p>
          <a:p>
            <a:pPr lvl="1"/>
            <a:r>
              <a:rPr lang="en-US" sz="1500" dirty="0"/>
              <a:t>Establish work &amp; communications rules in the project charter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Additional techniques:</a:t>
            </a:r>
          </a:p>
          <a:p>
            <a:pPr lvl="1"/>
            <a:r>
              <a:rPr lang="en-US" sz="1500" dirty="0"/>
              <a:t>Clearly define plans for the project</a:t>
            </a:r>
          </a:p>
          <a:p>
            <a:pPr lvl="1"/>
            <a:r>
              <a:rPr lang="en-US" sz="1500" dirty="0"/>
              <a:t>Make sure the team understands the importance of the project</a:t>
            </a:r>
          </a:p>
          <a:p>
            <a:pPr lvl="1"/>
            <a:r>
              <a:rPr lang="en-US" sz="1500" dirty="0"/>
              <a:t>Develop detailed operating procedures</a:t>
            </a:r>
          </a:p>
          <a:p>
            <a:pPr lvl="1"/>
            <a:r>
              <a:rPr lang="en-US" sz="1500" dirty="0"/>
              <a:t>Develop a project charter</a:t>
            </a:r>
          </a:p>
          <a:p>
            <a:pPr lvl="1"/>
            <a:r>
              <a:rPr lang="en-US" sz="1500" dirty="0"/>
              <a:t>Develop a schedule of commitments in advance</a:t>
            </a:r>
          </a:p>
          <a:p>
            <a:pPr lvl="1"/>
            <a:r>
              <a:rPr lang="en-US" sz="1500" dirty="0"/>
              <a:t>Forecast other priorities and their impact on the project </a:t>
            </a: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8944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1295400"/>
            <a:ext cx="7067128" cy="1143000"/>
          </a:xfrm>
        </p:spPr>
        <p:txBody>
          <a:bodyPr/>
          <a:lstStyle/>
          <a:p>
            <a:r>
              <a:rPr lang="en-US" dirty="0" smtClean="0"/>
              <a:t>Environment &amp; Infrastructure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Environment—Choose the right set of tools</a:t>
            </a:r>
          </a:p>
          <a:p>
            <a:pPr lvl="1"/>
            <a:r>
              <a:rPr lang="en-US" dirty="0" smtClean="0"/>
              <a:t>Use appropriate CASE tools to:</a:t>
            </a:r>
          </a:p>
          <a:p>
            <a:pPr lvl="2"/>
            <a:r>
              <a:rPr lang="en-US" dirty="0" smtClean="0"/>
              <a:t> Increase productivity and centralize information (repository)</a:t>
            </a:r>
          </a:p>
          <a:p>
            <a:pPr lvl="2"/>
            <a:r>
              <a:rPr lang="en-US" dirty="0" smtClean="0"/>
              <a:t>Utilize diagrams—more easily understood</a:t>
            </a:r>
          </a:p>
          <a:p>
            <a:pPr lvl="1"/>
            <a:r>
              <a:rPr lang="en-US" dirty="0" smtClean="0"/>
              <a:t>Establish standards to reduce complexity</a:t>
            </a:r>
          </a:p>
          <a:p>
            <a:r>
              <a:rPr lang="en-US" dirty="0" smtClean="0"/>
              <a:t>Infrastructure—Document the project appropriately</a:t>
            </a:r>
          </a:p>
          <a:p>
            <a:pPr lvl="1"/>
            <a:r>
              <a:rPr lang="en-US" dirty="0" smtClean="0"/>
              <a:t>Store deliverables &amp; communications in a project binder</a:t>
            </a:r>
          </a:p>
          <a:p>
            <a:pPr lvl="1"/>
            <a:r>
              <a:rPr lang="en-US" dirty="0" smtClean="0"/>
              <a:t>Use Unified Process standard documents</a:t>
            </a:r>
          </a:p>
          <a:p>
            <a:pPr lvl="1"/>
            <a:r>
              <a:rPr lang="en-US" dirty="0" smtClean="0"/>
              <a:t>Don’t put off documentation to the last minute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775766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2514600" y="2057401"/>
            <a:ext cx="4789034" cy="325822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450"/>
              </a:spcBef>
            </a:pPr>
            <a:r>
              <a:rPr lang="en-US" dirty="0"/>
              <a:t>Project Initiation</a:t>
            </a:r>
          </a:p>
          <a:p>
            <a:pPr>
              <a:spcBef>
                <a:spcPts val="450"/>
              </a:spcBef>
            </a:pPr>
            <a:r>
              <a:rPr lang="en-US" dirty="0"/>
              <a:t>Feasibility Analysis</a:t>
            </a:r>
          </a:p>
          <a:p>
            <a:pPr>
              <a:spcBef>
                <a:spcPts val="450"/>
              </a:spcBef>
            </a:pPr>
            <a:r>
              <a:rPr lang="en-US" dirty="0"/>
              <a:t>Project </a:t>
            </a:r>
            <a:r>
              <a:rPr lang="en-US" dirty="0" smtClean="0"/>
              <a:t>Selection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Traditional Project Management Tools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Estimating Project Effort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Create and manage the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>
              <a:spcBef>
                <a:spcPts val="450"/>
              </a:spcBef>
            </a:pPr>
            <a:r>
              <a:rPr lang="en-US" dirty="0" smtClean="0"/>
              <a:t>Staff the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Manage the environment and infrastructure work flows of the project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83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0" y="3238500"/>
            <a:ext cx="4686300" cy="12573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300" dirty="0"/>
              <a:t>Chapter 2:</a:t>
            </a:r>
            <a:br>
              <a:rPr lang="en-US" sz="3300" dirty="0"/>
            </a:br>
            <a:r>
              <a:rPr lang="en-US" sz="3300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2385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495550" y="685800"/>
            <a:ext cx="5429250" cy="61722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00200" y="1771650"/>
            <a:ext cx="6000750" cy="38290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 smtClean="0"/>
              <a:t>Link information systems to business needs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Learn how to create a system request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Understand system feasibility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Learn how to perform </a:t>
            </a:r>
            <a:r>
              <a:rPr lang="en-US" dirty="0"/>
              <a:t>a feasibility </a:t>
            </a:r>
            <a:r>
              <a:rPr lang="en-US" dirty="0" smtClean="0"/>
              <a:t>analysis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Understand </a:t>
            </a:r>
            <a:r>
              <a:rPr lang="en-US" dirty="0"/>
              <a:t>how</a:t>
            </a:r>
            <a:r>
              <a:rPr lang="en-US" dirty="0" smtClean="0"/>
              <a:t> to select a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Become familiar with work breakdown structure, Gantt charts &amp; network diagrams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Become familiar with use-case driven effort estimation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Learn how to create an interactive project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>
              <a:spcBef>
                <a:spcPts val="450"/>
              </a:spcBef>
            </a:pPr>
            <a:r>
              <a:rPr lang="en-US" dirty="0" smtClean="0"/>
              <a:t>Learn how to manage the scope, refine estimates and manage the risk of a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Become familiar with how to staff a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Learn how the environment and infrastructure workflows interact with the project management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18" y="938735"/>
            <a:ext cx="6032500" cy="71861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57351"/>
            <a:ext cx="6032500" cy="371474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50"/>
              </a:spcBef>
            </a:pPr>
            <a:r>
              <a:rPr lang="en-US" dirty="0" smtClean="0"/>
              <a:t>Project Management is the process of planning and controlling system development within a specified time at a minimum cost with the right functionality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 project is a set of activities with a specified beginning and end point meant to create a system that brings value to the business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Project Managers monitor and control all tasks and roles that need to be coordinated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Inception phase: generate a system request based on a business need or opportunity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Perform a feasibility analysis; revise the system request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Approve or decline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14550" y="1573530"/>
            <a:ext cx="5429250" cy="560070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Projects are driven by business needs</a:t>
            </a:r>
          </a:p>
          <a:p>
            <a:pPr lvl="1"/>
            <a:r>
              <a:rPr lang="en-US"/>
              <a:t>Identified by business people</a:t>
            </a:r>
          </a:p>
          <a:p>
            <a:pPr lvl="1"/>
            <a:r>
              <a:rPr lang="en-US"/>
              <a:t>Identified by IT people</a:t>
            </a:r>
          </a:p>
          <a:p>
            <a:pPr lvl="1"/>
            <a:r>
              <a:rPr lang="en-US"/>
              <a:t>(better yet) identified jointly by business and IT</a:t>
            </a:r>
          </a:p>
          <a:p>
            <a:r>
              <a:rPr lang="en-US"/>
              <a:t>The project sponsor believes in the system and wants to see it succeed</a:t>
            </a:r>
          </a:p>
          <a:p>
            <a:pPr lvl="1"/>
            <a:r>
              <a:rPr lang="en-US"/>
              <a:t>Normally this is a business person</a:t>
            </a:r>
          </a:p>
          <a:p>
            <a:pPr lvl="1"/>
            <a:r>
              <a:rPr lang="en-US"/>
              <a:t>Should have the authority to move it forward</a:t>
            </a:r>
          </a:p>
        </p:txBody>
      </p:sp>
    </p:spTree>
    <p:extLst>
      <p:ext uri="{BB962C8B-B14F-4D97-AF65-F5344CB8AC3E}">
        <p14:creationId xmlns:p14="http://schemas.microsoft.com/office/powerpoint/2010/main" val="8742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Tangible Value</a:t>
            </a:r>
          </a:p>
          <a:p>
            <a:pPr lvl="1"/>
            <a:r>
              <a:rPr lang="en-US" dirty="0"/>
              <a:t>Can be quantified and measured</a:t>
            </a:r>
            <a:r>
              <a:rPr lang="en-US" dirty="0" smtClean="0"/>
              <a:t> directly</a:t>
            </a:r>
          </a:p>
          <a:p>
            <a:pPr lvl="1"/>
            <a:r>
              <a:rPr lang="en-US" dirty="0"/>
              <a:t>Example: 2 percent reduction in operating costs</a:t>
            </a:r>
          </a:p>
          <a:p>
            <a:r>
              <a:rPr lang="en-US" dirty="0"/>
              <a:t>Intangible Value</a:t>
            </a:r>
            <a:endParaRPr lang="en-US" dirty="0" smtClean="0"/>
          </a:p>
          <a:p>
            <a:pPr lvl="1"/>
            <a:r>
              <a:rPr lang="en-US" dirty="0" smtClean="0"/>
              <a:t>We know it will add value &amp; save time, </a:t>
            </a:r>
            <a:r>
              <a:rPr lang="en-US" dirty="0"/>
              <a:t>but</a:t>
            </a:r>
            <a:r>
              <a:rPr lang="en-US" dirty="0" smtClean="0"/>
              <a:t> we may not be able to quantify or measure its benefits</a:t>
            </a:r>
          </a:p>
          <a:p>
            <a:pPr lvl="1"/>
            <a:r>
              <a:rPr lang="en-US" dirty="0"/>
              <a:t>Example: improved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0791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43000"/>
            <a:ext cx="7067128" cy="1143000"/>
          </a:xfrm>
        </p:spPr>
        <p:txBody>
          <a:bodyPr/>
          <a:lstStyle/>
          <a:p>
            <a:r>
              <a:rPr lang="en-US" dirty="0" smtClean="0"/>
              <a:t>The System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document that describes the reasons for and the value added from building a new system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Contains 5 elements:</a:t>
            </a:r>
          </a:p>
          <a:p>
            <a:pPr lvl="1">
              <a:defRPr/>
            </a:pPr>
            <a:r>
              <a:rPr lang="en-US" dirty="0" smtClean="0"/>
              <a:t>Project sponsor: the primary point of contact for the project</a:t>
            </a:r>
          </a:p>
          <a:p>
            <a:pPr lvl="1">
              <a:defRPr/>
            </a:pPr>
            <a:r>
              <a:rPr lang="en-US" dirty="0" smtClean="0"/>
              <a:t>Business need: the reason prompting the project</a:t>
            </a:r>
          </a:p>
          <a:p>
            <a:pPr lvl="1">
              <a:defRPr/>
            </a:pPr>
            <a:r>
              <a:rPr lang="en-US" dirty="0" smtClean="0"/>
              <a:t>Business requirements: what the system will do</a:t>
            </a:r>
          </a:p>
          <a:p>
            <a:pPr lvl="1">
              <a:defRPr/>
            </a:pPr>
            <a:r>
              <a:rPr lang="en-US" dirty="0" smtClean="0"/>
              <a:t>Business value: how will the organization benefit</a:t>
            </a:r>
            <a:r>
              <a:rPr lang="en-US" sz="1275" dirty="0"/>
              <a:t> </a:t>
            </a:r>
            <a:r>
              <a:rPr lang="en-US" dirty="0" smtClean="0"/>
              <a:t>from the project</a:t>
            </a:r>
          </a:p>
          <a:p>
            <a:pPr lvl="1">
              <a:defRPr/>
            </a:pPr>
            <a:r>
              <a:rPr lang="en-US" dirty="0" smtClean="0"/>
              <a:t>Special issues: Anything else that should be considered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340</TotalTime>
  <Words>1352</Words>
  <Application>Microsoft Office PowerPoint</Application>
  <PresentationFormat>On-screen Show (4:3)</PresentationFormat>
  <Paragraphs>227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Template PPT 2015</vt:lpstr>
      <vt:lpstr>COMP6115  Object Oriented Analysis and Design    Session  #2</vt:lpstr>
      <vt:lpstr>Project Management</vt:lpstr>
      <vt:lpstr>Learning Outcomes</vt:lpstr>
      <vt:lpstr>Chapter 2: Project Management</vt:lpstr>
      <vt:lpstr>Learning Objectives</vt:lpstr>
      <vt:lpstr>Introduction</vt:lpstr>
      <vt:lpstr>Project Identification</vt:lpstr>
      <vt:lpstr>Business Value</vt:lpstr>
      <vt:lpstr>The System Request</vt:lpstr>
      <vt:lpstr>Feasibility Analysis</vt:lpstr>
      <vt:lpstr>Technical Feasibility</vt:lpstr>
      <vt:lpstr>Economic Feasibility  (Cost-Benefit Analysis)</vt:lpstr>
      <vt:lpstr>Formulas for Determining Value</vt:lpstr>
      <vt:lpstr>Example Cost-Benefit Analysis</vt:lpstr>
      <vt:lpstr>Example Break-Even Point</vt:lpstr>
      <vt:lpstr>Organizational Feasibility</vt:lpstr>
      <vt:lpstr>Project Selection</vt:lpstr>
      <vt:lpstr>Project Management Tools</vt:lpstr>
      <vt:lpstr>Project Effort Estimation</vt:lpstr>
      <vt:lpstr>Use-case Estimation Example</vt:lpstr>
      <vt:lpstr>Use-case Estimation Example</vt:lpstr>
      <vt:lpstr>Use-case Estimation Example</vt:lpstr>
      <vt:lpstr>Creating &amp; Managing the Workplan</vt:lpstr>
      <vt:lpstr>Evolutionary Work Breakdown Structures</vt:lpstr>
      <vt:lpstr>Scope Management</vt:lpstr>
      <vt:lpstr>Staffing the Project</vt:lpstr>
      <vt:lpstr>Creating a “Jelled” Team</vt:lpstr>
      <vt:lpstr>The Staffing Plan</vt:lpstr>
      <vt:lpstr>Motivating People</vt:lpstr>
      <vt:lpstr>Handling Conflict</vt:lpstr>
      <vt:lpstr>Environment &amp; Infrastructure Management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106</cp:revision>
  <dcterms:created xsi:type="dcterms:W3CDTF">2015-05-04T03:33:03Z</dcterms:created>
  <dcterms:modified xsi:type="dcterms:W3CDTF">2019-07-20T00:26:41Z</dcterms:modified>
</cp:coreProperties>
</file>