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62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REFERENCE" id="{82098E28-DACF-4424-86A1-E861B2DCC6FF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1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2E412-AF6E-4368-8CE6-F3740DE76C61}" type="datetimeFigureOut">
              <a:rPr lang="id-ID" smtClean="0"/>
              <a:t>20/07/2019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55C6-5DCB-4C40-B171-89DD4185B2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256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966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2284C2-B315-4D48-8662-21339F92729E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815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DF2EA-AD82-1E46-9A34-8AFEDB2895CE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285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E5934E-9330-5D4B-A338-4096DBA0E078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128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E3C39B-D382-2A44-BB91-B09C04AC5B90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161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B6BDCC4-D779-814E-895F-81CA481DF15D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362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E5453-85FB-4606-9A9E-A68E9CB37BA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COMP6115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Object </a:t>
            </a:r>
            <a:r>
              <a:rPr lang="en-US" sz="3600" dirty="0">
                <a:solidFill>
                  <a:srgbClr val="FFFFFF"/>
                </a:solidFill>
              </a:rPr>
              <a:t>Oriented Analysis and Design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</a:t>
            </a:r>
            <a:r>
              <a:rPr lang="en-US" sz="2800" dirty="0" smtClean="0">
                <a:solidFill>
                  <a:schemeClr val="bg1"/>
                </a:solidFill>
              </a:rPr>
              <a:t>#</a:t>
            </a:r>
            <a:r>
              <a:rPr lang="en-US" sz="2800" dirty="0"/>
              <a:t>3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872" y="914400"/>
            <a:ext cx="7067128" cy="1143000"/>
          </a:xfrm>
        </p:spPr>
        <p:txBody>
          <a:bodyPr/>
          <a:lstStyle/>
          <a:p>
            <a:r>
              <a:rPr lang="en-US" dirty="0" smtClean="0"/>
              <a:t>Determining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2204646"/>
            <a:ext cx="6032500" cy="3110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Business &amp; IT personnel need to collaborate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Strategies for problem analysis: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Root </a:t>
            </a:r>
            <a:r>
              <a:rPr lang="en-US" dirty="0"/>
              <a:t>cause </a:t>
            </a:r>
            <a:r>
              <a:rPr lang="en-US" dirty="0" smtClean="0"/>
              <a:t>analysis 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D</a:t>
            </a:r>
            <a:r>
              <a:rPr lang="en-US" dirty="0" smtClean="0"/>
              <a:t>uration analysis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A</a:t>
            </a:r>
            <a:r>
              <a:rPr lang="en-US" dirty="0" smtClean="0"/>
              <a:t>ctivity-based costing 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I</a:t>
            </a:r>
            <a:r>
              <a:rPr lang="en-US" dirty="0" smtClean="0"/>
              <a:t>nformal benchmarking 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O</a:t>
            </a:r>
            <a:r>
              <a:rPr lang="en-US" dirty="0" smtClean="0"/>
              <a:t>utcome analysis 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T</a:t>
            </a:r>
            <a:r>
              <a:rPr lang="en-US" dirty="0" smtClean="0"/>
              <a:t>echnology analysis 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A</a:t>
            </a:r>
            <a:r>
              <a:rPr lang="en-US" dirty="0" smtClean="0"/>
              <a:t>ctivity elimination</a:t>
            </a:r>
          </a:p>
        </p:txBody>
      </p:sp>
    </p:spTree>
    <p:extLst>
      <p:ext uri="{BB962C8B-B14F-4D97-AF65-F5344CB8AC3E}">
        <p14:creationId xmlns:p14="http://schemas.microsoft.com/office/powerpoint/2010/main" val="297427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Determining Requirements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75" dirty="0"/>
              <a:t>Requirements are best determined by systems analysts </a:t>
            </a:r>
            <a:r>
              <a:rPr lang="en-US" sz="1875" b="1" i="1" dirty="0"/>
              <a:t>and</a:t>
            </a:r>
            <a:r>
              <a:rPr lang="en-US" sz="1875" dirty="0"/>
              <a:t> business people together</a:t>
            </a:r>
          </a:p>
          <a:p>
            <a:pPr>
              <a:spcBef>
                <a:spcPts val="450"/>
              </a:spcBef>
            </a:pPr>
            <a:r>
              <a:rPr lang="en-US" sz="1875" dirty="0"/>
              <a:t>Techniques for identifying requirements</a:t>
            </a:r>
          </a:p>
          <a:p>
            <a:pPr lvl="1">
              <a:spcBef>
                <a:spcPts val="450"/>
              </a:spcBef>
            </a:pPr>
            <a:r>
              <a:rPr lang="en-US" sz="1725" dirty="0"/>
              <a:t>Interviews, questionnaires and/or observation</a:t>
            </a:r>
          </a:p>
          <a:p>
            <a:pPr lvl="1">
              <a:spcBef>
                <a:spcPts val="450"/>
              </a:spcBef>
            </a:pPr>
            <a:r>
              <a:rPr lang="en-US" sz="1725" dirty="0"/>
              <a:t>Joint application development (JAD)</a:t>
            </a:r>
          </a:p>
          <a:p>
            <a:pPr lvl="1">
              <a:spcBef>
                <a:spcPts val="450"/>
              </a:spcBef>
            </a:pPr>
            <a:r>
              <a:rPr lang="en-US" sz="1725" dirty="0"/>
              <a:t>Document analysis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28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br>
              <a:rPr lang="en-US" dirty="0" smtClean="0"/>
            </a:br>
            <a:r>
              <a:rPr lang="en-US" dirty="0" smtClean="0"/>
              <a:t>Requirements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the types of functional and non-functional requirements applicable to the project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Use requirements-gathering techniques to collect details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Analysts work with users to verify, change and prioritize each requirement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Continue this process through analysis workflow, but be careful of scope creep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Requirements that meet a need but are not within the current scope can be added to a list of future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7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95872" y="9144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Problems in </a:t>
            </a:r>
            <a:br>
              <a:rPr lang="en-US" dirty="0"/>
            </a:br>
            <a:r>
              <a:rPr lang="en-US" dirty="0"/>
              <a:t>Requirements Determination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54618" y="2277259"/>
            <a:ext cx="6032500" cy="3038138"/>
          </a:xfrm>
        </p:spPr>
        <p:txBody>
          <a:bodyPr/>
          <a:lstStyle/>
          <a:p>
            <a:r>
              <a:rPr lang="en-US" dirty="0" smtClean="0"/>
              <a:t>Analyst may not have access to the correct users</a:t>
            </a:r>
          </a:p>
          <a:p>
            <a:r>
              <a:rPr lang="en-US" dirty="0" smtClean="0"/>
              <a:t>Requirements specifications may be inadequate</a:t>
            </a:r>
          </a:p>
          <a:p>
            <a:r>
              <a:rPr lang="en-US" dirty="0" smtClean="0"/>
              <a:t>Some requirements may not be known in the beginning</a:t>
            </a:r>
          </a:p>
          <a:p>
            <a:r>
              <a:rPr lang="en-US" dirty="0" smtClean="0"/>
              <a:t>Verifying and validating requirements can be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 analysis</a:t>
            </a:r>
          </a:p>
          <a:p>
            <a:pPr lvl="1"/>
            <a:r>
              <a:rPr lang="en-US" dirty="0" smtClean="0"/>
              <a:t>Ask users to identify problems with the current system</a:t>
            </a:r>
          </a:p>
          <a:p>
            <a:pPr lvl="1"/>
            <a:r>
              <a:rPr lang="en-US" dirty="0" smtClean="0"/>
              <a:t>Ask users how they would solve these problems</a:t>
            </a:r>
          </a:p>
          <a:p>
            <a:pPr lvl="1"/>
            <a:r>
              <a:rPr lang="en-US" dirty="0" smtClean="0"/>
              <a:t>Good for improving efficiency or ease-of-use</a:t>
            </a:r>
          </a:p>
          <a:p>
            <a:r>
              <a:rPr lang="en-US" dirty="0" smtClean="0"/>
              <a:t>Root cause analysis</a:t>
            </a:r>
          </a:p>
          <a:p>
            <a:pPr lvl="1"/>
            <a:r>
              <a:rPr lang="en-US" dirty="0" smtClean="0"/>
              <a:t>Focus is on the cause of a problem, not its solution</a:t>
            </a:r>
          </a:p>
          <a:p>
            <a:pPr lvl="1"/>
            <a:r>
              <a:rPr lang="en-US" dirty="0" smtClean="0"/>
              <a:t>Create a prioritized list of problems</a:t>
            </a:r>
          </a:p>
          <a:p>
            <a:pPr lvl="1"/>
            <a:r>
              <a:rPr lang="en-US" dirty="0" smtClean="0"/>
              <a:t>Try to determine their causes</a:t>
            </a:r>
          </a:p>
          <a:p>
            <a:pPr lvl="1"/>
            <a:r>
              <a:rPr lang="en-US" dirty="0" smtClean="0"/>
              <a:t>Once the causes are known, solutions can be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141" y="1825575"/>
            <a:ext cx="6563498" cy="34806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Duration analysis</a:t>
            </a:r>
          </a:p>
          <a:p>
            <a:pPr lvl="1"/>
            <a:r>
              <a:rPr lang="en-US" sz="1500" dirty="0"/>
              <a:t>Determine the time required to complete each step in a business process</a:t>
            </a:r>
          </a:p>
          <a:p>
            <a:pPr lvl="1"/>
            <a:r>
              <a:rPr lang="en-US" sz="1500" dirty="0"/>
              <a:t>Compare this to the total time required for the entire process</a:t>
            </a:r>
          </a:p>
          <a:p>
            <a:pPr lvl="1"/>
            <a:r>
              <a:rPr lang="en-US" sz="1500" dirty="0"/>
              <a:t>Large differences suggest problems that might be solved by:</a:t>
            </a:r>
          </a:p>
          <a:p>
            <a:pPr lvl="2"/>
            <a:r>
              <a:rPr lang="en-US" dirty="0" smtClean="0"/>
              <a:t>Integrating some steps together</a:t>
            </a:r>
          </a:p>
          <a:p>
            <a:pPr lvl="2"/>
            <a:r>
              <a:rPr lang="en-US" dirty="0" smtClean="0"/>
              <a:t>Performing some steps simultaneously (in parallel)</a:t>
            </a:r>
          </a:p>
          <a:p>
            <a:r>
              <a:rPr lang="en-US" dirty="0" smtClean="0"/>
              <a:t>Activity-based costing </a:t>
            </a:r>
          </a:p>
          <a:p>
            <a:pPr lvl="1"/>
            <a:r>
              <a:rPr lang="en-US" sz="1500" dirty="0"/>
              <a:t>Same as duration analysis but applied to costs</a:t>
            </a:r>
          </a:p>
          <a:p>
            <a:r>
              <a:rPr lang="en-US" dirty="0" smtClean="0"/>
              <a:t>Informal benchmarking</a:t>
            </a:r>
          </a:p>
          <a:p>
            <a:pPr lvl="1"/>
            <a:r>
              <a:rPr lang="en-US" sz="1500" dirty="0"/>
              <a:t>Analyzes similar processes in other successful organizations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24472" y="457200"/>
            <a:ext cx="7067128" cy="1143000"/>
          </a:xfrm>
        </p:spPr>
        <p:txBody>
          <a:bodyPr/>
          <a:lstStyle/>
          <a:p>
            <a:r>
              <a:rPr lang="en-US" dirty="0"/>
              <a:t>Requirements Analysis </a:t>
            </a:r>
            <a:r>
              <a:rPr lang="en-US" dirty="0" smtClean="0"/>
              <a:t>Strategies(Cont.)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</a:pPr>
            <a:r>
              <a:rPr lang="en-US" dirty="0" smtClean="0"/>
              <a:t>Outcome analysis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W</a:t>
            </a:r>
            <a:r>
              <a:rPr lang="en-US" dirty="0" smtClean="0"/>
              <a:t>hat does the customer want in the end?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Technology analysis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A</a:t>
            </a:r>
            <a:r>
              <a:rPr lang="en-US" dirty="0" smtClean="0"/>
              <a:t>pply new technologies to business processes &amp; identify benefits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Activity elimination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E</a:t>
            </a:r>
            <a:r>
              <a:rPr lang="en-US" dirty="0" smtClean="0"/>
              <a:t>liminate each activity in a business process in a “force-fit” exercise</a:t>
            </a:r>
          </a:p>
          <a:p>
            <a:pPr lvl="1">
              <a:spcBef>
                <a:spcPts val="450"/>
              </a:spcBef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5872" y="990600"/>
            <a:ext cx="7067128" cy="1143000"/>
          </a:xfrm>
        </p:spPr>
        <p:txBody>
          <a:bodyPr/>
          <a:lstStyle/>
          <a:p>
            <a:r>
              <a:rPr lang="en-US" dirty="0"/>
              <a:t>Requirements Analysis </a:t>
            </a:r>
            <a:r>
              <a:rPr lang="en-US" dirty="0" smtClean="0"/>
              <a:t>Strategies(Cont.)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272" y="1295400"/>
            <a:ext cx="7067128" cy="1143000"/>
          </a:xfrm>
        </p:spPr>
        <p:txBody>
          <a:bodyPr/>
          <a:lstStyle/>
          <a:p>
            <a:r>
              <a:rPr lang="en-US" dirty="0" smtClean="0"/>
              <a:t>Requirements Gathering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is used to:</a:t>
            </a:r>
          </a:p>
          <a:p>
            <a:pPr lvl="1"/>
            <a:r>
              <a:rPr lang="en-US" dirty="0" smtClean="0"/>
              <a:t>Uncover all requirements (those uncovered late in the process are more difficult to incorporate)</a:t>
            </a:r>
          </a:p>
          <a:p>
            <a:pPr lvl="1"/>
            <a:r>
              <a:rPr lang="en-US" dirty="0" smtClean="0"/>
              <a:t>Build support and trust among users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Which technique(s) to use?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Interviews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Joint Application Development (JAD)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Questionnaires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Document analysis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popular technique—if you need to know something, just ask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Process: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Select people to interview &amp; create a schedule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Design interview questions (Open-ended, closed-ended, &amp; probing types of questions)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Prepare for the interview (Unstructured vs. structured interview organized in a logical order)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Conduct the interview (Top-down vs. bottom-up)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Follow-up after the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85800"/>
            <a:ext cx="7067128" cy="1143000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eaLnBrk="1" hangingPunct="1"/>
            <a:r>
              <a:rPr lang="en-US" dirty="0" smtClean="0"/>
              <a:t>Question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9062" t="52809" r="29219" b="21416"/>
          <a:stretch/>
        </p:blipFill>
        <p:spPr>
          <a:xfrm>
            <a:off x="1414269" y="2143124"/>
            <a:ext cx="6313196" cy="275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Determination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924472" y="609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Interviewing Strategies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>
            <a:off x="2457450" y="2114550"/>
            <a:ext cx="4229100" cy="3028950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25400">
            <a:solidFill>
              <a:srgbClr val="0E2542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350">
              <a:solidFill>
                <a:schemeClr val="lt1"/>
              </a:solidFill>
            </a:endParaRPr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977326" y="2528887"/>
            <a:ext cx="11500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50" dirty="0">
                <a:latin typeface="Calibri" charset="0"/>
              </a:rPr>
              <a:t>How</a:t>
            </a:r>
          </a:p>
          <a:p>
            <a:pPr algn="ctr"/>
            <a:r>
              <a:rPr lang="en-US" sz="1350" dirty="0">
                <a:latin typeface="Calibri" charset="0"/>
              </a:rPr>
              <a:t>can order</a:t>
            </a:r>
          </a:p>
          <a:p>
            <a:pPr algn="ctr"/>
            <a:r>
              <a:rPr lang="en-US" sz="1350" dirty="0">
                <a:latin typeface="Calibri" charset="0"/>
              </a:rPr>
              <a:t>processing be</a:t>
            </a:r>
          </a:p>
          <a:p>
            <a:pPr algn="ctr"/>
            <a:r>
              <a:rPr lang="en-US" sz="1350" dirty="0">
                <a:latin typeface="Calibri" charset="0"/>
              </a:rPr>
              <a:t>improved?</a:t>
            </a:r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3363899" y="3536157"/>
            <a:ext cx="2486451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50" dirty="0">
                <a:latin typeface="Calibri" charset="0"/>
              </a:rPr>
              <a:t>How can we reduce the</a:t>
            </a:r>
          </a:p>
          <a:p>
            <a:pPr algn="ctr"/>
            <a:r>
              <a:rPr lang="en-US" sz="1350" dirty="0">
                <a:latin typeface="Calibri" charset="0"/>
              </a:rPr>
              <a:t>number of times that customers </a:t>
            </a:r>
          </a:p>
          <a:p>
            <a:pPr algn="ctr"/>
            <a:r>
              <a:rPr lang="en-US" sz="1350" dirty="0">
                <a:latin typeface="Calibri" charset="0"/>
              </a:rPr>
              <a:t>return ordered items?</a:t>
            </a:r>
          </a:p>
        </p:txBody>
      </p: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3062769" y="4336257"/>
            <a:ext cx="3016082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50">
                <a:latin typeface="Calibri" charset="0"/>
              </a:rPr>
              <a:t>How can we reduce the number of</a:t>
            </a:r>
          </a:p>
          <a:p>
            <a:pPr algn="ctr"/>
            <a:r>
              <a:rPr lang="en-US" sz="1350">
                <a:latin typeface="Calibri" charset="0"/>
              </a:rPr>
              <a:t>errors in order processing (e.g., shipping</a:t>
            </a:r>
          </a:p>
          <a:p>
            <a:pPr algn="ctr"/>
            <a:r>
              <a:rPr lang="en-US" sz="1350">
                <a:latin typeface="Calibri" charset="0"/>
              </a:rPr>
              <a:t>the wrong products)?</a:t>
            </a:r>
          </a:p>
        </p:txBody>
      </p:sp>
      <p:sp>
        <p:nvSpPr>
          <p:cNvPr id="45063" name="TextBox 7"/>
          <p:cNvSpPr txBox="1">
            <a:spLocks noChangeArrowheads="1"/>
          </p:cNvSpPr>
          <p:nvPr/>
        </p:nvSpPr>
        <p:spPr bwMode="auto">
          <a:xfrm>
            <a:off x="4857751" y="2000251"/>
            <a:ext cx="11372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 charset="0"/>
              </a:rPr>
              <a:t>Top-down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172671" y="2542580"/>
            <a:ext cx="400050" cy="1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065" name="TextBox 16"/>
          <p:cNvSpPr txBox="1">
            <a:spLocks noChangeArrowheads="1"/>
          </p:cNvSpPr>
          <p:nvPr/>
        </p:nvSpPr>
        <p:spPr bwMode="auto">
          <a:xfrm>
            <a:off x="6686551" y="4682729"/>
            <a:ext cx="1221681" cy="36933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 charset="0"/>
              </a:rPr>
              <a:t>Bottom-up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6420446" y="4682134"/>
            <a:ext cx="457200" cy="1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TextBox 21"/>
          <p:cNvSpPr txBox="1">
            <a:spLocks noChangeArrowheads="1"/>
          </p:cNvSpPr>
          <p:nvPr/>
        </p:nvSpPr>
        <p:spPr bwMode="auto">
          <a:xfrm>
            <a:off x="2800351" y="2743201"/>
            <a:ext cx="118250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50" b="1">
                <a:latin typeface="Calibri" charset="0"/>
              </a:rPr>
              <a:t>      High-level:</a:t>
            </a:r>
          </a:p>
          <a:p>
            <a:r>
              <a:rPr lang="en-US" sz="1350">
                <a:latin typeface="Calibri" charset="0"/>
              </a:rPr>
              <a:t>Very general</a:t>
            </a:r>
          </a:p>
        </p:txBody>
      </p:sp>
      <p:sp>
        <p:nvSpPr>
          <p:cNvPr id="45068" name="TextBox 22"/>
          <p:cNvSpPr txBox="1">
            <a:spLocks noChangeArrowheads="1"/>
          </p:cNvSpPr>
          <p:nvPr/>
        </p:nvSpPr>
        <p:spPr bwMode="auto">
          <a:xfrm>
            <a:off x="1771651" y="3543301"/>
            <a:ext cx="165539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50" b="1">
                <a:latin typeface="Calibri" charset="0"/>
              </a:rPr>
              <a:t>           Medium-level:</a:t>
            </a:r>
          </a:p>
          <a:p>
            <a:r>
              <a:rPr lang="en-US" sz="1350">
                <a:latin typeface="Calibri" charset="0"/>
              </a:rPr>
              <a:t>Moderately specific</a:t>
            </a:r>
          </a:p>
        </p:txBody>
      </p:sp>
      <p:sp>
        <p:nvSpPr>
          <p:cNvPr id="45069" name="TextBox 23"/>
          <p:cNvSpPr txBox="1">
            <a:spLocks noChangeArrowheads="1"/>
          </p:cNvSpPr>
          <p:nvPr/>
        </p:nvSpPr>
        <p:spPr bwMode="auto">
          <a:xfrm>
            <a:off x="1714501" y="4343401"/>
            <a:ext cx="115012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50" b="1">
                <a:latin typeface="Calibri" charset="0"/>
              </a:rPr>
              <a:t>      Low-level:</a:t>
            </a:r>
          </a:p>
          <a:p>
            <a:r>
              <a:rPr lang="en-US" sz="1350">
                <a:latin typeface="Calibri" charset="0"/>
              </a:rPr>
              <a:t>Very specific</a:t>
            </a:r>
          </a:p>
        </p:txBody>
      </p:sp>
    </p:spTree>
    <p:extLst>
      <p:ext uri="{BB962C8B-B14F-4D97-AF65-F5344CB8AC3E}">
        <p14:creationId xmlns:p14="http://schemas.microsoft.com/office/powerpoint/2010/main" val="31441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554618" y="700609"/>
            <a:ext cx="6032500" cy="797954"/>
          </a:xfrm>
        </p:spPr>
        <p:txBody>
          <a:bodyPr/>
          <a:lstStyle/>
          <a:p>
            <a:pPr eaLnBrk="1" hangingPunct="1"/>
            <a:r>
              <a:rPr lang="en-US" dirty="0"/>
              <a:t>Post-Interview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54618" y="1496706"/>
            <a:ext cx="6244678" cy="37337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Prepare notes and send to the interviewee for verification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1646" y="2212708"/>
            <a:ext cx="4292301" cy="3254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3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Application Development (JAD)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Joint user-analyst meeting hosted by a facilitator</a:t>
            </a:r>
          </a:p>
          <a:p>
            <a:pPr lvl="1"/>
            <a:r>
              <a:rPr lang="en-US" dirty="0" smtClean="0"/>
              <a:t>10 to 20 users</a:t>
            </a:r>
          </a:p>
          <a:p>
            <a:pPr lvl="1"/>
            <a:r>
              <a:rPr lang="en-US" dirty="0" smtClean="0"/>
              <a:t>1 to 2 scribes as needed to record the session</a:t>
            </a:r>
          </a:p>
          <a:p>
            <a:pPr lvl="1"/>
            <a:r>
              <a:rPr lang="en-US" dirty="0" smtClean="0"/>
              <a:t>Usually in a specially prepared room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Meetings can be held electronically and anonymously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Reduces problems in group settings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Can be held remotely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Sessions require careful planning to be successful </a:t>
            </a:r>
          </a:p>
          <a:p>
            <a:pPr lvl="1"/>
            <a:r>
              <a:rPr lang="en-US" dirty="0" smtClean="0"/>
              <a:t>Users may need to bring documents or user manuals</a:t>
            </a:r>
          </a:p>
          <a:p>
            <a:pPr lvl="1"/>
            <a:r>
              <a:rPr lang="en-US" dirty="0" smtClean="0"/>
              <a:t>Ground rules should be established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21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Questionnaires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set of written questions used to obtain information from </a:t>
            </a:r>
            <a:r>
              <a:rPr lang="en-US" dirty="0" smtClean="0"/>
              <a:t>individuals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May be paper based or electronic (e.g., web based)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Common uses:</a:t>
            </a:r>
          </a:p>
          <a:p>
            <a:pPr lvl="1">
              <a:spcBef>
                <a:spcPts val="450"/>
              </a:spcBef>
            </a:pPr>
            <a:r>
              <a:rPr lang="en-US" sz="1575" dirty="0"/>
              <a:t>Large numbers of people </a:t>
            </a:r>
          </a:p>
          <a:p>
            <a:pPr lvl="1">
              <a:spcBef>
                <a:spcPts val="450"/>
              </a:spcBef>
            </a:pPr>
            <a:r>
              <a:rPr lang="en-US" sz="1575" dirty="0"/>
              <a:t>Need both information and opinions </a:t>
            </a:r>
          </a:p>
          <a:p>
            <a:pPr lvl="1">
              <a:spcBef>
                <a:spcPts val="450"/>
              </a:spcBef>
            </a:pPr>
            <a:r>
              <a:rPr lang="en-US" sz="1575" dirty="0"/>
              <a:t>When designing for use outside the organization (customers, vendors, etc.)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Typical response rates: &lt; 50% (paper); &lt; 30% (Web)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4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300" y="685800"/>
            <a:ext cx="6032500" cy="757613"/>
          </a:xfrm>
        </p:spPr>
        <p:txBody>
          <a:bodyPr vert="horz" lIns="69056" tIns="34529" rIns="69056" bIns="34529" rtlCol="0" anchor="ctr">
            <a:normAutofit/>
          </a:bodyPr>
          <a:lstStyle/>
          <a:p>
            <a:pPr eaLnBrk="1" hangingPunct="1"/>
            <a:r>
              <a:rPr lang="en-US" dirty="0"/>
              <a:t>Questionnaire Steps</a:t>
            </a:r>
          </a:p>
        </p:txBody>
      </p:sp>
      <p:sp>
        <p:nvSpPr>
          <p:cNvPr id="48131" name="Content Placeholder 4"/>
          <p:cNvSpPr>
            <a:spLocks noGrp="1"/>
          </p:cNvSpPr>
          <p:nvPr>
            <p:ph idx="1"/>
          </p:nvPr>
        </p:nvSpPr>
        <p:spPr>
          <a:xfrm>
            <a:off x="1554617" y="1881917"/>
            <a:ext cx="6032500" cy="354733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75" dirty="0"/>
              <a:t>Select the participants</a:t>
            </a:r>
          </a:p>
          <a:p>
            <a:pPr lvl="1">
              <a:spcBef>
                <a:spcPts val="450"/>
              </a:spcBef>
            </a:pPr>
            <a:r>
              <a:rPr lang="en-US" sz="1500" dirty="0"/>
              <a:t>Identify the population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500" dirty="0"/>
              <a:t>Use representative samples for large populations</a:t>
            </a:r>
          </a:p>
          <a:p>
            <a:pPr>
              <a:spcBef>
                <a:spcPts val="450"/>
              </a:spcBef>
            </a:pPr>
            <a:r>
              <a:rPr lang="en-US" sz="1875" dirty="0"/>
              <a:t>Designing the questionnaire</a:t>
            </a:r>
          </a:p>
          <a:p>
            <a:pPr lvl="1">
              <a:spcBef>
                <a:spcPts val="450"/>
              </a:spcBef>
            </a:pPr>
            <a:r>
              <a:rPr lang="en-US" sz="1500" dirty="0"/>
              <a:t>Careful question selection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500" dirty="0"/>
              <a:t>Remove ambiguities</a:t>
            </a:r>
          </a:p>
          <a:p>
            <a:pPr>
              <a:spcBef>
                <a:spcPts val="450"/>
              </a:spcBef>
            </a:pPr>
            <a:r>
              <a:rPr lang="en-US" sz="1875" dirty="0"/>
              <a:t>Administering the questionnaire</a:t>
            </a:r>
          </a:p>
          <a:p>
            <a:pPr lvl="1">
              <a:spcBef>
                <a:spcPts val="450"/>
              </a:spcBef>
            </a:pPr>
            <a:r>
              <a:rPr lang="en-US" sz="1500" dirty="0"/>
              <a:t>Working to get good response rate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500" dirty="0"/>
              <a:t>Offer an incentive (e.g., a free pen)</a:t>
            </a:r>
          </a:p>
          <a:p>
            <a:pPr>
              <a:spcBef>
                <a:spcPts val="450"/>
              </a:spcBef>
            </a:pPr>
            <a:r>
              <a:rPr lang="en-US" sz="1875" dirty="0"/>
              <a:t>Questionnaire follow-up</a:t>
            </a:r>
          </a:p>
          <a:p>
            <a:pPr lvl="1">
              <a:spcBef>
                <a:spcPts val="450"/>
              </a:spcBef>
            </a:pPr>
            <a:r>
              <a:rPr lang="en-US" sz="1500" dirty="0"/>
              <a:t>Send results to participants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500" dirty="0"/>
              <a:t>Send a thank-you</a:t>
            </a:r>
          </a:p>
        </p:txBody>
      </p:sp>
    </p:spTree>
    <p:extLst>
      <p:ext uri="{BB962C8B-B14F-4D97-AF65-F5344CB8AC3E}">
        <p14:creationId xmlns:p14="http://schemas.microsoft.com/office/powerpoint/2010/main" val="1163747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7952" y="533400"/>
            <a:ext cx="5678848" cy="742950"/>
          </a:xfrm>
        </p:spPr>
        <p:txBody>
          <a:bodyPr/>
          <a:lstStyle/>
          <a:p>
            <a:pPr eaLnBrk="1" hangingPunct="1"/>
            <a:r>
              <a:rPr lang="en-US" dirty="0"/>
              <a:t>Good Questionnaire Design</a:t>
            </a:r>
          </a:p>
        </p:txBody>
      </p:sp>
      <p:sp>
        <p:nvSpPr>
          <p:cNvPr id="49155" name="Content Placeholder 4"/>
          <p:cNvSpPr>
            <a:spLocks noGrp="1"/>
          </p:cNvSpPr>
          <p:nvPr>
            <p:ph idx="1"/>
          </p:nvPr>
        </p:nvSpPr>
        <p:spPr>
          <a:xfrm>
            <a:off x="2171701" y="1857711"/>
            <a:ext cx="5485210" cy="347741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 dirty="0"/>
              <a:t>Begin with non-threatening and interesting questions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 dirty="0"/>
              <a:t>Group items into logically coherent sections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 dirty="0"/>
              <a:t>No important items at the very end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 dirty="0"/>
              <a:t>Do not crowd a page with too many items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 dirty="0"/>
              <a:t>Avoid abbreviations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 dirty="0"/>
              <a:t>Avoid biased or suggestive items or terms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 dirty="0"/>
              <a:t>Number questions to avoid confusion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 dirty="0"/>
              <a:t>Pretest to identify confusing questions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1875" dirty="0"/>
              <a:t>Provide anonymity to respondents</a:t>
            </a:r>
          </a:p>
        </p:txBody>
      </p:sp>
    </p:spTree>
    <p:extLst>
      <p:ext uri="{BB962C8B-B14F-4D97-AF65-F5344CB8AC3E}">
        <p14:creationId xmlns:p14="http://schemas.microsoft.com/office/powerpoint/2010/main" val="40360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695872" y="2286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Document Analysis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006302" y="1758553"/>
            <a:ext cx="6528098" cy="304204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Provides</a:t>
            </a:r>
            <a:r>
              <a:rPr lang="en-US" dirty="0" smtClean="0"/>
              <a:t> information about the “</a:t>
            </a:r>
            <a:r>
              <a:rPr lang="en-US" dirty="0"/>
              <a:t>as-is” </a:t>
            </a:r>
            <a:r>
              <a:rPr lang="en-US" dirty="0" smtClean="0"/>
              <a:t>system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Review technical documents when available</a:t>
            </a:r>
            <a:endParaRPr lang="en-US" dirty="0"/>
          </a:p>
          <a:p>
            <a:pPr>
              <a:spcBef>
                <a:spcPts val="450"/>
              </a:spcBef>
            </a:pPr>
            <a:r>
              <a:rPr lang="en-US" dirty="0" smtClean="0"/>
              <a:t>Review typical user documents:</a:t>
            </a:r>
            <a:endParaRPr lang="en-US" dirty="0"/>
          </a:p>
          <a:p>
            <a:pPr lvl="1">
              <a:spcBef>
                <a:spcPts val="450"/>
              </a:spcBef>
            </a:pPr>
            <a:r>
              <a:rPr lang="en-US" dirty="0"/>
              <a:t>Forms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Reports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Policy manuals</a:t>
            </a:r>
          </a:p>
          <a:p>
            <a:pPr>
              <a:spcBef>
                <a:spcPts val="450"/>
              </a:spcBef>
            </a:pPr>
            <a:r>
              <a:rPr lang="en-US" dirty="0"/>
              <a:t>Look for user additions to forms</a:t>
            </a:r>
          </a:p>
          <a:p>
            <a:pPr>
              <a:spcBef>
                <a:spcPts val="450"/>
              </a:spcBef>
            </a:pPr>
            <a:r>
              <a:rPr lang="en-US" dirty="0"/>
              <a:t>Look for unused form elements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5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Observation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75" dirty="0"/>
              <a:t>Users/managers often don’t remember everything they do</a:t>
            </a:r>
          </a:p>
          <a:p>
            <a:pPr>
              <a:spcBef>
                <a:spcPts val="450"/>
              </a:spcBef>
            </a:pPr>
            <a:r>
              <a:rPr lang="en-US" sz="1875" dirty="0"/>
              <a:t>Checks validity of information gathered in other ways</a:t>
            </a:r>
          </a:p>
          <a:p>
            <a:pPr>
              <a:spcBef>
                <a:spcPts val="450"/>
              </a:spcBef>
            </a:pPr>
            <a:r>
              <a:rPr lang="en-US" sz="1875" dirty="0"/>
              <a:t>Behaviors may change when people are watched</a:t>
            </a:r>
          </a:p>
          <a:p>
            <a:pPr lvl="1">
              <a:spcBef>
                <a:spcPts val="450"/>
              </a:spcBef>
            </a:pPr>
            <a:r>
              <a:rPr lang="en-US" sz="1725" dirty="0"/>
              <a:t>Workers tend to be very careful when watched</a:t>
            </a:r>
          </a:p>
          <a:p>
            <a:pPr lvl="1">
              <a:spcBef>
                <a:spcPts val="450"/>
              </a:spcBef>
            </a:pPr>
            <a:r>
              <a:rPr lang="en-US" sz="1725" dirty="0"/>
              <a:t>Keep a low profile</a:t>
            </a:r>
          </a:p>
          <a:p>
            <a:pPr lvl="1">
              <a:spcBef>
                <a:spcPts val="450"/>
              </a:spcBef>
            </a:pPr>
            <a:r>
              <a:rPr lang="en-US" sz="1725" dirty="0"/>
              <a:t>Try not to interrupt or influence workers</a:t>
            </a:r>
          </a:p>
          <a:p>
            <a:pPr>
              <a:spcBef>
                <a:spcPts val="450"/>
              </a:spcBef>
            </a:pPr>
            <a:r>
              <a:rPr lang="en-US" sz="1875" dirty="0"/>
              <a:t>Be careful not to ignore periodic activities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Weekly … Monthly … </a:t>
            </a:r>
            <a:r>
              <a:rPr lang="en-US" dirty="0" smtClean="0"/>
              <a:t>Annually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457200"/>
            <a:ext cx="6032500" cy="1002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Requirements-Gathering Techniques Compared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54618" y="2057178"/>
            <a:ext cx="6032500" cy="1018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combination of techniques may be used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Document analysis &amp; observation require little training; JAD sessions can be very challenging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635" t="62597" r="27969" b="15691"/>
          <a:stretch/>
        </p:blipFill>
        <p:spPr>
          <a:xfrm>
            <a:off x="1639338" y="3276600"/>
            <a:ext cx="674266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900" y="609600"/>
            <a:ext cx="6032500" cy="605210"/>
          </a:xfrm>
        </p:spPr>
        <p:txBody>
          <a:bodyPr/>
          <a:lstStyle/>
          <a:p>
            <a:r>
              <a:rPr lang="en-US" dirty="0" smtClean="0"/>
              <a:t>Alternative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638487"/>
            <a:ext cx="6032500" cy="37407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Concept Maps</a:t>
            </a:r>
          </a:p>
          <a:p>
            <a:pPr lvl="1"/>
            <a:r>
              <a:rPr lang="en-US" dirty="0" smtClean="0"/>
              <a:t>Represent meaningful relationships between concepts</a:t>
            </a:r>
          </a:p>
          <a:p>
            <a:pPr lvl="1"/>
            <a:r>
              <a:rPr lang="en-US" dirty="0" smtClean="0"/>
              <a:t>Focus individuals on a small number of key ideas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User Stories, Story Cards &amp; Task Lists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Associated with agile development methods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Very </a:t>
            </a:r>
            <a:r>
              <a:rPr lang="en-US" dirty="0"/>
              <a:t>low tech, high touch, easily updatable, and very </a:t>
            </a:r>
            <a:r>
              <a:rPr lang="en-US" dirty="0" smtClean="0"/>
              <a:t>portable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C</a:t>
            </a:r>
            <a:r>
              <a:rPr lang="en-US" dirty="0" smtClean="0"/>
              <a:t>aptured </a:t>
            </a:r>
            <a:r>
              <a:rPr lang="en-US" dirty="0"/>
              <a:t>using story cards (index cards</a:t>
            </a:r>
            <a:r>
              <a:rPr lang="en-US" dirty="0" smtClean="0"/>
              <a:t>)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C</a:t>
            </a:r>
            <a:r>
              <a:rPr lang="en-US" dirty="0" smtClean="0"/>
              <a:t>apture </a:t>
            </a:r>
            <a:r>
              <a:rPr lang="en-US" dirty="0"/>
              <a:t>both functional and nonfunctional requirements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8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86163" y="5535216"/>
            <a:ext cx="2171700" cy="357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557213" indent="-214313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8572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2001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543050" indent="-171450" eaLnBrk="0" hangingPunct="0"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05C5DFE8-87A8-42D3-89B2-93E5D8B255FC}" type="slidenum">
              <a:rPr lang="en-US" sz="1050">
                <a:solidFill>
                  <a:srgbClr val="000000"/>
                </a:solidFill>
                <a:latin typeface="Interstate" pitchFamily="2" charset="0"/>
              </a:rPr>
              <a:pPr algn="ctr" eaLnBrk="1" hangingPunct="1"/>
              <a:t>3</a:t>
            </a:fld>
            <a:endParaRPr lang="en-US" sz="1050">
              <a:solidFill>
                <a:srgbClr val="000000"/>
              </a:solidFill>
              <a:latin typeface="Interstate" pitchFamily="2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72" y="11430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Learning Outcomes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119" y="2240758"/>
            <a:ext cx="6372225" cy="324088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100" dirty="0"/>
              <a:t>LO1: Identify the basic concept of advance topic in Object Oriented Analysis and Design</a:t>
            </a:r>
          </a:p>
          <a:p>
            <a:pPr eaLnBrk="1" hangingPunct="1">
              <a:buFontTx/>
              <a:buNone/>
            </a:pPr>
            <a:r>
              <a:rPr lang="en-US" sz="2100" dirty="0"/>
              <a:t>LO2 : Use the knowledge to develop documentation for object oriented software analysis and design using Unified </a:t>
            </a:r>
            <a:r>
              <a:rPr lang="en-US" sz="2100"/>
              <a:t>Modelling </a:t>
            </a:r>
            <a:r>
              <a:rPr lang="en-US" sz="2100"/>
              <a:t>Language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788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0" y="457200"/>
            <a:ext cx="6032500" cy="1235868"/>
          </a:xfrm>
        </p:spPr>
        <p:txBody>
          <a:bodyPr/>
          <a:lstStyle/>
          <a:p>
            <a:r>
              <a:rPr lang="en-US" dirty="0" smtClean="0"/>
              <a:t>Story Cards &amp; Task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requirement using </a:t>
            </a:r>
            <a:r>
              <a:rPr lang="en-US" dirty="0"/>
              <a:t>story cards (index cards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card with single requirement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Each requirement (card) </a:t>
            </a:r>
            <a:r>
              <a:rPr lang="en-US" dirty="0"/>
              <a:t>is discussed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How much effort is required to implement it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A task list is created for each requirement (story)</a:t>
            </a:r>
          </a:p>
          <a:p>
            <a:pPr lvl="1">
              <a:spcBef>
                <a:spcPts val="450"/>
              </a:spcBef>
            </a:pPr>
            <a:r>
              <a:rPr lang="en-US" dirty="0"/>
              <a:t>Large requirements can be split into smaller </a:t>
            </a:r>
            <a:r>
              <a:rPr lang="en-US" dirty="0" smtClean="0"/>
              <a:t>sections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The </a:t>
            </a:r>
            <a:r>
              <a:rPr lang="en-US" dirty="0"/>
              <a:t>story can be </a:t>
            </a:r>
            <a:r>
              <a:rPr lang="en-US" dirty="0" smtClean="0"/>
              <a:t>prioritized by risk level and importance</a:t>
            </a:r>
          </a:p>
        </p:txBody>
      </p:sp>
    </p:spTree>
    <p:extLst>
      <p:ext uri="{BB962C8B-B14F-4D97-AF65-F5344CB8AC3E}">
        <p14:creationId xmlns:p14="http://schemas.microsoft.com/office/powerpoint/2010/main" val="19764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900" y="609600"/>
            <a:ext cx="6032500" cy="870568"/>
          </a:xfrm>
        </p:spPr>
        <p:txBody>
          <a:bodyPr/>
          <a:lstStyle/>
          <a:p>
            <a:r>
              <a:rPr lang="en-US" dirty="0" smtClean="0"/>
              <a:t>The System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992630"/>
            <a:ext cx="6032500" cy="33666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Combines all material created in planning &amp; analysis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Included sections: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Executive summary</a:t>
            </a:r>
          </a:p>
          <a:p>
            <a:pPr lvl="2">
              <a:spcBef>
                <a:spcPts val="450"/>
              </a:spcBef>
            </a:pPr>
            <a:r>
              <a:rPr lang="en-US" dirty="0" smtClean="0"/>
              <a:t>Provides all critical information is summary form</a:t>
            </a:r>
          </a:p>
          <a:p>
            <a:pPr lvl="2">
              <a:spcBef>
                <a:spcPts val="450"/>
              </a:spcBef>
            </a:pPr>
            <a:r>
              <a:rPr lang="en-US" dirty="0" smtClean="0"/>
              <a:t>Helps busy executives determine which sections they need to read in more detail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The system request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The </a:t>
            </a:r>
            <a:r>
              <a:rPr lang="en-US" dirty="0" err="1" smtClean="0"/>
              <a:t>workplan</a:t>
            </a:r>
            <a:endParaRPr lang="en-US" dirty="0" smtClean="0"/>
          </a:p>
          <a:p>
            <a:pPr lvl="1">
              <a:spcBef>
                <a:spcPts val="450"/>
              </a:spcBef>
            </a:pPr>
            <a:r>
              <a:rPr lang="en-US" dirty="0" smtClean="0"/>
              <a:t>The feasibility analysis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The requirements definition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Current models of the system (expected to evolve)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0" y="457200"/>
            <a:ext cx="6032500" cy="553347"/>
          </a:xfrm>
        </p:spPr>
        <p:txBody>
          <a:bodyPr/>
          <a:lstStyle/>
          <a:p>
            <a:r>
              <a:rPr lang="en-US" dirty="0" smtClean="0"/>
              <a:t>System Proposal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000" t="35175" r="28125" b="12642"/>
          <a:stretch/>
        </p:blipFill>
        <p:spPr>
          <a:xfrm>
            <a:off x="2743200" y="990600"/>
            <a:ext cx="623476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0" y="304800"/>
            <a:ext cx="6032500" cy="514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71528"/>
            <a:ext cx="7620000" cy="5157872"/>
          </a:xfrm>
        </p:spPr>
        <p:txBody>
          <a:bodyPr>
            <a:normAutofit/>
          </a:bodyPr>
          <a:lstStyle/>
          <a:p>
            <a:r>
              <a:rPr lang="en-US" dirty="0" smtClean="0"/>
              <a:t>Presented in this chapter:</a:t>
            </a:r>
          </a:p>
          <a:p>
            <a:pPr lvl="1"/>
            <a:r>
              <a:rPr lang="en-US" dirty="0" smtClean="0"/>
              <a:t>Discussion of functional and non-functional requirements determination</a:t>
            </a:r>
          </a:p>
          <a:p>
            <a:pPr lvl="1"/>
            <a:r>
              <a:rPr lang="en-US" dirty="0" smtClean="0"/>
              <a:t>Requirements analysis strategies</a:t>
            </a:r>
          </a:p>
          <a:p>
            <a:pPr lvl="2"/>
            <a:r>
              <a:rPr lang="en-US" dirty="0"/>
              <a:t>problem analysis, root cause </a:t>
            </a:r>
            <a:r>
              <a:rPr lang="en-US" dirty="0" smtClean="0"/>
              <a:t>analysis,</a:t>
            </a:r>
            <a:r>
              <a:rPr lang="en-US" dirty="0"/>
              <a:t> duration </a:t>
            </a:r>
            <a:r>
              <a:rPr lang="en-US" dirty="0" smtClean="0"/>
              <a:t>analysis,</a:t>
            </a:r>
            <a:r>
              <a:rPr lang="en-US" dirty="0"/>
              <a:t> activity-based costing analysis, informal benchmarking analysis, outcome analysis, technology </a:t>
            </a:r>
            <a:r>
              <a:rPr lang="en-US" dirty="0" smtClean="0"/>
              <a:t>analysis and </a:t>
            </a:r>
            <a:r>
              <a:rPr lang="en-US" dirty="0"/>
              <a:t>activity elimination</a:t>
            </a:r>
            <a:endParaRPr lang="en-US" dirty="0" smtClean="0"/>
          </a:p>
          <a:p>
            <a:pPr lvl="1"/>
            <a:r>
              <a:rPr lang="en-US" dirty="0" smtClean="0"/>
              <a:t>Requirements gathering techniques</a:t>
            </a:r>
          </a:p>
          <a:p>
            <a:pPr lvl="2"/>
            <a:r>
              <a:rPr lang="en-US" dirty="0" smtClean="0"/>
              <a:t>Interviews, </a:t>
            </a:r>
            <a:r>
              <a:rPr lang="en-US" dirty="0"/>
              <a:t>joint application development, </a:t>
            </a:r>
            <a:r>
              <a:rPr lang="en-US" dirty="0" smtClean="0"/>
              <a:t>questionnaires, </a:t>
            </a:r>
            <a:r>
              <a:rPr lang="en-US" dirty="0"/>
              <a:t>document </a:t>
            </a:r>
            <a:r>
              <a:rPr lang="en-US" dirty="0" smtClean="0"/>
              <a:t>analysis and </a:t>
            </a:r>
            <a:r>
              <a:rPr lang="en-US" dirty="0"/>
              <a:t>observation</a:t>
            </a:r>
            <a:endParaRPr lang="en-US" dirty="0" smtClean="0"/>
          </a:p>
          <a:p>
            <a:pPr lvl="1"/>
            <a:r>
              <a:rPr lang="en-US" dirty="0" smtClean="0"/>
              <a:t>Alternative requirements documentation techniques</a:t>
            </a:r>
          </a:p>
          <a:p>
            <a:pPr lvl="2"/>
            <a:r>
              <a:rPr lang="en-US" dirty="0" smtClean="0"/>
              <a:t>concept </a:t>
            </a:r>
            <a:r>
              <a:rPr lang="en-US" dirty="0"/>
              <a:t>maps, </a:t>
            </a:r>
            <a:r>
              <a:rPr lang="en-US" dirty="0" smtClean="0"/>
              <a:t>story </a:t>
            </a:r>
            <a:r>
              <a:rPr lang="en-US" dirty="0"/>
              <a:t>cards and task lists </a:t>
            </a:r>
            <a:endParaRPr lang="en-US" dirty="0" smtClean="0"/>
          </a:p>
          <a:p>
            <a:pPr lvl="1"/>
            <a:r>
              <a:rPr lang="en-US" dirty="0" smtClean="0"/>
              <a:t>The system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References</a:t>
            </a:r>
            <a:br>
              <a:rPr lang="en-US" sz="3200" dirty="0"/>
            </a:b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11350" y="2895600"/>
            <a:ext cx="6837114" cy="30404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10" dirty="0">
                <a:ea typeface="ＭＳ Ｐゴシック" panose="020B0600070205080204" pitchFamily="34" charset="-128"/>
              </a:rPr>
              <a:t>Denis,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Wixom,Tegarden</a:t>
            </a:r>
            <a:r>
              <a:rPr lang="en-US" altLang="en-US" sz="2110" dirty="0">
                <a:ea typeface="ＭＳ Ｐゴシック" panose="020B0600070205080204" pitchFamily="34" charset="-128"/>
              </a:rPr>
              <a:t>. (2015). Systems Analysis and Design: An Object-Oriented Approach with UML. 5</a:t>
            </a:r>
            <a:r>
              <a:rPr lang="en-US" altLang="en-US" sz="211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110" dirty="0">
                <a:ea typeface="ＭＳ Ｐゴシック" panose="020B0600070205080204" pitchFamily="34" charset="-128"/>
              </a:rPr>
              <a:t> edition. </a:t>
            </a:r>
            <a:r>
              <a:rPr lang="en-US" sz="2400" dirty="0"/>
              <a:t>ISBN: 978-1-118-80467-4,</a:t>
            </a:r>
            <a:r>
              <a:rPr lang="en-US" altLang="en-US" sz="2110" dirty="0">
                <a:ea typeface="ＭＳ Ｐゴシック" panose="020B0600070205080204" pitchFamily="34" charset="-128"/>
              </a:rPr>
              <a:t> John Wiley &amp; Sons, </a:t>
            </a:r>
            <a:r>
              <a:rPr lang="en-US" altLang="en-US" sz="2110" dirty="0" err="1">
                <a:ea typeface="ＭＳ Ｐゴシック" panose="020B0600070205080204" pitchFamily="34" charset="-128"/>
              </a:rPr>
              <a:t>Inc</a:t>
            </a:r>
            <a:r>
              <a:rPr lang="en-US" altLang="en-US" sz="2110" dirty="0">
                <a:ea typeface="ＭＳ Ｐゴシック" panose="020B0600070205080204" pitchFamily="34" charset="-128"/>
              </a:rPr>
              <a:t>, Denver (USA)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3284912" y="2973378"/>
            <a:ext cx="4563688" cy="167482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Chapter </a:t>
            </a:r>
            <a:r>
              <a:rPr lang="en-US" dirty="0" smtClean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3:</a:t>
            </a:r>
            <a:r>
              <a:rPr lang="en-US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</a:br>
            <a:r>
              <a:rPr lang="en-US" dirty="0">
                <a:solidFill>
                  <a:srgbClr val="FFFF00"/>
                </a:solidFill>
                <a:ea typeface="ＭＳ Ｐゴシック" charset="-128"/>
                <a:cs typeface="ＭＳ Ｐゴシック" charset="-128"/>
              </a:rPr>
              <a:t>Requirements Determination</a:t>
            </a:r>
          </a:p>
        </p:txBody>
      </p:sp>
    </p:spTree>
    <p:extLst>
      <p:ext uri="{BB962C8B-B14F-4D97-AF65-F5344CB8AC3E}">
        <p14:creationId xmlns:p14="http://schemas.microsoft.com/office/powerpoint/2010/main" val="104098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501900" y="838200"/>
            <a:ext cx="6032500" cy="803822"/>
          </a:xfrm>
        </p:spPr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6" y="2000250"/>
            <a:ext cx="6271817" cy="3486150"/>
          </a:xfrm>
        </p:spPr>
        <p:txBody>
          <a:bodyPr rtlCol="0">
            <a:normAutofit fontScale="92500" lnSpcReduction="20000"/>
          </a:bodyPr>
          <a:lstStyle/>
          <a:p>
            <a:pPr>
              <a:spcBef>
                <a:spcPts val="375"/>
              </a:spcBef>
              <a:defRPr/>
            </a:pPr>
            <a:r>
              <a:rPr lang="en-US" dirty="0" smtClean="0">
                <a:ea typeface="+mn-ea"/>
                <a:cs typeface="+mn-cs"/>
              </a:rPr>
              <a:t>Learn how to create a requirements definition</a:t>
            </a:r>
          </a:p>
          <a:p>
            <a:pPr>
              <a:spcBef>
                <a:spcPts val="375"/>
              </a:spcBef>
              <a:defRPr/>
            </a:pPr>
            <a:r>
              <a:rPr lang="en-US" dirty="0" smtClean="0">
                <a:ea typeface="+mn-ea"/>
                <a:cs typeface="+mn-cs"/>
              </a:rPr>
              <a:t>Learn various requirements analysis techniques</a:t>
            </a:r>
          </a:p>
          <a:p>
            <a:pPr>
              <a:spcBef>
                <a:spcPts val="375"/>
              </a:spcBef>
              <a:defRPr/>
            </a:pPr>
            <a:r>
              <a:rPr lang="en-US" dirty="0" smtClean="0">
                <a:ea typeface="+mn-ea"/>
                <a:cs typeface="+mn-cs"/>
              </a:rPr>
              <a:t>Learn when to use each requirements </a:t>
            </a:r>
            <a:r>
              <a:rPr lang="en-US" dirty="0" smtClean="0"/>
              <a:t>analysis techniques</a:t>
            </a:r>
            <a:endParaRPr lang="en-US" dirty="0" smtClean="0">
              <a:ea typeface="+mn-ea"/>
              <a:cs typeface="+mn-cs"/>
            </a:endParaRPr>
          </a:p>
          <a:p>
            <a:pPr>
              <a:spcBef>
                <a:spcPts val="375"/>
              </a:spcBef>
              <a:defRPr/>
            </a:pPr>
            <a:r>
              <a:rPr lang="en-US" dirty="0" smtClean="0">
                <a:ea typeface="+mn-ea"/>
                <a:cs typeface="+mn-cs"/>
              </a:rPr>
              <a:t>Learn how to gather requirements using interviews, JAD sessions, questionnaires, document analysis &amp; observation</a:t>
            </a:r>
          </a:p>
          <a:p>
            <a:pPr>
              <a:spcBef>
                <a:spcPts val="375"/>
              </a:spcBef>
              <a:defRPr/>
            </a:pPr>
            <a:r>
              <a:rPr lang="en-US" dirty="0" smtClean="0">
                <a:ea typeface="+mn-ea"/>
                <a:cs typeface="+mn-cs"/>
              </a:rPr>
              <a:t>Learn various requirements documentation techniques such as concept maps, story cards &amp; task-lists</a:t>
            </a:r>
            <a:endParaRPr lang="en-US" dirty="0" smtClean="0">
              <a:ea typeface="+mn-ea"/>
            </a:endParaRPr>
          </a:p>
          <a:p>
            <a:pPr>
              <a:spcBef>
                <a:spcPts val="375"/>
              </a:spcBef>
              <a:defRPr/>
            </a:pPr>
            <a:r>
              <a:rPr lang="en-US" dirty="0" smtClean="0">
                <a:ea typeface="+mn-ea"/>
                <a:cs typeface="+mn-cs"/>
              </a:rPr>
              <a:t>Understand when to use each requirements-gathering technique</a:t>
            </a:r>
          </a:p>
          <a:p>
            <a:pPr>
              <a:spcBef>
                <a:spcPts val="375"/>
              </a:spcBef>
              <a:defRPr/>
            </a:pPr>
            <a:r>
              <a:rPr lang="en-US" dirty="0" smtClean="0">
                <a:ea typeface="+mn-ea"/>
                <a:cs typeface="+mn-cs"/>
              </a:rPr>
              <a:t>Be able to begin the creation of a system proposal</a:t>
            </a: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8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554618" y="867297"/>
            <a:ext cx="6032500" cy="1002358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554618" y="1902397"/>
            <a:ext cx="6032500" cy="341510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The </a:t>
            </a:r>
            <a:r>
              <a:rPr lang="en-US" dirty="0" smtClean="0"/>
              <a:t>systems development process </a:t>
            </a:r>
            <a:r>
              <a:rPr lang="en-US" dirty="0"/>
              <a:t>transforms the existing (as is) system into the proposed (to be) system</a:t>
            </a:r>
          </a:p>
          <a:p>
            <a:pPr eaLnBrk="1" hangingPunct="1"/>
            <a:r>
              <a:rPr lang="en-US" dirty="0"/>
              <a:t>Requirements </a:t>
            </a:r>
            <a:r>
              <a:rPr lang="en-US" dirty="0" smtClean="0"/>
              <a:t>determination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dirty="0"/>
              <a:t>single most critical step of the entire </a:t>
            </a:r>
            <a:r>
              <a:rPr lang="en-US" dirty="0" smtClean="0"/>
              <a:t>SDLC</a:t>
            </a:r>
          </a:p>
          <a:p>
            <a:pPr lvl="1" eaLnBrk="1" hangingPunct="1"/>
            <a:r>
              <a:rPr lang="en-US" dirty="0" smtClean="0"/>
              <a:t>Changes can be made easily in this stage</a:t>
            </a:r>
          </a:p>
          <a:p>
            <a:pPr lvl="1" eaLnBrk="1" hangingPunct="1"/>
            <a:r>
              <a:rPr lang="en-US" dirty="0" smtClean="0"/>
              <a:t>Most (&gt;50%) system </a:t>
            </a:r>
            <a:r>
              <a:rPr lang="en-US" dirty="0"/>
              <a:t>failures are due to problems with </a:t>
            </a:r>
            <a:r>
              <a:rPr lang="en-US" dirty="0" smtClean="0"/>
              <a:t>requirements</a:t>
            </a:r>
          </a:p>
          <a:p>
            <a:pPr lvl="1" eaLnBrk="1" hangingPunct="1"/>
            <a:r>
              <a:rPr lang="en-US" dirty="0" smtClean="0"/>
              <a:t>The iterative process of OOSAD is effective because:</a:t>
            </a:r>
          </a:p>
          <a:p>
            <a:pPr lvl="2"/>
            <a:r>
              <a:rPr lang="en-US" dirty="0" smtClean="0"/>
              <a:t>Small batches of requirements can be identified and implemented incrementally </a:t>
            </a:r>
          </a:p>
          <a:p>
            <a:pPr lvl="2"/>
            <a:r>
              <a:rPr lang="en-US" dirty="0" smtClean="0"/>
              <a:t>The system will evolve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47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0" y="685800"/>
            <a:ext cx="6032500" cy="838295"/>
          </a:xfrm>
        </p:spPr>
        <p:txBody>
          <a:bodyPr/>
          <a:lstStyle/>
          <a:p>
            <a:r>
              <a:rPr lang="en-US" dirty="0" smtClean="0"/>
              <a:t>Requirements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18" y="1973835"/>
            <a:ext cx="6032500" cy="32582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Purpose: to convert high level business requirements (from the system request) into detailed requirements that can be used as inputs for creating models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What is a requirement?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A statement of what the system must do or a characteristic it must have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Will later evolve into a technical description of how the system will be implemented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Types: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Functional: relates to a process or data</a:t>
            </a:r>
          </a:p>
          <a:p>
            <a:pPr lvl="1">
              <a:spcBef>
                <a:spcPts val="450"/>
              </a:spcBef>
            </a:pPr>
            <a:r>
              <a:rPr lang="en-US" dirty="0" smtClean="0"/>
              <a:t>Non-functional: relates to performance or usability</a:t>
            </a:r>
          </a:p>
        </p:txBody>
      </p:sp>
    </p:spTree>
    <p:extLst>
      <p:ext uri="{BB962C8B-B14F-4D97-AF65-F5344CB8AC3E}">
        <p14:creationId xmlns:p14="http://schemas.microsoft.com/office/powerpoint/2010/main" val="271828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&amp; non-functional requirements listed in outline format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May be prioritized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Provides information needed in subsequent workflows</a:t>
            </a:r>
          </a:p>
          <a:p>
            <a:pPr>
              <a:spcBef>
                <a:spcPts val="450"/>
              </a:spcBef>
            </a:pPr>
            <a:r>
              <a:rPr lang="en-US" dirty="0" smtClean="0"/>
              <a:t>Defines the scope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858" y="609600"/>
            <a:ext cx="6703142" cy="545691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of Requirements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511" t="27320" r="29086" b="9569"/>
          <a:stretch/>
        </p:blipFill>
        <p:spPr>
          <a:xfrm>
            <a:off x="2345306" y="1513554"/>
            <a:ext cx="4623308" cy="402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47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354</TotalTime>
  <Words>1462</Words>
  <Application>Microsoft Office PowerPoint</Application>
  <PresentationFormat>On-screen Show (4:3)</PresentationFormat>
  <Paragraphs>243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ＭＳ Ｐゴシック</vt:lpstr>
      <vt:lpstr>Arial</vt:lpstr>
      <vt:lpstr>Calibri</vt:lpstr>
      <vt:lpstr>Interstate</vt:lpstr>
      <vt:lpstr>Open Sans</vt:lpstr>
      <vt:lpstr>Template PPT 2015</vt:lpstr>
      <vt:lpstr>COMP6115  Object Oriented Analysis and Design    Session  #3</vt:lpstr>
      <vt:lpstr>Requirements Determination</vt:lpstr>
      <vt:lpstr>Learning Outcomes</vt:lpstr>
      <vt:lpstr>Chapter 3: Requirements Determination</vt:lpstr>
      <vt:lpstr>Learning Objectives</vt:lpstr>
      <vt:lpstr>Introduction</vt:lpstr>
      <vt:lpstr>Requirements Determination</vt:lpstr>
      <vt:lpstr>Requirements Definition</vt:lpstr>
      <vt:lpstr>Sample of Requirements Definition</vt:lpstr>
      <vt:lpstr>Determining Requirements</vt:lpstr>
      <vt:lpstr>Determining Requirements</vt:lpstr>
      <vt:lpstr>Creating a  Requirements Definition</vt:lpstr>
      <vt:lpstr>Problems in  Requirements Determination</vt:lpstr>
      <vt:lpstr>Requirements Analysis Strategies</vt:lpstr>
      <vt:lpstr>Requirements Analysis Strategies(Cont.)</vt:lpstr>
      <vt:lpstr>Requirements Analysis Strategies(Cont.)</vt:lpstr>
      <vt:lpstr>Requirements Gathering Techniques</vt:lpstr>
      <vt:lpstr>Interviews</vt:lpstr>
      <vt:lpstr>Question Types</vt:lpstr>
      <vt:lpstr>Interviewing Strategies</vt:lpstr>
      <vt:lpstr>Post-Interview</vt:lpstr>
      <vt:lpstr>Joint Application Development (JAD)</vt:lpstr>
      <vt:lpstr>Questionnaires</vt:lpstr>
      <vt:lpstr>Questionnaire Steps</vt:lpstr>
      <vt:lpstr>Good Questionnaire Design</vt:lpstr>
      <vt:lpstr>Document Analysis</vt:lpstr>
      <vt:lpstr>Observation</vt:lpstr>
      <vt:lpstr>Requirements-Gathering Techniques Compared</vt:lpstr>
      <vt:lpstr>Alternative Techniques</vt:lpstr>
      <vt:lpstr>Story Cards &amp; Task Lists </vt:lpstr>
      <vt:lpstr>The System Proposal</vt:lpstr>
      <vt:lpstr>System Proposal Template</vt:lpstr>
      <vt:lpstr>Summary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Mohamad Subekti</cp:lastModifiedBy>
  <cp:revision>108</cp:revision>
  <dcterms:created xsi:type="dcterms:W3CDTF">2015-05-04T03:33:03Z</dcterms:created>
  <dcterms:modified xsi:type="dcterms:W3CDTF">2019-07-20T00:40:15Z</dcterms:modified>
</cp:coreProperties>
</file>