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62" r:id="rId3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REFERENCE" id="{82098E28-DACF-4424-86A1-E861B2DCC6FF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1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2E412-AF6E-4368-8CE6-F3740DE76C61}" type="datetimeFigureOut">
              <a:rPr lang="id-ID" smtClean="0"/>
              <a:t>20/07/2019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55C6-5DCB-4C40-B171-89DD4185B2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256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2D448A5-5610-4470-9568-212E8851135C}" type="slidenum">
              <a:rPr lang="en-US" altLang="en-US"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068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353C8B1-FBD0-4F0B-99A6-D90EFC3E778C}" type="slidenum">
              <a:rPr lang="en-US" altLang="en-US"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557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22A02-0F60-4668-82E4-618BE8A59F9B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151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22A02-0F60-4668-82E4-618BE8A59F9B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6201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6AF51DB-55A6-4C86-AFE7-9E572E29792C}" type="slidenum">
              <a:rPr lang="en-US" altLang="en-US"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02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A15168A-B73D-44C3-9271-BF0435C1A4F0}" type="slidenum">
              <a:rPr lang="en-US" altLang="en-US"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71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lnSpc>
                <a:spcPct val="90000"/>
              </a:lnSpc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46B185A-CFCA-4FB3-9DC8-AB1CEE11210A}" type="slidenum">
              <a:rPr lang="en-US" altLang="en-US"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899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sz="1100" smtClean="0">
              <a:ea typeface="ＭＳ Ｐゴシック" panose="020B0600070205080204" pitchFamily="34" charset="-128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C3E4727-53C0-4DCB-BB3E-8EA0B33C0592}" type="slidenum">
              <a:rPr lang="en-US" altLang="en-US"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810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Font typeface="+mj-lt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7EA5243-783D-43FC-9F01-8B0C81EEE961}" type="slidenum">
              <a:rPr lang="en-US" altLang="en-US"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055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CABF593-DC1B-44F6-9878-690CD27D337A}" type="slidenum">
              <a:rPr lang="en-US" altLang="en-US"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7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E5453-85FB-4606-9A9E-A68E9CB37BA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8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COMP6115 </a:t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dirty="0" smtClean="0">
                <a:solidFill>
                  <a:srgbClr val="FFFFFF"/>
                </a:solidFill>
              </a:rPr>
              <a:t>Object </a:t>
            </a:r>
            <a:r>
              <a:rPr lang="en-US" sz="3600" dirty="0">
                <a:solidFill>
                  <a:srgbClr val="FFFFFF"/>
                </a:solidFill>
              </a:rPr>
              <a:t>Oriented Analysis and Design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AU" sz="4000" dirty="0"/>
              <a:t/>
            </a:r>
            <a:br>
              <a:rPr lang="en-AU" sz="4000" dirty="0"/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Session  </a:t>
            </a:r>
            <a:r>
              <a:rPr lang="en-US" sz="2800" dirty="0" smtClean="0">
                <a:solidFill>
                  <a:schemeClr val="bg1"/>
                </a:solidFill>
              </a:rPr>
              <a:t>#</a:t>
            </a:r>
            <a:r>
              <a:rPr lang="en-US" sz="2800" dirty="0"/>
              <a:t>4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883694" y="381000"/>
            <a:ext cx="6031706" cy="83343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Create a Use-Case Diagram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057400" y="1885950"/>
            <a:ext cx="5129213" cy="325755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Place &amp; draw the use-cases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Place &amp; draw the actors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Draw the subject boundary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Add the associations</a:t>
            </a:r>
          </a:p>
        </p:txBody>
      </p:sp>
    </p:spTree>
    <p:extLst>
      <p:ext uri="{BB962C8B-B14F-4D97-AF65-F5344CB8AC3E}">
        <p14:creationId xmlns:p14="http://schemas.microsoft.com/office/powerpoint/2010/main" val="281086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807494" y="152400"/>
            <a:ext cx="6031706" cy="77628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Example Use-Case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2083" t="34108" r="33750" b="23638"/>
          <a:stretch/>
        </p:blipFill>
        <p:spPr>
          <a:xfrm>
            <a:off x="1409700" y="1752600"/>
            <a:ext cx="7048500" cy="46188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24250" y="914400"/>
            <a:ext cx="5238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A20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Book </a:t>
            </a:r>
            <a:r>
              <a:rPr lang="en-US" sz="2000" dirty="0" smtClean="0">
                <a:solidFill>
                  <a:srgbClr val="A20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Management System Use </a:t>
            </a:r>
            <a:r>
              <a:rPr lang="en-US" sz="2000" dirty="0">
                <a:solidFill>
                  <a:srgbClr val="A20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Diagram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1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381672" y="304800"/>
            <a:ext cx="7067128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BPM With Activity Diagrams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800100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Business processes consist of a number of activities</a:t>
            </a:r>
          </a:p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Activity diagrams depict the sequence of these activities</a:t>
            </a:r>
          </a:p>
          <a:p>
            <a:pPr lvl="1" eaLnBrk="1" hangingPunct="1"/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Diagrams are abstract and describe processes in general</a:t>
            </a:r>
          </a:p>
          <a:p>
            <a:pPr lvl="1" eaLnBrk="1" hangingPunct="1"/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They model behavior independent of objects</a:t>
            </a:r>
          </a:p>
          <a:p>
            <a:pPr lvl="1" eaLnBrk="1" hangingPunct="1"/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Can be used for any type of process</a:t>
            </a:r>
          </a:p>
        </p:txBody>
      </p:sp>
    </p:spTree>
    <p:extLst>
      <p:ext uri="{BB962C8B-B14F-4D97-AF65-F5344CB8AC3E}">
        <p14:creationId xmlns:p14="http://schemas.microsoft.com/office/powerpoint/2010/main" val="34971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>
          <a:xfrm>
            <a:off x="2971800" y="152400"/>
            <a:ext cx="5486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Activity Diagram Syntax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524000"/>
            <a:ext cx="7620000" cy="5029200"/>
          </a:xfrm>
        </p:spPr>
        <p:txBody>
          <a:bodyPr rtlCol="0">
            <a:noAutofit/>
          </a:bodyPr>
          <a:lstStyle/>
          <a:p>
            <a:pPr marL="261281" indent="-261281">
              <a:spcBef>
                <a:spcPts val="1499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or Activity</a:t>
            </a:r>
          </a:p>
          <a:p>
            <a:pPr marL="513553" lvl="1" indent="-252272">
              <a:spcBef>
                <a:spcPts val="452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action or set of actions</a:t>
            </a:r>
          </a:p>
          <a:p>
            <a:pPr marL="261281" indent="-261281">
              <a:spcBef>
                <a:spcPts val="1499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</a:t>
            </a:r>
          </a:p>
          <a:p>
            <a:pPr marL="513553" lvl="1" indent="-252272">
              <a:spcBef>
                <a:spcPts val="452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sequence of execution</a:t>
            </a:r>
          </a:p>
          <a:p>
            <a:pPr marL="261281" indent="-261281">
              <a:spcBef>
                <a:spcPts val="1499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Node</a:t>
            </a:r>
          </a:p>
          <a:p>
            <a:pPr marL="513553" lvl="1" indent="-252272">
              <a:spcBef>
                <a:spcPts val="452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beginning of a set of actions</a:t>
            </a:r>
          </a:p>
          <a:p>
            <a:pPr marL="261281" indent="-261281">
              <a:spcBef>
                <a:spcPts val="1499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Node</a:t>
            </a:r>
          </a:p>
          <a:p>
            <a:pPr marL="513553" lvl="1" indent="-252272">
              <a:spcBef>
                <a:spcPts val="452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Stops all flows in an activity</a:t>
            </a:r>
          </a:p>
          <a:p>
            <a:pPr marL="261281" indent="-261281">
              <a:spcBef>
                <a:spcPts val="1499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</a:t>
            </a:r>
          </a:p>
          <a:p>
            <a:pPr marL="513553" lvl="1" indent="-252272">
              <a:spcBef>
                <a:spcPts val="452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test condition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934200" y="1828800"/>
            <a:ext cx="1085850" cy="457200"/>
          </a:xfrm>
          <a:prstGeom prst="roundRect">
            <a:avLst>
              <a:gd name="adj" fmla="val 45771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350">
              <a:solidFill>
                <a:srgbClr val="FFFFFF"/>
              </a:solidFill>
              <a:latin typeface="News Gothic M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896100" y="3199209"/>
            <a:ext cx="1028700" cy="119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391400" y="4114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350">
              <a:solidFill>
                <a:srgbClr val="FFFFFF"/>
              </a:solidFill>
              <a:latin typeface="News Gothic MT"/>
            </a:endParaRPr>
          </a:p>
        </p:txBody>
      </p:sp>
      <p:grpSp>
        <p:nvGrpSpPr>
          <p:cNvPr id="22535" name="Group 12"/>
          <p:cNvGrpSpPr>
            <a:grpSpLocks/>
          </p:cNvGrpSpPr>
          <p:nvPr/>
        </p:nvGrpSpPr>
        <p:grpSpPr bwMode="auto">
          <a:xfrm>
            <a:off x="7353300" y="5067300"/>
            <a:ext cx="342900" cy="342900"/>
            <a:chOff x="6858000" y="4343400"/>
            <a:chExt cx="457200" cy="457200"/>
          </a:xfrm>
        </p:grpSpPr>
        <p:sp>
          <p:nvSpPr>
            <p:cNvPr id="11" name="Oval 10"/>
            <p:cNvSpPr/>
            <p:nvPr/>
          </p:nvSpPr>
          <p:spPr>
            <a:xfrm>
              <a:off x="6858000" y="4343400"/>
              <a:ext cx="457200" cy="4572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350">
                <a:solidFill>
                  <a:srgbClr val="FFFFFF"/>
                </a:solidFill>
                <a:latin typeface="News Gothic M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934200" y="4419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350">
                <a:solidFill>
                  <a:srgbClr val="FFFFFF"/>
                </a:solidFill>
                <a:latin typeface="News Gothic MT"/>
              </a:endParaRPr>
            </a:p>
          </p:txBody>
        </p:sp>
      </p:grpSp>
      <p:sp>
        <p:nvSpPr>
          <p:cNvPr id="12" name="Diamond 11"/>
          <p:cNvSpPr/>
          <p:nvPr/>
        </p:nvSpPr>
        <p:spPr>
          <a:xfrm>
            <a:off x="7429500" y="5829300"/>
            <a:ext cx="342900" cy="342900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350">
              <a:solidFill>
                <a:srgbClr val="FFFFFF"/>
              </a:solidFill>
              <a:latin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3854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036094" y="228600"/>
            <a:ext cx="6031706" cy="626269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Elements of an Activity Diagram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848600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Actions &amp; Activities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Something performed for some specific business reason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Named with a verb and a noun (e.g., Get Patient Information)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Activities can be further sub-divided; actions cannot</a:t>
            </a:r>
          </a:p>
          <a:p>
            <a:pPr>
              <a:spcBef>
                <a:spcPts val="450"/>
              </a:spcBef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Object Nodes: represent the flow of information from one </a:t>
            </a:r>
            <a:r>
              <a:rPr lang="en-US" altLang="en-US" sz="24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activity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to another</a:t>
            </a:r>
          </a:p>
          <a:p>
            <a:pPr>
              <a:spcBef>
                <a:spcPts val="450"/>
              </a:spcBef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Control Flows: model execution paths</a:t>
            </a:r>
          </a:p>
          <a:p>
            <a:pPr>
              <a:spcBef>
                <a:spcPts val="450"/>
              </a:spcBef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Object Flows: model the flow of objects</a:t>
            </a:r>
          </a:p>
          <a:p>
            <a:pPr>
              <a:spcBef>
                <a:spcPts val="450"/>
              </a:spcBef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Control Nodes: 7 types</a:t>
            </a:r>
          </a:p>
        </p:txBody>
      </p:sp>
    </p:spTree>
    <p:extLst>
      <p:ext uri="{BB962C8B-B14F-4D97-AF65-F5344CB8AC3E}">
        <p14:creationId xmlns:p14="http://schemas.microsoft.com/office/powerpoint/2010/main" val="23518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2045494" y="304800"/>
            <a:ext cx="6031706" cy="77628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Control Nodes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978694" y="1371600"/>
            <a:ext cx="7860506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Initial node: the beginning of the set of actions/activities</a:t>
            </a:r>
          </a:p>
          <a:p>
            <a:pPr>
              <a:spcBef>
                <a:spcPts val="45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Final-activity node: stops all actions/activities</a:t>
            </a:r>
          </a:p>
          <a:p>
            <a:pPr>
              <a:spcBef>
                <a:spcPts val="45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Final-flow node: stops one execution path but allows others to continue</a:t>
            </a:r>
          </a:p>
          <a:p>
            <a:pPr>
              <a:spcBef>
                <a:spcPts val="45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Decision node: represents a test to determine which path to use to continue (based on a guard condition)</a:t>
            </a:r>
          </a:p>
          <a:p>
            <a:pPr>
              <a:spcBef>
                <a:spcPts val="45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Merge node: rejoins mutually exclusive execution paths</a:t>
            </a:r>
          </a:p>
          <a:p>
            <a:pPr>
              <a:spcBef>
                <a:spcPts val="45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Fork node: separates a single execution path into one or more parallel paths</a:t>
            </a:r>
          </a:p>
          <a:p>
            <a:pPr>
              <a:spcBef>
                <a:spcPts val="45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Join node: rejoins parallel execution paths</a:t>
            </a:r>
          </a:p>
        </p:txBody>
      </p:sp>
    </p:spTree>
    <p:extLst>
      <p:ext uri="{BB962C8B-B14F-4D97-AF65-F5344CB8AC3E}">
        <p14:creationId xmlns:p14="http://schemas.microsoft.com/office/powerpoint/2010/main" val="10355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655094" y="228600"/>
            <a:ext cx="6031706" cy="66198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Activity Diagram Symbols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166" t="28295" r="34167" b="7364"/>
          <a:stretch/>
        </p:blipFill>
        <p:spPr>
          <a:xfrm>
            <a:off x="1066800" y="1447799"/>
            <a:ext cx="6858000" cy="524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4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>
          <a:xfrm>
            <a:off x="3036094" y="304800"/>
            <a:ext cx="6031706" cy="71913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Sample Activity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4584" t="32558" r="33333" b="4650"/>
          <a:stretch/>
        </p:blipFill>
        <p:spPr>
          <a:xfrm>
            <a:off x="3036095" y="1066800"/>
            <a:ext cx="5422106" cy="570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5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731294" y="228600"/>
            <a:ext cx="6031706" cy="5715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Swim lanes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524000"/>
            <a:ext cx="4191000" cy="4572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Used to assign responsibility to objects or individuals who actually perform the activity</a:t>
            </a:r>
          </a:p>
          <a:p>
            <a:pPr>
              <a:spcBef>
                <a:spcPts val="450"/>
              </a:spcBef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Represents a separation of roles among objects</a:t>
            </a:r>
          </a:p>
          <a:p>
            <a:pPr>
              <a:spcBef>
                <a:spcPts val="450"/>
              </a:spcBef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Can be drawn horizontally or vertically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2500" t="31395" r="37917" b="7364"/>
          <a:stretch/>
        </p:blipFill>
        <p:spPr>
          <a:xfrm>
            <a:off x="5406628" y="1066800"/>
            <a:ext cx="335637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6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819400" y="216694"/>
            <a:ext cx="6031706" cy="1002506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Guidelines for Activity Diagrams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283494" y="1905000"/>
            <a:ext cx="7784306" cy="4724400"/>
          </a:xfrm>
        </p:spPr>
        <p:txBody>
          <a:bodyPr>
            <a:normAutofit/>
          </a:bodyPr>
          <a:lstStyle/>
          <a:p>
            <a:pPr marL="385763" indent="-385763">
              <a:buFont typeface="Calibri" panose="020F0502020204030204" pitchFamily="34" charset="0"/>
              <a:buAutoNum type="arabicPeriod"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Set the scope of the activity being modeled</a:t>
            </a:r>
          </a:p>
          <a:p>
            <a:pPr marL="385763" indent="-385763">
              <a:buFont typeface="Calibri" panose="020F0502020204030204" pitchFamily="34" charset="0"/>
              <a:buAutoNum type="arabicPeriod"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 the activities; connect them with flows</a:t>
            </a:r>
          </a:p>
          <a:p>
            <a:pPr marL="385763" indent="-385763">
              <a:buFont typeface="Calibri" panose="020F0502020204030204" pitchFamily="34" charset="0"/>
              <a:buAutoNum type="arabicPeriod"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 any decisions that must be made</a:t>
            </a:r>
          </a:p>
          <a:p>
            <a:pPr marL="385763" indent="-385763">
              <a:buFont typeface="Calibri" panose="020F0502020204030204" pitchFamily="34" charset="0"/>
              <a:buAutoNum type="arabicPeriod"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 potential parallelism in the process</a:t>
            </a:r>
          </a:p>
          <a:p>
            <a:pPr marL="385763" indent="-385763">
              <a:buFont typeface="Calibri" panose="020F0502020204030204" pitchFamily="34" charset="0"/>
              <a:buAutoNum type="arabicPeriod"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Draw the 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82010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Business </a:t>
            </a:r>
            <a:r>
              <a:rPr lang="en-US" dirty="0"/>
              <a:t>Process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Functional </a:t>
            </a:r>
            <a:r>
              <a:rPr lang="en-US" dirty="0"/>
              <a:t>Modeling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2731294" y="381000"/>
            <a:ext cx="6031706" cy="514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Creating an Activity Diagram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7724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Choose a business process identified previously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Review the requirements definition and use-case diagram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Review other documentation collected thus far</a:t>
            </a:r>
          </a:p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 the set of activities used in the business process</a:t>
            </a:r>
          </a:p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 control flows and nodes</a:t>
            </a:r>
          </a:p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 the object flows and nodes</a:t>
            </a:r>
          </a:p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Lay out &amp; draw the diagram (minimize crossing lines)</a:t>
            </a:r>
          </a:p>
        </p:txBody>
      </p:sp>
    </p:spTree>
    <p:extLst>
      <p:ext uri="{BB962C8B-B14F-4D97-AF65-F5344CB8AC3E}">
        <p14:creationId xmlns:p14="http://schemas.microsoft.com/office/powerpoint/2010/main" val="20999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>
          <a:xfrm>
            <a:off x="1740694" y="457200"/>
            <a:ext cx="6031706" cy="49053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 Cases</a:t>
            </a:r>
          </a:p>
        </p:txBody>
      </p:sp>
      <p:sp>
        <p:nvSpPr>
          <p:cNvPr id="30723" name="Content Placeholder 4"/>
          <p:cNvSpPr>
            <a:spLocks noGrp="1"/>
          </p:cNvSpPr>
          <p:nvPr>
            <p:ph idx="1"/>
          </p:nvPr>
        </p:nvSpPr>
        <p:spPr>
          <a:xfrm>
            <a:off x="1295400" y="1447800"/>
            <a:ext cx="7620000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primary driver for all UML diagramming techniques</a:t>
            </a:r>
          </a:p>
          <a:p>
            <a:pPr>
              <a:spcBef>
                <a:spcPts val="450"/>
              </a:spcBef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Depicts activities performed by the users</a:t>
            </a:r>
          </a:p>
          <a:p>
            <a:pPr>
              <a:spcBef>
                <a:spcPts val="450"/>
              </a:spcBef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Describe basic functions of the system: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What the user can do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How the system responds</a:t>
            </a:r>
          </a:p>
          <a:p>
            <a:pPr>
              <a:spcBef>
                <a:spcPts val="450"/>
              </a:spcBef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 cases are building blocks for continued design activities</a:t>
            </a:r>
          </a:p>
          <a:p>
            <a:pPr>
              <a:spcBef>
                <a:spcPts val="450"/>
              </a:spcBef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Each use-case describes 1 and only 1 function</a:t>
            </a:r>
          </a:p>
          <a:p>
            <a:pPr eaLnBrk="1" hangingPunct="1"/>
            <a:endParaRPr lang="en-US" altLang="en-US" sz="28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4629151" y="4457700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35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07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578894" y="228600"/>
            <a:ext cx="6031706" cy="83343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Types of Use Cases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957017"/>
              </p:ext>
            </p:extLst>
          </p:nvPr>
        </p:nvGraphicFramePr>
        <p:xfrm>
          <a:off x="1295400" y="1676400"/>
          <a:ext cx="7315200" cy="495299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91462"/>
                <a:gridCol w="491462"/>
                <a:gridCol w="2903277"/>
                <a:gridCol w="3428999"/>
              </a:tblGrid>
              <a:tr h="515937">
                <a:tc rowSpan="4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vert="vert27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information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593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vert="vert27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Overview</a:t>
                      </a:r>
                      <a:endParaRPr lang="en-US" sz="1800" dirty="0">
                        <a:solidFill>
                          <a:schemeClr val="bg2">
                            <a:lumMod val="9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</a:t>
                      </a:r>
                      <a:endParaRPr lang="en-US" sz="1800" dirty="0">
                        <a:solidFill>
                          <a:schemeClr val="bg2">
                            <a:lumMod val="9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175418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Essential</a:t>
                      </a:r>
                      <a:endParaRPr lang="en-US" sz="1800" dirty="0">
                        <a:solidFill>
                          <a:schemeClr val="bg2">
                            <a:lumMod val="9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vert="vert27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High-level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overview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issues </a:t>
                      </a:r>
                      <a:r>
                        <a:rPr lang="en-US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essential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understanding required functionality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Detailed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description of issues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essential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understanding required functionality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</a:tr>
              <a:tr h="216693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</a:t>
                      </a:r>
                      <a:endParaRPr lang="en-US" sz="1800" dirty="0">
                        <a:solidFill>
                          <a:schemeClr val="bg2">
                            <a:lumMod val="9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vert="vert27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High-level </a:t>
                      </a: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overview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a specific set of steps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performed on the </a:t>
                      </a:r>
                      <a:r>
                        <a:rPr lang="en-US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system once implemented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Detailed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description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a specific set of steps performed on the </a:t>
                      </a:r>
                      <a:r>
                        <a:rPr lang="en-US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system once implemented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0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286000" y="152400"/>
            <a:ext cx="64008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Elements of a Use </a:t>
            </a: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Case </a:t>
            </a:r>
            <a:r>
              <a:rPr 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Description</a:t>
            </a:r>
            <a:endParaRPr 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8153400" cy="51054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Overview: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Name, ID Number, Type, Primary Actor, Brief Description, Importance Level, Stakeholder(s), Trigger(s)</a:t>
            </a:r>
          </a:p>
          <a:p>
            <a:pPr>
              <a:spcBef>
                <a:spcPts val="450"/>
              </a:spcBef>
            </a:pPr>
            <a:r>
              <a:rPr lang="en-US" altLang="en-US" sz="22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Relationships: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Association:</a:t>
            </a:r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7F7F7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Communication between the use case and the actors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Extend:</a:t>
            </a:r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7F7F7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Extends the functionality of a use case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Include:</a:t>
            </a:r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7F7F7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Includes another use case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Generalization: </a:t>
            </a:r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en-US" sz="2200" dirty="0">
                <a:solidFill>
                  <a:srgbClr val="7F7F7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llows use cases to support inheritance</a:t>
            </a:r>
          </a:p>
          <a:p>
            <a:pPr>
              <a:spcBef>
                <a:spcPts val="450"/>
              </a:spcBef>
            </a:pPr>
            <a:r>
              <a:rPr lang="en-US" altLang="en-US" sz="22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Flow of events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Normal flow: </a:t>
            </a:r>
            <a:r>
              <a:rPr lang="en-US" altLang="en-US" sz="2200" dirty="0">
                <a:solidFill>
                  <a:srgbClr val="7F7F7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usual set of activities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Sub-flows: </a:t>
            </a:r>
            <a:r>
              <a:rPr lang="en-US" altLang="en-US" sz="2200" dirty="0">
                <a:solidFill>
                  <a:srgbClr val="7F7F7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decomposed normal flows to simplify the use-case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Alternate or exceptional flows: </a:t>
            </a:r>
            <a:r>
              <a:rPr lang="en-US" altLang="en-US" sz="2200" dirty="0">
                <a:solidFill>
                  <a:srgbClr val="7F7F7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those not considered the norm</a:t>
            </a:r>
          </a:p>
          <a:p>
            <a:pPr>
              <a:spcBef>
                <a:spcPts val="450"/>
              </a:spcBef>
            </a:pPr>
            <a:r>
              <a:rPr lang="en-US" altLang="en-US" sz="2200" dirty="0">
                <a:solidFill>
                  <a:srgbClr val="51362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Optional characteristics </a:t>
            </a:r>
            <a:r>
              <a:rPr lang="en-US" altLang="en-US" sz="2200" dirty="0">
                <a:solidFill>
                  <a:srgbClr val="7F7F7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(complexity, time, etc.)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2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96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959894" y="228600"/>
            <a:ext cx="6031706" cy="83343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 Case Writing Guidelines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848600" cy="5105400"/>
          </a:xfrm>
        </p:spPr>
        <p:txBody>
          <a:bodyPr>
            <a:normAutofit/>
          </a:bodyPr>
          <a:lstStyle/>
          <a:p>
            <a:pPr marL="385763" indent="-385763">
              <a:spcBef>
                <a:spcPts val="450"/>
              </a:spcBef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Write in the form of subject-verb-direct object</a:t>
            </a:r>
          </a:p>
          <a:p>
            <a:pPr marL="385763" indent="-385763">
              <a:spcBef>
                <a:spcPts val="450"/>
              </a:spcBef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Make sure it is clear who the initiator of the step is</a:t>
            </a:r>
          </a:p>
          <a:p>
            <a:pPr marL="385763" indent="-385763">
              <a:spcBef>
                <a:spcPts val="450"/>
              </a:spcBef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Write from independent observer’s perspective</a:t>
            </a:r>
          </a:p>
          <a:p>
            <a:pPr marL="385763" indent="-385763">
              <a:spcBef>
                <a:spcPts val="450"/>
              </a:spcBef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Write at about the same level of abstraction</a:t>
            </a:r>
          </a:p>
          <a:p>
            <a:pPr marL="385763" indent="-385763">
              <a:spcBef>
                <a:spcPts val="450"/>
              </a:spcBef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Ensure the use case has a sensible set of steps</a:t>
            </a:r>
          </a:p>
          <a:p>
            <a:pPr marL="385763" indent="-385763">
              <a:spcBef>
                <a:spcPts val="450"/>
              </a:spcBef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Apply the KISS principle liberally.</a:t>
            </a:r>
          </a:p>
          <a:p>
            <a:pPr marL="385763" indent="-385763">
              <a:spcBef>
                <a:spcPts val="450"/>
              </a:spcBef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Write repeating instructions after the set of steps to be repeated</a:t>
            </a:r>
          </a:p>
        </p:txBody>
      </p:sp>
    </p:spTree>
    <p:extLst>
      <p:ext uri="{BB962C8B-B14F-4D97-AF65-F5344CB8AC3E}">
        <p14:creationId xmlns:p14="http://schemas.microsoft.com/office/powerpoint/2010/main" val="6577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991272" y="152400"/>
            <a:ext cx="5695528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Creating Use-Case Descriptions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8001000" cy="4724400"/>
          </a:xfrm>
        </p:spPr>
        <p:txBody>
          <a:bodyPr>
            <a:normAutofit/>
          </a:bodyPr>
          <a:lstStyle/>
          <a:p>
            <a:pPr>
              <a:buFont typeface="News Gothic MT"/>
              <a:buAutoNum type="arabicPeriod"/>
            </a:pPr>
            <a:r>
              <a:rPr lang="en-US" altLang="en-US" sz="24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Pick a high priority use-case and create an overview: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List the primary actor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Determine its type (overview or detail; essential or real)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List all stakeholders and their interests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Determine the level of importance of the use-case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Briefly describe the use-case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List what triggers the use-case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List its relationship to other use-cases</a:t>
            </a:r>
          </a:p>
          <a:p>
            <a:pPr>
              <a:buFont typeface="News Gothic MT"/>
              <a:buAutoNum type="arabicPeriod"/>
            </a:pPr>
            <a:r>
              <a:rPr lang="en-US" altLang="en-US" sz="24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Fill in the steps of the normal flow of events required to complete the use-case</a:t>
            </a:r>
          </a:p>
        </p:txBody>
      </p:sp>
    </p:spTree>
    <p:extLst>
      <p:ext uri="{BB962C8B-B14F-4D97-AF65-F5344CB8AC3E}">
        <p14:creationId xmlns:p14="http://schemas.microsoft.com/office/powerpoint/2010/main" val="35515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Creating Use-Case Descriptions (cont.)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554958" y="2343150"/>
            <a:ext cx="6031706" cy="2971800"/>
          </a:xfrm>
        </p:spPr>
        <p:txBody>
          <a:bodyPr/>
          <a:lstStyle/>
          <a:p>
            <a:pPr>
              <a:buFont typeface="News Gothic MT"/>
              <a:buAutoNum type="arabicPeriod" startAt="3"/>
            </a:pP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Ensure that the steps listed are not too complicated or long and are consistent in size with other steps</a:t>
            </a:r>
          </a:p>
          <a:p>
            <a:pPr>
              <a:buFont typeface="News Gothic MT"/>
              <a:buAutoNum type="arabicPeriod" startAt="3"/>
            </a:pP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 and write the alternate or exceptional flows</a:t>
            </a:r>
          </a:p>
          <a:p>
            <a:pPr>
              <a:buFont typeface="News Gothic MT"/>
              <a:buAutoNum type="arabicPeriod" startAt="3"/>
            </a:pP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Carefully review the use-case description and confirm that it is correct</a:t>
            </a:r>
          </a:p>
          <a:p>
            <a:pPr>
              <a:buFont typeface="News Gothic MT"/>
              <a:buAutoNum type="arabicPeriod" startAt="3"/>
            </a:pP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Iterate over the entire set of steps again</a:t>
            </a:r>
          </a:p>
        </p:txBody>
      </p:sp>
    </p:spTree>
    <p:extLst>
      <p:ext uri="{BB962C8B-B14F-4D97-AF65-F5344CB8AC3E}">
        <p14:creationId xmlns:p14="http://schemas.microsoft.com/office/powerpoint/2010/main" val="32199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857500" y="304800"/>
            <a:ext cx="6286500" cy="5715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Example Use-Case Description</a:t>
            </a:r>
          </a:p>
        </p:txBody>
      </p:sp>
      <p:pic>
        <p:nvPicPr>
          <p:cNvPr id="368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65437" y="914400"/>
            <a:ext cx="5973763" cy="5410200"/>
          </a:xfrm>
        </p:spPr>
      </p:pic>
    </p:spTree>
    <p:extLst>
      <p:ext uri="{BB962C8B-B14F-4D97-AF65-F5344CB8AC3E}">
        <p14:creationId xmlns:p14="http://schemas.microsoft.com/office/powerpoint/2010/main" val="53096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076872" y="152400"/>
            <a:ext cx="7067128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Verifying &amp; Validating 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a Use-Case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95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 smtClean="0">
                <a:ea typeface="ＭＳ Ｐゴシック" panose="020B0600070205080204" pitchFamily="34" charset="-128"/>
              </a:rPr>
              <a:t>Use-cases must be verified and validated before beginning structural and behavioral modeling</a:t>
            </a:r>
          </a:p>
          <a:p>
            <a:pPr>
              <a:spcBef>
                <a:spcPts val="450"/>
              </a:spcBef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Utilize a walkthrough:</a:t>
            </a:r>
          </a:p>
          <a:p>
            <a:pPr lvl="1" eaLnBrk="1" hangingPunct="1"/>
            <a:r>
              <a:rPr lang="en-US" altLang="en-US" sz="2400" dirty="0" smtClean="0">
                <a:ea typeface="ＭＳ Ｐゴシック" panose="020B0600070205080204" pitchFamily="34" charset="-128"/>
              </a:rPr>
              <a:t>Perform a review of the models and diagrams created so far</a:t>
            </a:r>
          </a:p>
          <a:p>
            <a:pPr lvl="1" eaLnBrk="1" hangingPunct="1"/>
            <a:r>
              <a:rPr lang="en-US" altLang="en-US" sz="2400" dirty="0" smtClean="0">
                <a:ea typeface="ＭＳ Ｐゴシック" panose="020B0600070205080204" pitchFamily="34" charset="-128"/>
              </a:rPr>
              <a:t>Performed by individuals from the development team and the client (very interactive)</a:t>
            </a:r>
          </a:p>
          <a:p>
            <a:pPr lvl="2" eaLnBrk="1" hangingPunct="1"/>
            <a:r>
              <a:rPr lang="en-US" altLang="en-US" sz="2400" dirty="0" smtClean="0">
                <a:ea typeface="ＭＳ Ｐゴシック" panose="020B0600070205080204" pitchFamily="34" charset="-128"/>
              </a:rPr>
              <a:t>Facilitator: schedule and set up the meeting</a:t>
            </a:r>
          </a:p>
          <a:p>
            <a:pPr lvl="2" eaLnBrk="1" hangingPunct="1"/>
            <a:r>
              <a:rPr lang="en-US" altLang="en-US" sz="2400" dirty="0" smtClean="0">
                <a:ea typeface="ＭＳ Ｐゴシック" panose="020B0600070205080204" pitchFamily="34" charset="-128"/>
              </a:rPr>
              <a:t>Presenter: the one who is responsible for the specific representation being reviewed</a:t>
            </a:r>
          </a:p>
          <a:p>
            <a:pPr lvl="2" eaLnBrk="1" hangingPunct="1"/>
            <a:r>
              <a:rPr lang="en-US" altLang="en-US" sz="2400" dirty="0" smtClean="0">
                <a:ea typeface="ＭＳ Ｐゴシック" panose="020B0600070205080204" pitchFamily="34" charset="-128"/>
              </a:rPr>
              <a:t>Recorder (scribe) to take notes and especially to document errors </a:t>
            </a:r>
          </a:p>
        </p:txBody>
      </p:sp>
    </p:spTree>
    <p:extLst>
      <p:ext uri="{BB962C8B-B14F-4D97-AF65-F5344CB8AC3E}">
        <p14:creationId xmlns:p14="http://schemas.microsoft.com/office/powerpoint/2010/main" val="883843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3036094" y="228600"/>
            <a:ext cx="6031706" cy="71913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Rules for Verification &amp; Validation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772400" cy="4800600"/>
          </a:xfrm>
        </p:spPr>
        <p:txBody>
          <a:bodyPr>
            <a:noAutofit/>
          </a:bodyPr>
          <a:lstStyle/>
          <a:p>
            <a:pPr>
              <a:buFont typeface="News Gothic M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Ensure one recorded event in the flows of the use-case description for each action/activity on the activity diagram</a:t>
            </a:r>
          </a:p>
          <a:p>
            <a:pPr>
              <a:spcBef>
                <a:spcPts val="450"/>
              </a:spcBef>
              <a:buFont typeface="News Gothic M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 objects in an activity diagram must be mentioned in an event of the use-case description</a:t>
            </a:r>
          </a:p>
          <a:p>
            <a:pPr>
              <a:spcBef>
                <a:spcPts val="450"/>
              </a:spcBef>
              <a:buFont typeface="News Gothic M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sequence of the use-case description should match the sequence in the activity diagram</a:t>
            </a:r>
          </a:p>
          <a:p>
            <a:pPr>
              <a:spcBef>
                <a:spcPts val="450"/>
              </a:spcBef>
              <a:buFont typeface="News Gothic M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One and only one description for each use-case</a:t>
            </a:r>
          </a:p>
          <a:p>
            <a:pPr>
              <a:spcBef>
                <a:spcPts val="450"/>
              </a:spcBef>
              <a:buFont typeface="News Gothic M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 actors listed in a use-case description must be shown on the use-case diagram</a:t>
            </a:r>
          </a:p>
          <a:p>
            <a:pPr>
              <a:spcBef>
                <a:spcPts val="450"/>
              </a:spcBef>
              <a:buFont typeface="News Gothic M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Stakeholders listed in the use-case description may be shown on the use-case diagram (check local policy)</a:t>
            </a:r>
          </a:p>
          <a:p>
            <a:pPr>
              <a:spcBef>
                <a:spcPts val="450"/>
              </a:spcBef>
              <a:buFont typeface="News Gothic M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 relationships in the use-case description must be depicted on the use-case diagram</a:t>
            </a:r>
          </a:p>
          <a:p>
            <a:pPr>
              <a:spcBef>
                <a:spcPts val="450"/>
              </a:spcBef>
              <a:buFont typeface="News Gothic M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 diagram-specific rules must be enforced</a:t>
            </a:r>
          </a:p>
        </p:txBody>
      </p:sp>
    </p:spTree>
    <p:extLst>
      <p:ext uri="{BB962C8B-B14F-4D97-AF65-F5344CB8AC3E}">
        <p14:creationId xmlns:p14="http://schemas.microsoft.com/office/powerpoint/2010/main" val="272299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86163" y="5535216"/>
            <a:ext cx="21717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57213" indent="-214313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8572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2001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15430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05C5DFE8-87A8-42D3-89B2-93E5D8B255FC}" type="slidenum">
              <a:rPr lang="en-US" sz="1050">
                <a:solidFill>
                  <a:srgbClr val="000000"/>
                </a:solidFill>
                <a:latin typeface="Interstate" pitchFamily="2" charset="0"/>
              </a:rPr>
              <a:pPr algn="ctr" eaLnBrk="1" hangingPunct="1"/>
              <a:t>3</a:t>
            </a:fld>
            <a:endParaRPr lang="en-US" sz="1050">
              <a:solidFill>
                <a:srgbClr val="000000"/>
              </a:solidFill>
              <a:latin typeface="Interstate" pitchFamily="2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24472" y="53340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Learning Outcomes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119" y="2240758"/>
            <a:ext cx="6372225" cy="3240881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2100" dirty="0"/>
              <a:t>LO1: Identify the basic concept of advance topic in Object Oriented Analysis and Design</a:t>
            </a:r>
          </a:p>
          <a:p>
            <a:pPr eaLnBrk="1" hangingPunct="1">
              <a:buFontTx/>
              <a:buNone/>
            </a:pPr>
            <a:r>
              <a:rPr lang="en-US" sz="2100" dirty="0"/>
              <a:t>LO2 : Use the knowledge to develop documentation for object oriented software analysis and design using Unified Modelling Language</a:t>
            </a:r>
          </a:p>
          <a:p>
            <a:pPr eaLnBrk="1" hangingPunct="1">
              <a:buFontTx/>
              <a:buNone/>
            </a:pPr>
            <a:r>
              <a:rPr lang="en-US" sz="2100" dirty="0"/>
              <a:t>LO3 : Analyze any problem in any software application and find out the alternative solutions using object oriented analysis and design </a:t>
            </a:r>
            <a:r>
              <a:rPr lang="en-US" sz="2100" dirty="0"/>
              <a:t>approach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71839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554958" y="938212"/>
            <a:ext cx="6031706" cy="77628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619672" y="1828800"/>
            <a:ext cx="7067128" cy="3489251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Presented in this chapter: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The identification of business processes using use-case diagrams and descriptions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Modeling business processes with activity diagrams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How to </a:t>
            </a:r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create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the documentation of use-cases and use-case descriptions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How to verify and validate the business processes and functional models</a:t>
            </a:r>
          </a:p>
        </p:txBody>
      </p:sp>
    </p:spTree>
    <p:extLst>
      <p:ext uri="{BB962C8B-B14F-4D97-AF65-F5344CB8AC3E}">
        <p14:creationId xmlns:p14="http://schemas.microsoft.com/office/powerpoint/2010/main" val="218514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References</a:t>
            </a:r>
            <a:br>
              <a:rPr lang="en-US" sz="3200" dirty="0"/>
            </a:br>
            <a:endParaRPr lang="id-ID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11350" y="2895600"/>
            <a:ext cx="6837114" cy="304042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110" dirty="0">
                <a:ea typeface="ＭＳ Ｐゴシック" panose="020B0600070205080204" pitchFamily="34" charset="-128"/>
              </a:rPr>
              <a:t>Denis, </a:t>
            </a:r>
            <a:r>
              <a:rPr lang="en-US" altLang="en-US" sz="2110" dirty="0" err="1">
                <a:ea typeface="ＭＳ Ｐゴシック" panose="020B0600070205080204" pitchFamily="34" charset="-128"/>
              </a:rPr>
              <a:t>Wixom,Tegarden</a:t>
            </a:r>
            <a:r>
              <a:rPr lang="en-US" altLang="en-US" sz="2110" dirty="0">
                <a:ea typeface="ＭＳ Ｐゴシック" panose="020B0600070205080204" pitchFamily="34" charset="-128"/>
              </a:rPr>
              <a:t>. (2015). Systems Analysis and Design: An Object-Oriented Approach with UML. 5</a:t>
            </a:r>
            <a:r>
              <a:rPr lang="en-US" altLang="en-US" sz="2110" baseline="30000" dirty="0">
                <a:ea typeface="ＭＳ Ｐゴシック" panose="020B0600070205080204" pitchFamily="34" charset="-128"/>
              </a:rPr>
              <a:t>th</a:t>
            </a:r>
            <a:r>
              <a:rPr lang="en-US" altLang="en-US" sz="2110" dirty="0">
                <a:ea typeface="ＭＳ Ｐゴシック" panose="020B0600070205080204" pitchFamily="34" charset="-128"/>
              </a:rPr>
              <a:t> edition. </a:t>
            </a:r>
            <a:r>
              <a:rPr lang="en-US" sz="2400" dirty="0"/>
              <a:t>ISBN: 978-1-118-80467-4,</a:t>
            </a:r>
            <a:r>
              <a:rPr lang="en-US" altLang="en-US" sz="2110" dirty="0">
                <a:ea typeface="ＭＳ Ｐゴシック" panose="020B0600070205080204" pitchFamily="34" charset="-128"/>
              </a:rPr>
              <a:t> John Wiley &amp; Sons, </a:t>
            </a:r>
            <a:r>
              <a:rPr lang="en-US" altLang="en-US" sz="2110" dirty="0" err="1">
                <a:ea typeface="ＭＳ Ｐゴシック" panose="020B0600070205080204" pitchFamily="34" charset="-128"/>
              </a:rPr>
              <a:t>Inc</a:t>
            </a:r>
            <a:r>
              <a:rPr lang="en-US" altLang="en-US" sz="2110" dirty="0">
                <a:ea typeface="ＭＳ Ｐゴシック" panose="020B0600070205080204" pitchFamily="34" charset="-128"/>
              </a:rPr>
              <a:t>, Denver (USA)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4792" y="2000250"/>
            <a:ext cx="4874419" cy="16573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4:</a:t>
            </a: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Process and</a:t>
            </a: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Modeling</a:t>
            </a:r>
          </a:p>
        </p:txBody>
      </p:sp>
    </p:spTree>
    <p:extLst>
      <p:ext uri="{BB962C8B-B14F-4D97-AF65-F5344CB8AC3E}">
        <p14:creationId xmlns:p14="http://schemas.microsoft.com/office/powerpoint/2010/main" val="2360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893094" y="304800"/>
            <a:ext cx="6031706" cy="83343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8001000" cy="5181600"/>
          </a:xfrm>
        </p:spPr>
        <p:txBody>
          <a:bodyPr>
            <a:noAutofit/>
          </a:bodyPr>
          <a:lstStyle/>
          <a:p>
            <a:pPr>
              <a:spcBef>
                <a:spcPts val="450"/>
              </a:spcBef>
            </a:pPr>
            <a:r>
              <a:rPr lang="en-US" altLang="en-US" sz="23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Understand the process used to identify business processes and use cases.</a:t>
            </a:r>
          </a:p>
          <a:p>
            <a:pPr>
              <a:spcBef>
                <a:spcPts val="450"/>
              </a:spcBef>
            </a:pPr>
            <a:r>
              <a:rPr lang="en-US" altLang="en-US" sz="23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Understand the process used to create use-case diagrams</a:t>
            </a:r>
          </a:p>
          <a:p>
            <a:pPr>
              <a:spcBef>
                <a:spcPts val="450"/>
              </a:spcBef>
            </a:pPr>
            <a:r>
              <a:rPr lang="en-US" altLang="en-US" sz="23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Understand the process used to model business processes with activity diagrams.</a:t>
            </a:r>
          </a:p>
          <a:p>
            <a:pPr>
              <a:spcBef>
                <a:spcPts val="450"/>
              </a:spcBef>
            </a:pPr>
            <a:r>
              <a:rPr lang="en-US" altLang="en-US" sz="23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Understand the rules and style guidelines for activity diagrams.</a:t>
            </a:r>
          </a:p>
          <a:p>
            <a:pPr>
              <a:spcBef>
                <a:spcPts val="450"/>
              </a:spcBef>
            </a:pPr>
            <a:r>
              <a:rPr lang="en-US" altLang="en-US" sz="23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Understand the process used to create use case descriptions.</a:t>
            </a:r>
          </a:p>
          <a:p>
            <a:pPr>
              <a:spcBef>
                <a:spcPts val="450"/>
              </a:spcBef>
            </a:pPr>
            <a:r>
              <a:rPr lang="en-US" altLang="en-US" sz="23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Understand the rules and style guidelines for use case descriptions.</a:t>
            </a:r>
          </a:p>
          <a:p>
            <a:pPr>
              <a:spcBef>
                <a:spcPts val="450"/>
              </a:spcBef>
            </a:pPr>
            <a:r>
              <a:rPr lang="en-US" altLang="en-US" sz="23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Be able to create functional models of business processes using use-case diagrams, activity diagrams, and use case descriptions.</a:t>
            </a:r>
          </a:p>
        </p:txBody>
      </p:sp>
    </p:spTree>
    <p:extLst>
      <p:ext uri="{BB962C8B-B14F-4D97-AF65-F5344CB8AC3E}">
        <p14:creationId xmlns:p14="http://schemas.microsoft.com/office/powerpoint/2010/main" val="39524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554958" y="609600"/>
            <a:ext cx="6031706" cy="77628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848600" cy="4800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Now begin the process of turning the requirements into functional models</a:t>
            </a:r>
          </a:p>
          <a:p>
            <a:pPr lvl="1" eaLnBrk="1" hangingPunct="1"/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Models are logical; i.e., independent of how they are implemented (manual or computerized)</a:t>
            </a:r>
          </a:p>
          <a:p>
            <a:pPr lvl="1" eaLnBrk="1" hangingPunct="1"/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Develop use-cases from the requirements</a:t>
            </a:r>
          </a:p>
          <a:p>
            <a:pPr lvl="2" eaLnBrk="1" hangingPunct="1"/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Use-case: how a business system interacts with its environment</a:t>
            </a:r>
          </a:p>
          <a:p>
            <a:pPr lvl="2" eaLnBrk="1" hangingPunct="1"/>
            <a:r>
              <a:rPr lang="en-US" altLang="en-US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Includes a diagram and a description to depict the discrete activities that the users perform</a:t>
            </a:r>
          </a:p>
          <a:p>
            <a:pPr lvl="1" eaLnBrk="1" hangingPunct="1"/>
            <a:r>
              <a:rPr lang="en-US" altLang="en-US" sz="2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Develop activity diagrams from the use-cases</a:t>
            </a:r>
          </a:p>
          <a:p>
            <a:pPr lvl="2" eaLnBrk="1" hangingPunct="1"/>
            <a:r>
              <a:rPr lang="en-US" altLang="en-US" sz="2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These model the business processes or how a business operates</a:t>
            </a:r>
          </a:p>
          <a:p>
            <a:pPr lvl="2" eaLnBrk="1" hangingPunct="1"/>
            <a:r>
              <a:rPr lang="en-US" altLang="en-US" sz="22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Used to illustrate the movement of objects (data) between activities</a:t>
            </a:r>
          </a:p>
          <a:p>
            <a:pPr lvl="1" eaLnBrk="1" hangingPunct="1"/>
            <a:endParaRPr lang="en-US" altLang="en-US" dirty="0" smtClean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54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762672" y="0"/>
            <a:ext cx="6076528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Business Process Identification </a:t>
            </a:r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With </a:t>
            </a:r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Use-Cases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924800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Elements of Use-Case Diagrams</a:t>
            </a:r>
          </a:p>
          <a:p>
            <a:pPr lvl="1"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Actors: users        or other interacting systems</a:t>
            </a:r>
          </a:p>
          <a:p>
            <a:pPr lvl="1"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Associations: lines to connect actors and use-cases</a:t>
            </a:r>
          </a:p>
          <a:p>
            <a:pPr lvl="2"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Interactions, inclusions, extensions or generalizations</a:t>
            </a:r>
          </a:p>
          <a:p>
            <a:pPr lvl="1"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Use-case:             a major process in the system that gives a benefit to the users </a:t>
            </a:r>
          </a:p>
          <a:p>
            <a:pPr lvl="1" eaLnBrk="1" hangingPunct="1"/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Subject boundary: a named box that depicts the scope of the system</a:t>
            </a:r>
          </a:p>
          <a:p>
            <a:pPr lvl="1"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relationship: links an actor with the use case(s) with which it interacts</a:t>
            </a:r>
            <a:endParaRPr lang="en-US" altLang="en-US" dirty="0" smtClean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991" y="1828800"/>
            <a:ext cx="303610" cy="39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356" y="1905000"/>
            <a:ext cx="578644" cy="29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971800"/>
            <a:ext cx="6286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844" y="4140994"/>
            <a:ext cx="1021556" cy="50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l="57239" t="60748" r="36819" b="36738"/>
          <a:stretch/>
        </p:blipFill>
        <p:spPr>
          <a:xfrm>
            <a:off x="4152900" y="5124450"/>
            <a:ext cx="12573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686472" y="0"/>
            <a:ext cx="7067128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Business Process Identification </a:t>
            </a:r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/>
            </a:r>
            <a:b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With 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Use-Cases(Cont.)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24800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of Use-Case Diagrams</a:t>
            </a:r>
          </a:p>
          <a:p>
            <a:pPr lvl="1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relationship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Represents the inclusion of the functionality of one use case within another</a:t>
            </a:r>
          </a:p>
          <a:p>
            <a:pPr lvl="1" eaLnBrk="1" hangingPunct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extend relationship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extension of the use case to include optional behavior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generalization relationship: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specialized use case to a more generalized one.</a:t>
            </a:r>
            <a:endParaRPr lang="en-US" altLang="en-US" sz="2400" dirty="0" smtClean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9400" t="78951" r="39250" b="17026"/>
          <a:stretch/>
        </p:blipFill>
        <p:spPr>
          <a:xfrm>
            <a:off x="4267200" y="5416542"/>
            <a:ext cx="472286" cy="755658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 rotWithShape="1">
          <a:blip r:embed="rId3"/>
          <a:srcRect l="56989" t="67375" r="37069" b="30111"/>
          <a:stretch/>
        </p:blipFill>
        <p:spPr bwMode="auto">
          <a:xfrm>
            <a:off x="3714751" y="2743200"/>
            <a:ext cx="1412731" cy="321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56989" t="73409" r="37069" b="24077"/>
          <a:stretch/>
        </p:blipFill>
        <p:spPr>
          <a:xfrm>
            <a:off x="3491392" y="4043632"/>
            <a:ext cx="1654257" cy="37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7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915072" y="76200"/>
            <a:ext cx="630512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Identifying Major Use-Cases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92480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Review the requirements definition</a:t>
            </a:r>
          </a:p>
          <a:p>
            <a:pPr>
              <a:spcBef>
                <a:spcPts val="900"/>
              </a:spcBef>
            </a:pPr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 the subject’s boundaries</a:t>
            </a:r>
          </a:p>
          <a:p>
            <a:pPr>
              <a:spcBef>
                <a:spcPts val="900"/>
              </a:spcBef>
            </a:pPr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 the primary actors and their goals</a:t>
            </a:r>
          </a:p>
          <a:p>
            <a:pPr>
              <a:spcBef>
                <a:spcPts val="900"/>
              </a:spcBef>
            </a:pPr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 the business processes and major use-cases</a:t>
            </a:r>
          </a:p>
          <a:p>
            <a:pPr>
              <a:spcBef>
                <a:spcPts val="900"/>
              </a:spcBef>
            </a:pPr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Carefully review the current set of use-cases</a:t>
            </a:r>
          </a:p>
          <a:p>
            <a:pPr lvl="1" eaLnBrk="1" hangingPunct="1"/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Split or combine some to create the right size</a:t>
            </a:r>
          </a:p>
          <a:p>
            <a:pPr lvl="1" eaLnBrk="1" hangingPunct="1"/>
            <a:r>
              <a:rPr lang="en-US" altLang="en-US" sz="28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Identify additional use-cases</a:t>
            </a:r>
          </a:p>
        </p:txBody>
      </p:sp>
    </p:spTree>
    <p:extLst>
      <p:ext uri="{BB962C8B-B14F-4D97-AF65-F5344CB8AC3E}">
        <p14:creationId xmlns:p14="http://schemas.microsoft.com/office/powerpoint/2010/main" val="274584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385</TotalTime>
  <Words>1478</Words>
  <Application>Microsoft Office PowerPoint</Application>
  <PresentationFormat>On-screen Show (4:3)</PresentationFormat>
  <Paragraphs>202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ＭＳ Ｐゴシック</vt:lpstr>
      <vt:lpstr>ＭＳ Ｐゴシック</vt:lpstr>
      <vt:lpstr>Arial</vt:lpstr>
      <vt:lpstr>Calibri</vt:lpstr>
      <vt:lpstr>Interstate</vt:lpstr>
      <vt:lpstr>News Gothic MT</vt:lpstr>
      <vt:lpstr>Open Sans</vt:lpstr>
      <vt:lpstr>Times New Roman</vt:lpstr>
      <vt:lpstr>Template PPT 2015</vt:lpstr>
      <vt:lpstr>COMP6115  Object Oriented Analysis and Design    Session  #4</vt:lpstr>
      <vt:lpstr>Business Process  and  Functional Modeling</vt:lpstr>
      <vt:lpstr>Learning Outcomes</vt:lpstr>
      <vt:lpstr>Chapter 4: Business Process and Functional Modeling</vt:lpstr>
      <vt:lpstr>Objectives</vt:lpstr>
      <vt:lpstr>Introduction</vt:lpstr>
      <vt:lpstr>Business Process Identification  With Use-Cases</vt:lpstr>
      <vt:lpstr>Business Process Identification  With Use-Cases(Cont.)</vt:lpstr>
      <vt:lpstr>Identifying Major Use-Cases</vt:lpstr>
      <vt:lpstr>Create a Use-Case Diagram</vt:lpstr>
      <vt:lpstr>Example Use-Case</vt:lpstr>
      <vt:lpstr>BPM With Activity Diagrams</vt:lpstr>
      <vt:lpstr>Activity Diagram Syntax</vt:lpstr>
      <vt:lpstr>Elements of an Activity Diagram</vt:lpstr>
      <vt:lpstr>Control Nodes</vt:lpstr>
      <vt:lpstr>Activity Diagram Symbols</vt:lpstr>
      <vt:lpstr>Sample Activity Diagram</vt:lpstr>
      <vt:lpstr>Swim lanes</vt:lpstr>
      <vt:lpstr>Guidelines for Activity Diagrams</vt:lpstr>
      <vt:lpstr>Creating an Activity Diagram</vt:lpstr>
      <vt:lpstr>Use Cases</vt:lpstr>
      <vt:lpstr>Types of Use Cases</vt:lpstr>
      <vt:lpstr>Elements of a Use Case Description</vt:lpstr>
      <vt:lpstr>Use Case Writing Guidelines</vt:lpstr>
      <vt:lpstr>Creating Use-Case Descriptions</vt:lpstr>
      <vt:lpstr>Creating Use-Case Descriptions (cont.)</vt:lpstr>
      <vt:lpstr>Example Use-Case Description</vt:lpstr>
      <vt:lpstr>Verifying &amp; Validating  a Use-Case</vt:lpstr>
      <vt:lpstr>Rules for Verification &amp; Validation</vt:lpstr>
      <vt:lpstr>Summary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Mohamad Subekti</cp:lastModifiedBy>
  <cp:revision>116</cp:revision>
  <dcterms:created xsi:type="dcterms:W3CDTF">2015-05-04T03:33:03Z</dcterms:created>
  <dcterms:modified xsi:type="dcterms:W3CDTF">2019-07-20T01:20:07Z</dcterms:modified>
</cp:coreProperties>
</file>