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62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5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82900" y="228600"/>
            <a:ext cx="6032500" cy="775766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91400" cy="53340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classes relate to one another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types in UML</a:t>
            </a:r>
          </a:p>
          <a:p>
            <a:pPr marL="728663" lvl="1" indent="-385763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attributes and operations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relationships that are “a-kind-of”</a:t>
            </a:r>
          </a:p>
          <a:p>
            <a:pPr marL="728663" lvl="1" indent="-385763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Relates parts to wholes or assemblies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relationships that are “a-part-of” or “has-parts” </a:t>
            </a:r>
          </a:p>
          <a:p>
            <a:pPr marL="728663" lvl="1" indent="-385763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relationships between classes</a:t>
            </a:r>
          </a:p>
          <a:p>
            <a:pPr marL="939546" lvl="2" indent="-384048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 weaker form of aggregation</a:t>
            </a:r>
          </a:p>
        </p:txBody>
      </p:sp>
    </p:spTree>
    <p:extLst>
      <p:ext uri="{BB962C8B-B14F-4D97-AF65-F5344CB8AC3E}">
        <p14:creationId xmlns:p14="http://schemas.microsoft.com/office/powerpoint/2010/main" val="2388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19244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Identification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Textual analysis of use-case information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Nouns suggest classes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 suggest operations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rough first cut to provide an object list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Brainstorming—people offering ideas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list of classes (objects) is developed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operations and relationships to other classes can be assigned in a second round</a:t>
            </a:r>
          </a:p>
        </p:txBody>
      </p:sp>
    </p:spTree>
    <p:extLst>
      <p:ext uri="{BB962C8B-B14F-4D97-AF65-F5344CB8AC3E}">
        <p14:creationId xmlns:p14="http://schemas.microsoft.com/office/powerpoint/2010/main" val="21697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153072" y="76200"/>
            <a:ext cx="7067128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105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Object Lists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things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</a:p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groupings of collaborating classes that provide solutions to common problems (are reusable)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patterns provide a starting point for work in similar domains</a:t>
            </a:r>
          </a:p>
        </p:txBody>
      </p:sp>
    </p:spTree>
    <p:extLst>
      <p:ext uri="{BB962C8B-B14F-4D97-AF65-F5344CB8AC3E}">
        <p14:creationId xmlns:p14="http://schemas.microsoft.com/office/powerpoint/2010/main" val="18589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25700" y="228600"/>
            <a:ext cx="6032500" cy="8329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Cards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54100" y="1447800"/>
            <a:ext cx="76327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cards used to document the responsibilities and collaborations of a class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Knowing—what a class must know manifested as attributes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Doing—what a class must do manifested later as operations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lvl="1">
              <a:spcBef>
                <a:spcPts val="45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working together to service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request:</a:t>
            </a:r>
          </a:p>
          <a:p>
            <a:pPr lvl="2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Requestor (client)</a:t>
            </a:r>
          </a:p>
          <a:p>
            <a:pPr lvl="2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 (server)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by a contract</a:t>
            </a:r>
          </a:p>
        </p:txBody>
      </p:sp>
    </p:spTree>
    <p:extLst>
      <p:ext uri="{BB962C8B-B14F-4D97-AF65-F5344CB8AC3E}">
        <p14:creationId xmlns:p14="http://schemas.microsoft.com/office/powerpoint/2010/main" val="2393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25700" y="271984"/>
            <a:ext cx="6032500" cy="718616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Front-Side of a CRC 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417" t="27870" r="30000" b="42248"/>
          <a:stretch/>
        </p:blipFill>
        <p:spPr>
          <a:xfrm>
            <a:off x="1066800" y="1600200"/>
            <a:ext cx="785977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806700" y="304800"/>
            <a:ext cx="6032500" cy="626642"/>
          </a:xfrm>
        </p:spPr>
        <p:txBody>
          <a:bodyPr/>
          <a:lstStyle/>
          <a:p>
            <a:pPr eaLnBrk="1" hangingPunct="1"/>
            <a:r>
              <a:rPr lang="en-US" dirty="0" smtClean="0"/>
              <a:t>Back-Side of a CRC 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417" t="59302" r="29999" b="9690"/>
          <a:stretch/>
        </p:blipFill>
        <p:spPr>
          <a:xfrm>
            <a:off x="1066799" y="1600200"/>
            <a:ext cx="798004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0" y="304800"/>
            <a:ext cx="6032500" cy="7186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Cards &amp; Role-Playing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52578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exercise to help discover additional objects, attributes, relationships &amp; operations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perform roles associated with the actors and objects previously identified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activity diagrams to run through the steps in a scenario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 important use-case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roles based on actors and objects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perform each step in the scenario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and fix problems until a successful conclusion is reached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remaining use-cases</a:t>
            </a:r>
          </a:p>
          <a:p>
            <a:pPr lvl="1">
              <a:spcBef>
                <a:spcPts val="45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0" y="214834"/>
            <a:ext cx="6032500" cy="7757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37803"/>
            <a:ext cx="7924800" cy="50867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model that shows classes and their relationships to one another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within the system (a person, place or thing)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manages information in the system and contains: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Attributes—characteristics of the class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Operations—activities the class can perform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Relationships—the associations between classes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as lines between classes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 indicates how many of one object is/are associated with other objects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310084"/>
            <a:ext cx="6032500" cy="60431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534" y="1371600"/>
            <a:ext cx="7575666" cy="54102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class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Person: last name, first name, address, etc.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 be derived</a:t>
            </a:r>
          </a:p>
          <a:p>
            <a:pPr lvl="2">
              <a:spcBef>
                <a:spcPts val="450"/>
              </a:spcBef>
              <a:buFont typeface="Symbol" panose="05050102010706020507" pitchFamily="18" charset="2"/>
              <a:buChar char="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Preceded with a slash (/) </a:t>
            </a:r>
          </a:p>
          <a:p>
            <a:pPr lvl="2">
              <a:spcBef>
                <a:spcPts val="450"/>
              </a:spcBef>
              <a:buFont typeface="Symbol" panose="05050102010706020507" pitchFamily="18" charset="2"/>
              <a:buChar char="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age is derived from date of birth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of an attribute: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access to attributes to ensure consistency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attributes (+): visible to all classes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attributes (-): visible only to an instance of the class in which they are defined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attributes (#): visible only to an instance of the class in which they are defined and its descendants</a:t>
            </a:r>
          </a:p>
          <a:p>
            <a:pPr lvl="1">
              <a:spcBef>
                <a:spcPts val="45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882900" y="228600"/>
            <a:ext cx="6032500" cy="71861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51816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are not shown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delete an instance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or set a value</a:t>
            </a:r>
          </a:p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operations: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Constructor—creates an object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Query—makes information about the state of an object available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Update—changes values of some or all of an object’s attributes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Destructor—deletes or removes an object</a:t>
            </a:r>
          </a:p>
          <a:p>
            <a:pPr>
              <a:spcBef>
                <a:spcPts val="45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</a:t>
            </a:r>
            <a:r>
              <a:rPr lang="en-US" dirty="0"/>
              <a:t>Modeling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83291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51054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associations between classes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with a line labeled with the name of the relationship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directional (depicted with a triangle; e.g., a patient schedules an appointment)</a:t>
            </a:r>
          </a:p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may be related to themselves (e.g., employees and managers who may be members of the same class)</a:t>
            </a:r>
          </a:p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 indicates how many of one class are related to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0885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Multiplicities</a:t>
            </a:r>
          </a:p>
        </p:txBody>
      </p:sp>
      <p:grpSp>
        <p:nvGrpSpPr>
          <p:cNvPr id="27651" name="Group 6"/>
          <p:cNvGrpSpPr>
            <a:grpSpLocks/>
          </p:cNvGrpSpPr>
          <p:nvPr/>
        </p:nvGrpSpPr>
        <p:grpSpPr bwMode="auto">
          <a:xfrm>
            <a:off x="1295400" y="1676400"/>
            <a:ext cx="1085850" cy="685800"/>
            <a:chOff x="914400" y="2209800"/>
            <a:chExt cx="1447800" cy="914400"/>
          </a:xfrm>
        </p:grpSpPr>
        <p:sp>
          <p:nvSpPr>
            <p:cNvPr id="4" name="Rectangle 3"/>
            <p:cNvSpPr/>
            <p:nvPr/>
          </p:nvSpPr>
          <p:spPr>
            <a:xfrm>
              <a:off x="914400" y="2209800"/>
              <a:ext cx="14478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514600"/>
              <a:ext cx="1447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2819400"/>
              <a:ext cx="1447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2" name="Group 7"/>
          <p:cNvGrpSpPr>
            <a:grpSpLocks/>
          </p:cNvGrpSpPr>
          <p:nvPr/>
        </p:nvGrpSpPr>
        <p:grpSpPr bwMode="auto">
          <a:xfrm>
            <a:off x="3524250" y="1676400"/>
            <a:ext cx="1028700" cy="685800"/>
            <a:chOff x="914400" y="2209800"/>
            <a:chExt cx="1371600" cy="914400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1314450" y="3276600"/>
            <a:ext cx="1028700" cy="685800"/>
            <a:chOff x="914400" y="2209800"/>
            <a:chExt cx="1371600" cy="914400"/>
          </a:xfrm>
        </p:grpSpPr>
        <p:sp>
          <p:nvSpPr>
            <p:cNvPr id="13" name="Rectangle 12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4" name="Group 15"/>
          <p:cNvGrpSpPr>
            <a:grpSpLocks/>
          </p:cNvGrpSpPr>
          <p:nvPr/>
        </p:nvGrpSpPr>
        <p:grpSpPr bwMode="auto">
          <a:xfrm>
            <a:off x="3543300" y="3276600"/>
            <a:ext cx="1028700" cy="685800"/>
            <a:chOff x="914400" y="2209800"/>
            <a:chExt cx="1371600" cy="914400"/>
          </a:xfrm>
        </p:grpSpPr>
        <p:sp>
          <p:nvSpPr>
            <p:cNvPr id="17" name="Rectangle 16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5" name="Group 19"/>
          <p:cNvGrpSpPr>
            <a:grpSpLocks/>
          </p:cNvGrpSpPr>
          <p:nvPr/>
        </p:nvGrpSpPr>
        <p:grpSpPr bwMode="auto">
          <a:xfrm>
            <a:off x="1295400" y="5105400"/>
            <a:ext cx="1028700" cy="685800"/>
            <a:chOff x="914400" y="2209800"/>
            <a:chExt cx="1371600" cy="914400"/>
          </a:xfrm>
        </p:grpSpPr>
        <p:sp>
          <p:nvSpPr>
            <p:cNvPr id="21" name="Rectangle 20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6" name="Group 23"/>
          <p:cNvGrpSpPr>
            <a:grpSpLocks/>
          </p:cNvGrpSpPr>
          <p:nvPr/>
        </p:nvGrpSpPr>
        <p:grpSpPr bwMode="auto">
          <a:xfrm>
            <a:off x="3524250" y="5105400"/>
            <a:ext cx="1028700" cy="685800"/>
            <a:chOff x="914400" y="2209800"/>
            <a:chExt cx="1371600" cy="914400"/>
          </a:xfrm>
        </p:grpSpPr>
        <p:sp>
          <p:nvSpPr>
            <p:cNvPr id="25" name="Rectangle 24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Straight Connector 28"/>
          <p:cNvCxnSpPr>
            <a:endCxn id="10" idx="1"/>
          </p:cNvCxnSpPr>
          <p:nvPr/>
        </p:nvCxnSpPr>
        <p:spPr>
          <a:xfrm>
            <a:off x="2381250" y="20193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31"/>
          <p:cNvSpPr txBox="1">
            <a:spLocks noChangeArrowheads="1"/>
          </p:cNvSpPr>
          <p:nvPr/>
        </p:nvSpPr>
        <p:spPr bwMode="auto">
          <a:xfrm>
            <a:off x="2324100" y="20193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59" name="TextBox 32"/>
          <p:cNvSpPr txBox="1">
            <a:spLocks noChangeArrowheads="1"/>
          </p:cNvSpPr>
          <p:nvPr/>
        </p:nvSpPr>
        <p:spPr bwMode="auto">
          <a:xfrm>
            <a:off x="3295650" y="20193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343150" y="3619500"/>
            <a:ext cx="1200150" cy="1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1" name="TextBox 34"/>
          <p:cNvSpPr txBox="1">
            <a:spLocks noChangeArrowheads="1"/>
          </p:cNvSpPr>
          <p:nvPr/>
        </p:nvSpPr>
        <p:spPr bwMode="auto">
          <a:xfrm>
            <a:off x="2343150" y="36195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62" name="TextBox 35"/>
          <p:cNvSpPr txBox="1">
            <a:spLocks noChangeArrowheads="1"/>
          </p:cNvSpPr>
          <p:nvPr/>
        </p:nvSpPr>
        <p:spPr bwMode="auto">
          <a:xfrm>
            <a:off x="3143251" y="3619500"/>
            <a:ext cx="4443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4100" y="5448300"/>
            <a:ext cx="1200150" cy="1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TextBox 37"/>
          <p:cNvSpPr txBox="1">
            <a:spLocks noChangeArrowheads="1"/>
          </p:cNvSpPr>
          <p:nvPr/>
        </p:nvSpPr>
        <p:spPr bwMode="auto">
          <a:xfrm>
            <a:off x="2324100" y="54483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65" name="TextBox 38"/>
          <p:cNvSpPr txBox="1">
            <a:spLocks noChangeArrowheads="1"/>
          </p:cNvSpPr>
          <p:nvPr/>
        </p:nvSpPr>
        <p:spPr bwMode="auto">
          <a:xfrm>
            <a:off x="3124201" y="5448300"/>
            <a:ext cx="4443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7666" name="TextBox 41"/>
          <p:cNvSpPr txBox="1">
            <a:spLocks noChangeArrowheads="1"/>
          </p:cNvSpPr>
          <p:nvPr/>
        </p:nvSpPr>
        <p:spPr bwMode="auto">
          <a:xfrm>
            <a:off x="5105400" y="1219200"/>
            <a:ext cx="3429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one: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department has one and only one boss</a:t>
            </a:r>
          </a:p>
        </p:txBody>
      </p:sp>
      <p:sp>
        <p:nvSpPr>
          <p:cNvPr id="27667" name="TextBox 42"/>
          <p:cNvSpPr txBox="1">
            <a:spLocks noChangeArrowheads="1"/>
          </p:cNvSpPr>
          <p:nvPr/>
        </p:nvSpPr>
        <p:spPr bwMode="auto">
          <a:xfrm>
            <a:off x="5181600" y="2895600"/>
            <a:ext cx="3295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or more: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has zero to many children</a:t>
            </a:r>
          </a:p>
        </p:txBody>
      </p:sp>
      <p:sp>
        <p:nvSpPr>
          <p:cNvPr id="27668" name="TextBox 43"/>
          <p:cNvSpPr txBox="1">
            <a:spLocks noChangeArrowheads="1"/>
          </p:cNvSpPr>
          <p:nvPr/>
        </p:nvSpPr>
        <p:spPr bwMode="auto">
          <a:xfrm>
            <a:off x="5181600" y="4542219"/>
            <a:ext cx="3200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more: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boss is responsible for one or more employees</a:t>
            </a:r>
          </a:p>
        </p:txBody>
      </p:sp>
    </p:spTree>
    <p:extLst>
      <p:ext uri="{BB962C8B-B14F-4D97-AF65-F5344CB8AC3E}">
        <p14:creationId xmlns:p14="http://schemas.microsoft.com/office/powerpoint/2010/main" val="2122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72" y="228600"/>
            <a:ext cx="70671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Classes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272" y="1524000"/>
            <a:ext cx="7829128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many-to-many relationships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attributes about the relationship between two classes needs to be recorded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related to courses; a Grade class provides an attribute to describe this relationship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Illnesses are related to symptoms; a Treatment class provides an attribute to describe this relationship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&amp; Aggregation Associations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696200" cy="51816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denotes inheritance</a:t>
            </a:r>
          </a:p>
          <a:p>
            <a:pPr lvl="1"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operations of the superclass are valid for the sub-class</a:t>
            </a:r>
          </a:p>
          <a:p>
            <a:pPr lvl="1"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as a solid line with a hollow arrow pointing at the superclass</a:t>
            </a:r>
          </a:p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denotes a logical “a-part-of” relationship</a:t>
            </a:r>
          </a:p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denotes a physical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“a-part-of”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91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1447800"/>
            <a:ext cx="7772400" cy="5410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8329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Class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590799" y="685799"/>
            <a:ext cx="4800601" cy="69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Class Diagrams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86272" y="1981200"/>
            <a:ext cx="7905328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populated class diagrams of real-world system can be difficult to understand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ways of simplifying class diagrams: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only concrete classes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mechanism shows a subset of classes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show aggregations of classes (or any elements in UML)</a:t>
            </a:r>
          </a:p>
          <a:p>
            <a:pPr eaLnBrk="1" hangingPunct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72" y="228600"/>
            <a:ext cx="7067128" cy="11430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68549"/>
            <a:ext cx="7239000" cy="41750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with instantiated classes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instead of a Doctor class, create an actual doctor, say Dr. Smith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values into each attribute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discover additional attributes, relationships and/or operations or those that are misplaced</a:t>
            </a:r>
          </a:p>
        </p:txBody>
      </p:sp>
    </p:spTree>
    <p:extLst>
      <p:ext uri="{BB962C8B-B14F-4D97-AF65-F5344CB8AC3E}">
        <p14:creationId xmlns:p14="http://schemas.microsoft.com/office/powerpoint/2010/main" val="9576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1447800"/>
            <a:ext cx="7391400" cy="51816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2076872" y="2286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Object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676400"/>
            <a:ext cx="5257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Steps to Structural Models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5105400"/>
          </a:xfrm>
        </p:spPr>
        <p:txBody>
          <a:bodyPr>
            <a:noAutofit/>
          </a:bodyPr>
          <a:lstStyle/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CRC Cards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CRC Cards &amp; identify missing objects, attributes, operations and/or relationships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Role-play the CRC cards—look for breakdowns &amp; correct; create new cards as necessary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class diagram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class diagram—remove unnecessary classes, attributes, operations and/or relationships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patterns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validate the model</a:t>
            </a:r>
          </a:p>
        </p:txBody>
      </p:sp>
    </p:spTree>
    <p:extLst>
      <p:ext uri="{BB962C8B-B14F-4D97-AF65-F5344CB8AC3E}">
        <p14:creationId xmlns:p14="http://schemas.microsoft.com/office/powerpoint/2010/main" val="247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472" y="152400"/>
            <a:ext cx="638132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the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63749"/>
            <a:ext cx="7620000" cy="51656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 presents to developers &amp; users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Walks through the model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explanations &amp; reasoning behind each class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CRC card is associated with a class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on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are included as operations on the class diagram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 on the front of the card imply a relationship on the back of the card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on the back of the card are listed as attributes on the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682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100" dirty="0"/>
              <a:t> </a:t>
            </a:r>
            <a:r>
              <a:rPr lang="en-US" sz="2100" dirty="0"/>
              <a:t>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 dirty="0"/>
              <a:t>LO2 : Use the knowledge to develop documentation for object oriented software analysis and design using Unified Modelling Language</a:t>
            </a:r>
          </a:p>
          <a:p>
            <a:pPr eaLnBrk="1" hangingPunct="1">
              <a:buFontTx/>
              <a:buNone/>
            </a:pPr>
            <a:r>
              <a:rPr lang="en-US" sz="2100"/>
              <a:t>LO3 : Analyze any problem in any software application and find out the alternative solutions using object oriented analysis and design approach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52400"/>
            <a:ext cx="61527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Validating &amp; Verifying the Model (cont.)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5105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on the back of the CRC card each have a data type (e.g., salary implies a number format)</a:t>
            </a:r>
          </a:p>
          <a:p>
            <a:pPr>
              <a:spcBef>
                <a:spcPts val="450"/>
              </a:spcBef>
              <a:buFont typeface="+mj-lt"/>
              <a:buAutoNum type="arabicPeriod" startAt="5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on the back of the card must be properly depicted on the class diagram</a:t>
            </a:r>
          </a:p>
          <a:p>
            <a:pPr marL="595172" lvl="1" indent="-342900">
              <a:spcBef>
                <a:spcPts val="450"/>
              </a:spcBef>
              <a:buFont typeface="+mj-lt"/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Aggregation/Association</a:t>
            </a:r>
          </a:p>
          <a:p>
            <a:pPr marL="595172" lvl="1" indent="-342900">
              <a:spcBef>
                <a:spcPts val="450"/>
              </a:spcBef>
              <a:buFont typeface="+mj-lt"/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</a:t>
            </a:r>
          </a:p>
          <a:p>
            <a:pPr>
              <a:spcBef>
                <a:spcPts val="450"/>
              </a:spcBef>
              <a:buFont typeface="+mj-lt"/>
              <a:buAutoNum type="arabicPeriod" startAt="5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classes are used only to include attributes that describe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5980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24472" y="2286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467600" cy="3489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Cards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CRC Cards and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540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4171950" cy="126444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Modeling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24472" y="3048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96200" cy="4953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rules and style guidelines for creating CRC cards, class diagrams, and object diagrams.</a:t>
            </a: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processes used to create CRC cards, class diagrams, and object diagrams.</a:t>
            </a: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CRC cards, class diagrams, and object diagrams.</a:t>
            </a: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among structural models.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between structural and functional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28600"/>
            <a:ext cx="70671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467600" cy="480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models represent system behavior</a:t>
            </a:r>
          </a:p>
          <a:p>
            <a:pPr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 represent system objects and their relationships:</a:t>
            </a:r>
          </a:p>
          <a:p>
            <a:pPr lvl="1"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  <a:p>
            <a:pPr lvl="1"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</a:p>
          <a:p>
            <a:pPr lvl="1"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848272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Drawn using an iterative process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drawn in a conceptual, business-centric way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refined in a technology-centric way describing the actual databases and files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detail is added in each iteration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vocabulary for analysts &amp; users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effective communication between analysts &amp; users</a:t>
            </a:r>
          </a:p>
        </p:txBody>
      </p:sp>
    </p:spTree>
    <p:extLst>
      <p:ext uri="{BB962C8B-B14F-4D97-AF65-F5344CB8AC3E}">
        <p14:creationId xmlns:p14="http://schemas.microsoft.com/office/powerpoint/2010/main" val="33948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1848272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9672" y="1616149"/>
            <a:ext cx="7067128" cy="3489251"/>
          </a:xfrm>
        </p:spPr>
        <p:txBody>
          <a:bodyPr/>
          <a:lstStyle/>
          <a:p>
            <a:pPr indent="-1191"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discover the key data contained in the problem domain and to build a structural model of the objects</a:t>
            </a: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190750" y="3714750"/>
            <a:ext cx="2228850" cy="1428750"/>
          </a:xfrm>
          <a:prstGeom prst="cloud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6286500" y="4000500"/>
            <a:ext cx="1943100" cy="12573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733800" y="3048000"/>
            <a:ext cx="3200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209800" y="5143500"/>
            <a:ext cx="2646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</a:t>
            </a:r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5791200" y="5191780"/>
            <a:ext cx="2646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Domain</a:t>
            </a:r>
          </a:p>
        </p:txBody>
      </p:sp>
      <p:sp>
        <p:nvSpPr>
          <p:cNvPr id="11" name="Cube 10"/>
          <p:cNvSpPr/>
          <p:nvPr/>
        </p:nvSpPr>
        <p:spPr>
          <a:xfrm>
            <a:off x="3543300" y="4457700"/>
            <a:ext cx="285750" cy="2857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00500"/>
            <a:ext cx="363141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0" y="3124200"/>
            <a:ext cx="160011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pic>
        <p:nvPicPr>
          <p:cNvPr id="14348" name="Picture 13" descr="Slide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11265"/>
            <a:ext cx="515541" cy="4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4" descr="Slide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125515"/>
            <a:ext cx="4774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686472" y="152400"/>
            <a:ext cx="63813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Attributes, &amp; Operations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48100" y="1143000"/>
            <a:ext cx="47625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for instances of people, places, or things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that describe the state of an instance of a class (an object)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or functions that a class can perform</a:t>
            </a:r>
          </a:p>
        </p:txBody>
      </p:sp>
      <p:pic>
        <p:nvPicPr>
          <p:cNvPr id="5" name="Picture 4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736057"/>
            <a:ext cx="1378744" cy="1321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>
          <a:xfrm rot="9026322">
            <a:off x="3256173" y="2201315"/>
            <a:ext cx="628650" cy="17145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639693">
            <a:off x="3360574" y="3155156"/>
            <a:ext cx="514350" cy="17145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2941288">
            <a:off x="3264966" y="4384281"/>
            <a:ext cx="594767" cy="15157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432</TotalTime>
  <Words>1316</Words>
  <Application>Microsoft Office PowerPoint</Application>
  <PresentationFormat>On-screen Show (4:3)</PresentationFormat>
  <Paragraphs>201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Interstate</vt:lpstr>
      <vt:lpstr>Open Sans</vt:lpstr>
      <vt:lpstr>Symbol</vt:lpstr>
      <vt:lpstr>Times New Roman</vt:lpstr>
      <vt:lpstr>Wingdings</vt:lpstr>
      <vt:lpstr>Template PPT 2015</vt:lpstr>
      <vt:lpstr>COMP6115   Object Oriented Analysis and Design    Session  #5</vt:lpstr>
      <vt:lpstr>Structural Modeling</vt:lpstr>
      <vt:lpstr>Learning Outcomes</vt:lpstr>
      <vt:lpstr>Chapter 5:  Structural Modeling</vt:lpstr>
      <vt:lpstr>Objectives</vt:lpstr>
      <vt:lpstr>Introduction</vt:lpstr>
      <vt:lpstr>Structural Models</vt:lpstr>
      <vt:lpstr>Structural Models</vt:lpstr>
      <vt:lpstr>Classes, Attributes, &amp; Operations</vt:lpstr>
      <vt:lpstr>Relationships</vt:lpstr>
      <vt:lpstr>Object Identification</vt:lpstr>
      <vt:lpstr>Object Identification (cont.)</vt:lpstr>
      <vt:lpstr>CRC Cards</vt:lpstr>
      <vt:lpstr>Front-Side of a CRC Card</vt:lpstr>
      <vt:lpstr>Back-Side of a CRC Card</vt:lpstr>
      <vt:lpstr>CRC Cards &amp; Role-Playing</vt:lpstr>
      <vt:lpstr>Class Diagrams</vt:lpstr>
      <vt:lpstr>Attributes</vt:lpstr>
      <vt:lpstr>Operations</vt:lpstr>
      <vt:lpstr>Relationships</vt:lpstr>
      <vt:lpstr>Multiplicities</vt:lpstr>
      <vt:lpstr>Association Classes</vt:lpstr>
      <vt:lpstr>Generalization &amp; Aggregation Associations</vt:lpstr>
      <vt:lpstr>Sample Class Diagram</vt:lpstr>
      <vt:lpstr>Simplifying Class Diagrams</vt:lpstr>
      <vt:lpstr>Object Diagrams</vt:lpstr>
      <vt:lpstr>Example Object Diagram</vt:lpstr>
      <vt:lpstr>7 Steps to Structural Models</vt:lpstr>
      <vt:lpstr>Verifying &amp; Validating the Model</vt:lpstr>
      <vt:lpstr>Rules for Validating &amp; Verifying the Model (cont.)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124</cp:revision>
  <dcterms:created xsi:type="dcterms:W3CDTF">2015-05-04T03:33:03Z</dcterms:created>
  <dcterms:modified xsi:type="dcterms:W3CDTF">2019-07-20T11:22:54Z</dcterms:modified>
</cp:coreProperties>
</file>