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262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#7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91272" y="76200"/>
            <a:ext cx="57717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Functional &amp;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92349"/>
            <a:ext cx="7696200" cy="455605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&amp; communication diagrams must be associated with a use-case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 on sequence &amp; communication diagrams or CRUDE matrices must be associated with actors within a use-case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&amp; communication diagrams, transitions on behavioral state machines and entries in a CRUDE matrix must relate to activities on an activity diagram and events in a use-case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complex objects in activity diagrams must be represented in a behavioral state machine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72" y="76200"/>
            <a:ext cx="638132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&amp;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829128" cy="5105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a CRUDE matrix must be associated with classes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 must be associated with objects on a class diagram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sequence and communication diagrams must be associated with objects on a class diagram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and communication diagrams and transitions on behavioral state machines must be associated with operations in a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in a behavioral state machine must match the different values of an attribute of an object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472" y="152400"/>
            <a:ext cx="584792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the Analysis Models into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models focused on functional requirements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 must include non-functional requirements as well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environment issues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vs. centralized processing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maintainable and affordable, efficient and effective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factoring, partitions &amp; collaborations, and layers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3067472" y="1524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914400" y="1524000"/>
            <a:ext cx="81534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modules that account for similarities and differences between units of interest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classes formed through a: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(a-kind-of) relationship, or a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(has-parts) relationship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Abstraction—create a higher level class (e.g., create an Employee class from a set of job positions)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Refinement—create a detailed class (e.g., create a secretary or bookkeeper from the Employee class)</a:t>
            </a: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534072" y="76200"/>
            <a:ext cx="6533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and Collaborations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Partition: create a sub-system of closely collaborating classes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partitions on patterns of activity (e.g., collaborations found in a communication diagram)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among classes may identify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(e.g., more messages passes between objects suggests that they belong in the same partition)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partitions and collaborations determines which classes should be grouped together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416300" y="228600"/>
            <a:ext cx="4432300" cy="5715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environment information must now be added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layers to represent and separate elements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software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 a complex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 architecture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application logic from 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layers: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(e.g., container classes)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 (e.g., encapsulation, inheritance, polymorphism)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(e.g., data storage and retrieval)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(e.g., data input forms)</a:t>
            </a:r>
          </a:p>
          <a:p>
            <a:pPr lvl="2">
              <a:buFont typeface="Symbol" panose="05050102010706020507" pitchFamily="18" charset="2"/>
              <a:buChar char="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architecture (e.g., specific computers and networks)</a:t>
            </a:r>
          </a:p>
        </p:txBody>
      </p:sp>
    </p:spTree>
    <p:extLst>
      <p:ext uri="{BB962C8B-B14F-4D97-AF65-F5344CB8AC3E}">
        <p14:creationId xmlns:p14="http://schemas.microsoft.com/office/powerpoint/2010/main" val="24889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771728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Package Diagrams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472" y="1539949"/>
            <a:ext cx="7676728" cy="5013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group together similar components (e.g., use-cases, class diagrams)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diagrams show the packages and their relationships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&amp; association relationships are possible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may be dependent upon one another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one package is modified, others that depend on it may also require modification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7717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1371600" y="1524001"/>
            <a:ext cx="6858000" cy="2057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construct that groups units together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reduce complexity of models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package diagram shows packages only</a:t>
            </a: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7" y="3733800"/>
            <a:ext cx="765537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6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686472" y="76200"/>
            <a:ext cx="6381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Package Diagram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39" y="1219200"/>
            <a:ext cx="596216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1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0671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Building Package Diagrams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20000" cy="49530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them to logically organize your design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 semantic relationships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positioning indicates inheritance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positioning indicates aggregation and association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relationships should also observe semantic relationships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use-case package diagrams, include the actors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 but descriptive names for each package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packages cohesive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Moving </a:t>
            </a:r>
            <a:r>
              <a:rPr lang="en-US" dirty="0"/>
              <a:t>on to Design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Package Diagrams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43000" y="1463749"/>
            <a:ext cx="7543800" cy="5013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classes together based on shared relationships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packages from the clusters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dependency relationships among packages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out and draw the diagram including only the packages and their dependencies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and validate the 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24526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76200"/>
            <a:ext cx="70671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Strategies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620000" cy="464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development—build it in house from scratch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packaged software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suites (e.g., word processors, spreadsheets, etc.)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 (e.g., SAP, PeopleSoft)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 an external vendor (outsource)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695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Development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>
          <a:xfrm>
            <a:off x="1676400" y="1752600"/>
            <a:ext cx="73152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meeting highly specialized requirements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flexibility and creativity in solving problems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change components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personnel skills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excessively burden the IT staff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add significant risk</a:t>
            </a:r>
          </a:p>
        </p:txBody>
      </p:sp>
    </p:spTree>
    <p:extLst>
      <p:ext uri="{BB962C8B-B14F-4D97-AF65-F5344CB8AC3E}">
        <p14:creationId xmlns:p14="http://schemas.microsoft.com/office/powerpoint/2010/main" val="3531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00672" y="2286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543800" cy="4860851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already written (e.g., accounting software)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more efficient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more thoroughly tested and proven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range from components to tools to entire enterprise systems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accept functionality provided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change in how the firm does business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significant “customization” or “workarounds”</a:t>
            </a:r>
          </a:p>
        </p:txBody>
      </p:sp>
    </p:spTree>
    <p:extLst>
      <p:ext uri="{BB962C8B-B14F-4D97-AF65-F5344CB8AC3E}">
        <p14:creationId xmlns:p14="http://schemas.microsoft.com/office/powerpoint/2010/main" val="11669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959100" y="291034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676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new system by combining packages, legacy systems, and new software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uncommon to purchase off the shelf software and outsource its integration to existing systems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 is integrating data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data transformations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package may need to write data in the same format as a legacy system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“object wrappers”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Wraps the legacy system with an API to allow newer systems to communicate with it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the investment in the legacy system</a:t>
            </a:r>
          </a:p>
        </p:txBody>
      </p:sp>
    </p:spTree>
    <p:extLst>
      <p:ext uri="{BB962C8B-B14F-4D97-AF65-F5344CB8AC3E}">
        <p14:creationId xmlns:p14="http://schemas.microsoft.com/office/powerpoint/2010/main" val="891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6200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 an external firm to create the system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two-way coordination, information exchange and trust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include loss of control, compromise confidential information, transfer of expertise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choose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vendor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prepare the contract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payment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Time-and-arrangement: pay for all time and expenses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Fixed-price: pay an agreed upon price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Value-added: pay a percentage of benefits</a:t>
            </a:r>
          </a:p>
          <a:p>
            <a:pPr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8479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Design Strategy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80" y="1524000"/>
            <a:ext cx="790982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8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096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ACQUISITION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tools and skills needed for in-house development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existing packages that satisfy the users’ needs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companies who can build it under contract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alternative matrix to organize the pros and cons of each possible choice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technical, economic and organizational feasibility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an RFP or RFI to obtain cost &amp; time estimates from potential vendors</a:t>
            </a:r>
          </a:p>
          <a:p>
            <a:pPr lvl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24472" y="3048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924800" cy="35654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and Validating the Analysis Models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the Analysis Models into Design Models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Package Diagrams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Strategies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Actual Design</a:t>
            </a:r>
          </a:p>
        </p:txBody>
      </p:sp>
    </p:spTree>
    <p:extLst>
      <p:ext uri="{BB962C8B-B14F-4D97-AF65-F5344CB8AC3E}">
        <p14:creationId xmlns:p14="http://schemas.microsoft.com/office/powerpoint/2010/main" val="31842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171950" cy="12644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 Design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00672" y="762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16149"/>
            <a:ext cx="7924800" cy="4632251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verification and validation of the analysis models.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transition from analysis to design.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use of factoring, partitions, and layers.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package diagrams.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the custom, packaged, and outsource design alternatives.</a:t>
            </a:r>
          </a:p>
          <a:p>
            <a:pPr eaLnBrk="1" hangingPunct="1"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an alternative matrix.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915072" y="228600"/>
            <a:ext cx="5924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77200" cy="464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determines the business needs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activities focus on how to build the system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activity is to evolve the models into a design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create a blueprint for the design that makes sense to implement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and where data will be stored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the user will interface with the system (user interface, inputs and outputs)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the physical architecture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phases are highly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interrelated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may require much “going back and forth”</a:t>
            </a:r>
          </a:p>
          <a:p>
            <a:pPr lvl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prototyping may uncover additional information</a:t>
            </a:r>
          </a:p>
          <a:p>
            <a:pPr eaLnBrk="1" hangingPunct="1"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06712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844749"/>
            <a:ext cx="7315200" cy="3489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and validate the analysis models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 the analysis models into design models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packages and utilize package diagrams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upon a design strategy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152400"/>
            <a:ext cx="53145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Models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2349"/>
            <a:ext cx="7467600" cy="46322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analysis models accurately represent the problem domain?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fidelity of each model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activity diagrams, use-case descriptions and use-case diagrams should all describe the same functional requirements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the models to ensure consistency between them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266700"/>
            <a:ext cx="6032500" cy="10287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Functional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391400" cy="472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on a class diagram must be associated with at least one use-case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activity in an activity diagram and an event in a use-case description should be related to one or more operations on a class diagram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node on an activity diagram must be associated with an instance or an attribute on a class diagram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an association/aggregation relationship on a class diagram should be related to the subject or object of a use-case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499</TotalTime>
  <Words>1379</Words>
  <Application>Microsoft Office PowerPoint</Application>
  <PresentationFormat>On-screen Show (4:3)</PresentationFormat>
  <Paragraphs>176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COMP6115   Object Oriented Analysis and Design    Session  #7</vt:lpstr>
      <vt:lpstr>Moving on to Design</vt:lpstr>
      <vt:lpstr>Learning Outcomes</vt:lpstr>
      <vt:lpstr>Chapter 7:  Moving on to Design</vt:lpstr>
      <vt:lpstr>Learning Objectives</vt:lpstr>
      <vt:lpstr>Introduction</vt:lpstr>
      <vt:lpstr>The Design Process</vt:lpstr>
      <vt:lpstr>Verifying &amp; Validating  the Analysis Models</vt:lpstr>
      <vt:lpstr>Balancing Functional &amp;  Structural Models</vt:lpstr>
      <vt:lpstr>Balancing Functional &amp;  Behavioral Models</vt:lpstr>
      <vt:lpstr>Balancing Structural &amp;  Behavioral Models</vt:lpstr>
      <vt:lpstr>Evolving the Analysis Models into  Design Models</vt:lpstr>
      <vt:lpstr>Factoring</vt:lpstr>
      <vt:lpstr>Partitions and Collaborations</vt:lpstr>
      <vt:lpstr>Layers</vt:lpstr>
      <vt:lpstr>Packages and Package Diagrams</vt:lpstr>
      <vt:lpstr>Package</vt:lpstr>
      <vt:lpstr>Sample Package Diagram</vt:lpstr>
      <vt:lpstr>Guidelines for Building Package Diagrams</vt:lpstr>
      <vt:lpstr>Building Package Diagrams</vt:lpstr>
      <vt:lpstr>Design Strategies</vt:lpstr>
      <vt:lpstr>Custom Development</vt:lpstr>
      <vt:lpstr>Packaged Software</vt:lpstr>
      <vt:lpstr>System Integration</vt:lpstr>
      <vt:lpstr>Outsourcing</vt:lpstr>
      <vt:lpstr>Selecting a Design Strategy</vt:lpstr>
      <vt:lpstr>SELECTING AN ACQUISITION STRATEGY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136</cp:revision>
  <dcterms:created xsi:type="dcterms:W3CDTF">2015-05-04T03:33:03Z</dcterms:created>
  <dcterms:modified xsi:type="dcterms:W3CDTF">2019-07-20T14:00:00Z</dcterms:modified>
</cp:coreProperties>
</file>